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1"/>
  </p:notesMasterIdLst>
  <p:sldIdLst>
    <p:sldId id="256" r:id="rId2"/>
    <p:sldId id="267" r:id="rId3"/>
    <p:sldId id="525" r:id="rId4"/>
    <p:sldId id="520" r:id="rId5"/>
    <p:sldId id="271" r:id="rId6"/>
    <p:sldId id="534" r:id="rId7"/>
    <p:sldId id="311" r:id="rId8"/>
    <p:sldId id="282" r:id="rId9"/>
    <p:sldId id="316" r:id="rId10"/>
    <p:sldId id="317" r:id="rId11"/>
    <p:sldId id="323" r:id="rId12"/>
    <p:sldId id="341" r:id="rId13"/>
    <p:sldId id="319" r:id="rId14"/>
    <p:sldId id="521" r:id="rId15"/>
    <p:sldId id="322" r:id="rId16"/>
    <p:sldId id="324" r:id="rId17"/>
    <p:sldId id="334" r:id="rId18"/>
    <p:sldId id="332" r:id="rId19"/>
    <p:sldId id="327" r:id="rId20"/>
    <p:sldId id="325" r:id="rId21"/>
    <p:sldId id="335" r:id="rId22"/>
    <p:sldId id="333" r:id="rId23"/>
    <p:sldId id="328" r:id="rId24"/>
    <p:sldId id="329" r:id="rId25"/>
    <p:sldId id="330" r:id="rId26"/>
    <p:sldId id="340" r:id="rId27"/>
    <p:sldId id="516" r:id="rId28"/>
    <p:sldId id="526" r:id="rId29"/>
    <p:sldId id="522" r:id="rId30"/>
    <p:sldId id="518" r:id="rId31"/>
    <p:sldId id="372" r:id="rId32"/>
    <p:sldId id="500" r:id="rId33"/>
    <p:sldId id="501" r:id="rId34"/>
    <p:sldId id="374" r:id="rId35"/>
    <p:sldId id="473" r:id="rId36"/>
    <p:sldId id="519" r:id="rId37"/>
    <p:sldId id="477" r:id="rId38"/>
    <p:sldId id="478" r:id="rId39"/>
    <p:sldId id="479" r:id="rId40"/>
    <p:sldId id="474" r:id="rId41"/>
    <p:sldId id="423" r:id="rId42"/>
    <p:sldId id="436" r:id="rId43"/>
    <p:sldId id="444" r:id="rId44"/>
    <p:sldId id="445" r:id="rId45"/>
    <p:sldId id="446" r:id="rId46"/>
    <p:sldId id="447" r:id="rId47"/>
    <p:sldId id="344" r:id="rId48"/>
    <p:sldId id="351" r:id="rId49"/>
    <p:sldId id="345" r:id="rId50"/>
    <p:sldId id="486" r:id="rId51"/>
    <p:sldId id="487" r:id="rId52"/>
    <p:sldId id="488" r:id="rId53"/>
    <p:sldId id="489" r:id="rId54"/>
    <p:sldId id="352" r:id="rId55"/>
    <p:sldId id="353" r:id="rId56"/>
    <p:sldId id="452" r:id="rId57"/>
    <p:sldId id="354" r:id="rId58"/>
    <p:sldId id="459" r:id="rId59"/>
    <p:sldId id="377" r:id="rId60"/>
    <p:sldId id="453" r:id="rId61"/>
    <p:sldId id="454" r:id="rId62"/>
    <p:sldId id="455" r:id="rId63"/>
    <p:sldId id="458" r:id="rId64"/>
    <p:sldId id="524" r:id="rId65"/>
    <p:sldId id="523" r:id="rId66"/>
    <p:sldId id="457" r:id="rId67"/>
    <p:sldId id="456" r:id="rId68"/>
    <p:sldId id="425" r:id="rId69"/>
    <p:sldId id="480" r:id="rId70"/>
    <p:sldId id="490" r:id="rId71"/>
    <p:sldId id="460" r:id="rId72"/>
    <p:sldId id="464" r:id="rId73"/>
    <p:sldId id="466" r:id="rId74"/>
    <p:sldId id="465" r:id="rId75"/>
    <p:sldId id="462" r:id="rId76"/>
    <p:sldId id="463" r:id="rId77"/>
    <p:sldId id="467" r:id="rId78"/>
    <p:sldId id="391" r:id="rId79"/>
    <p:sldId id="426" r:id="rId80"/>
    <p:sldId id="491" r:id="rId81"/>
    <p:sldId id="481" r:id="rId82"/>
    <p:sldId id="468" r:id="rId83"/>
    <p:sldId id="527" r:id="rId84"/>
    <p:sldId id="529" r:id="rId85"/>
    <p:sldId id="528" r:id="rId86"/>
    <p:sldId id="530" r:id="rId87"/>
    <p:sldId id="407" r:id="rId88"/>
    <p:sldId id="427" r:id="rId89"/>
    <p:sldId id="410" r:id="rId90"/>
    <p:sldId id="485" r:id="rId91"/>
    <p:sldId id="498" r:id="rId92"/>
    <p:sldId id="505" r:id="rId93"/>
    <p:sldId id="435" r:id="rId94"/>
    <p:sldId id="433" r:id="rId95"/>
    <p:sldId id="532" r:id="rId96"/>
    <p:sldId id="533" r:id="rId97"/>
    <p:sldId id="503" r:id="rId98"/>
    <p:sldId id="504" r:id="rId99"/>
    <p:sldId id="531" r:id="rId100"/>
    <p:sldId id="428" r:id="rId101"/>
    <p:sldId id="506" r:id="rId102"/>
    <p:sldId id="510" r:id="rId103"/>
    <p:sldId id="262" r:id="rId104"/>
    <p:sldId id="509" r:id="rId105"/>
    <p:sldId id="508" r:id="rId106"/>
    <p:sldId id="507" r:id="rId107"/>
    <p:sldId id="264" r:id="rId108"/>
    <p:sldId id="258" r:id="rId109"/>
    <p:sldId id="257" r:id="rId1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2C32"/>
    <a:srgbClr val="2FA271"/>
    <a:srgbClr val="47A4E3"/>
    <a:srgbClr val="05F649"/>
    <a:srgbClr val="FFE924"/>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38" autoAdjust="0"/>
    <p:restoredTop sz="87560" autoAdjust="0"/>
  </p:normalViewPr>
  <p:slideViewPr>
    <p:cSldViewPr snapToGrid="0" snapToObjects="1">
      <p:cViewPr>
        <p:scale>
          <a:sx n="120" d="100"/>
          <a:sy n="120" d="100"/>
        </p:scale>
        <p:origin x="-2440" y="-33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8" Type="http://schemas.openxmlformats.org/officeDocument/2006/relationships/slide" Target="slides/slide107.xml"/><Relationship Id="rId109" Type="http://schemas.openxmlformats.org/officeDocument/2006/relationships/slide" Target="slides/slide10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10" Type="http://schemas.openxmlformats.org/officeDocument/2006/relationships/slide" Target="slides/slide109.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11" Type="http://schemas.openxmlformats.org/officeDocument/2006/relationships/notesMaster" Target="notesMasters/notesMaster1.xml"/><Relationship Id="rId112" Type="http://schemas.openxmlformats.org/officeDocument/2006/relationships/printerSettings" Target="printerSettings/printerSettings1.bin"/><Relationship Id="rId113" Type="http://schemas.openxmlformats.org/officeDocument/2006/relationships/presProps" Target="presProps.xml"/><Relationship Id="rId114" Type="http://schemas.openxmlformats.org/officeDocument/2006/relationships/viewProps" Target="viewProps.xml"/><Relationship Id="rId115" Type="http://schemas.openxmlformats.org/officeDocument/2006/relationships/theme" Target="theme/theme1.xml"/><Relationship Id="rId116"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slide" Target="slides/slide99.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hdphoto1.wdp>
</file>

<file path=ppt/media/hdphoto2.wdp>
</file>

<file path=ppt/media/image1.pn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C7E797D-FD79-D74B-B203-0FF850F40691}" type="datetimeFigureOut">
              <a:rPr lang="en-US" smtClean="0"/>
              <a:t>3/31/13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61B316C-907A-6642-A64F-63E9B5B37894}" type="slidenum">
              <a:rPr lang="en-US" smtClean="0"/>
              <a:t>‹#›</a:t>
            </a:fld>
            <a:endParaRPr lang="en-US"/>
          </a:p>
        </p:txBody>
      </p:sp>
    </p:spTree>
    <p:extLst>
      <p:ext uri="{BB962C8B-B14F-4D97-AF65-F5344CB8AC3E}">
        <p14:creationId xmlns:p14="http://schemas.microsoft.com/office/powerpoint/2010/main" val="275664192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 walk through on an</a:t>
            </a:r>
            <a:r>
              <a:rPr lang="en-US" baseline="0" dirty="0" smtClean="0"/>
              <a:t> application that uses lineage, and point out issues along the way</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2</a:t>
            </a:fld>
            <a:endParaRPr lang="en-US"/>
          </a:p>
        </p:txBody>
      </p:sp>
    </p:spTree>
    <p:extLst>
      <p:ext uri="{BB962C8B-B14F-4D97-AF65-F5344CB8AC3E}">
        <p14:creationId xmlns:p14="http://schemas.microsoft.com/office/powerpoint/2010/main" val="4200029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pipeline highlights the fact that we need to support UDFs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12</a:t>
            </a:fld>
            <a:endParaRPr lang="en-US"/>
          </a:p>
        </p:txBody>
      </p:sp>
    </p:spTree>
    <p:extLst>
      <p:ext uri="{BB962C8B-B14F-4D97-AF65-F5344CB8AC3E}">
        <p14:creationId xmlns:p14="http://schemas.microsoft.com/office/powerpoint/2010/main" val="26326454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pipeline</a:t>
            </a:r>
            <a:r>
              <a:rPr lang="en-US" baseline="0" dirty="0" smtClean="0"/>
              <a:t> doesn’t run on just one image</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13</a:t>
            </a:fld>
            <a:endParaRPr lang="en-US"/>
          </a:p>
        </p:txBody>
      </p:sp>
    </p:spTree>
    <p:extLst>
      <p:ext uri="{BB962C8B-B14F-4D97-AF65-F5344CB8AC3E}">
        <p14:creationId xmlns:p14="http://schemas.microsoft.com/office/powerpoint/2010/main" val="3125571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over 300k images a night</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14</a:t>
            </a:fld>
            <a:endParaRPr lang="en-US"/>
          </a:p>
        </p:txBody>
      </p:sp>
    </p:spTree>
    <p:extLst>
      <p:ext uri="{BB962C8B-B14F-4D97-AF65-F5344CB8AC3E}">
        <p14:creationId xmlns:p14="http://schemas.microsoft.com/office/powerpoint/2010/main" val="15200667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over</a:t>
            </a:r>
            <a:r>
              <a:rPr lang="en-US" baseline="0" dirty="0" smtClean="0"/>
              <a:t> 10Million per month.  Imagine two months from now,</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15</a:t>
            </a:fld>
            <a:endParaRPr lang="en-US"/>
          </a:p>
        </p:txBody>
      </p:sp>
    </p:spTree>
    <p:extLst>
      <p:ext uri="{BB962C8B-B14F-4D97-AF65-F5344CB8AC3E}">
        <p14:creationId xmlns:p14="http://schemas.microsoft.com/office/powerpoint/2010/main" val="19243740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types of lineage queries you want to run.</a:t>
            </a:r>
          </a:p>
          <a:p>
            <a:endParaRPr lang="en-US" dirty="0" smtClean="0"/>
          </a:p>
          <a:p>
            <a:r>
              <a:rPr lang="en-US" dirty="0" smtClean="0"/>
              <a:t>They</a:t>
            </a:r>
            <a:r>
              <a:rPr lang="en-US" baseline="0" dirty="0" smtClean="0"/>
              <a:t> largely fall into </a:t>
            </a:r>
            <a:r>
              <a:rPr lang="en-US" baseline="0" dirty="0" err="1" smtClean="0"/>
              <a:t>corase</a:t>
            </a:r>
            <a:r>
              <a:rPr lang="en-US" baseline="0" dirty="0" smtClean="0"/>
              <a:t> and fine grained lineage</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16</a:t>
            </a:fld>
            <a:endParaRPr lang="en-US"/>
          </a:p>
        </p:txBody>
      </p:sp>
    </p:spTree>
    <p:extLst>
      <p:ext uri="{BB962C8B-B14F-4D97-AF65-F5344CB8AC3E}">
        <p14:creationId xmlns:p14="http://schemas.microsoft.com/office/powerpoint/2010/main" val="39454549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They are backward –</a:t>
            </a:r>
            <a:r>
              <a:rPr lang="en-US" baseline="0" dirty="0" smtClean="0"/>
              <a:t> what file or image is this star from</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17</a:t>
            </a:fld>
            <a:endParaRPr lang="en-US"/>
          </a:p>
        </p:txBody>
      </p:sp>
    </p:spTree>
    <p:extLst>
      <p:ext uri="{BB962C8B-B14F-4D97-AF65-F5344CB8AC3E}">
        <p14:creationId xmlns:p14="http://schemas.microsoft.com/office/powerpoint/2010/main" val="30452442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forward</a:t>
            </a:r>
            <a:r>
              <a:rPr lang="en-US" baseline="0" dirty="0" smtClean="0"/>
              <a:t> queries which want to know </a:t>
            </a:r>
            <a:r>
              <a:rPr lang="en-US" baseline="0" dirty="0" err="1" smtClean="0"/>
              <a:t>objcects</a:t>
            </a:r>
            <a:r>
              <a:rPr lang="en-US" baseline="0" dirty="0" smtClean="0"/>
              <a:t> generate from an input file or array</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18</a:t>
            </a:fld>
            <a:endParaRPr lang="en-US"/>
          </a:p>
        </p:txBody>
      </p:sp>
    </p:spTree>
    <p:extLst>
      <p:ext uri="{BB962C8B-B14F-4D97-AF65-F5344CB8AC3E}">
        <p14:creationId xmlns:p14="http://schemas.microsoft.com/office/powerpoint/2010/main" val="18135420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If we consider input and output arrays, and suppose the orange cells</a:t>
            </a:r>
            <a:r>
              <a:rPr lang="en-US" baseline="0" dirty="0" smtClean="0"/>
              <a:t> in the input affected the orange cells in the output, it doesn’t matter!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r>
              <a:rPr lang="en-US" dirty="0" smtClean="0"/>
              <a:t>we</a:t>
            </a:r>
            <a:r>
              <a:rPr lang="en-US" baseline="0" dirty="0" smtClean="0"/>
              <a:t> only need to store one edge between input and outputs at the file or array level.</a:t>
            </a:r>
          </a:p>
          <a:p>
            <a:r>
              <a:rPr lang="en-US" dirty="0" smtClean="0"/>
              <a:t>This has traditionally been well served by the community, </a:t>
            </a:r>
          </a:p>
          <a:p>
            <a:r>
              <a:rPr lang="en-US" dirty="0" smtClean="0"/>
              <a:t>we </a:t>
            </a:r>
            <a:r>
              <a:rPr lang="en-US" dirty="0" smtClean="0"/>
              <a:t>are not interested in this </a:t>
            </a:r>
            <a:r>
              <a:rPr lang="en-US" dirty="0" smtClean="0"/>
              <a:t>explicitly.</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19</a:t>
            </a:fld>
            <a:endParaRPr lang="en-US"/>
          </a:p>
        </p:txBody>
      </p:sp>
    </p:spTree>
    <p:extLst>
      <p:ext uri="{BB962C8B-B14F-4D97-AF65-F5344CB8AC3E}">
        <p14:creationId xmlns:p14="http://schemas.microsoft.com/office/powerpoint/2010/main" val="12442068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Fine grained is a different</a:t>
            </a:r>
            <a:r>
              <a:rPr lang="en-US" baseline="0" dirty="0" smtClean="0"/>
              <a:t> beast entirely</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20</a:t>
            </a:fld>
            <a:endParaRPr lang="en-US"/>
          </a:p>
        </p:txBody>
      </p:sp>
    </p:spTree>
    <p:extLst>
      <p:ext uri="{BB962C8B-B14F-4D97-AF65-F5344CB8AC3E}">
        <p14:creationId xmlns:p14="http://schemas.microsoft.com/office/powerpoint/2010/main" val="16530938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Similarly,</a:t>
            </a:r>
            <a:r>
              <a:rPr lang="en-US" baseline="0" dirty="0" smtClean="0"/>
              <a:t> in a forward query.  The astronomer knows only this jagged portion of the image is unreliable, so what pixels in the pipeline were affected?</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22</a:t>
            </a:fld>
            <a:endParaRPr lang="en-US"/>
          </a:p>
        </p:txBody>
      </p:sp>
    </p:spTree>
    <p:extLst>
      <p:ext uri="{BB962C8B-B14F-4D97-AF65-F5344CB8AC3E}">
        <p14:creationId xmlns:p14="http://schemas.microsoft.com/office/powerpoint/2010/main" val="2907939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Talking about arrays,</a:t>
            </a:r>
            <a:r>
              <a:rPr lang="en-US" baseline="0" dirty="0" smtClean="0"/>
              <a:t> not tables and records anymore.  All cells have an identifier – the indexing into the array, and locality has meaning.  </a:t>
            </a:r>
          </a:p>
          <a:p>
            <a:endParaRPr lang="en-US" baseline="0" dirty="0" smtClean="0"/>
          </a:p>
        </p:txBody>
      </p:sp>
      <p:sp>
        <p:nvSpPr>
          <p:cNvPr id="4" name="Slide Number Placeholder 3"/>
          <p:cNvSpPr>
            <a:spLocks noGrp="1"/>
          </p:cNvSpPr>
          <p:nvPr>
            <p:ph type="sldNum" sz="quarter" idx="10"/>
          </p:nvPr>
        </p:nvSpPr>
        <p:spPr/>
        <p:txBody>
          <a:bodyPr/>
          <a:lstStyle/>
          <a:p>
            <a:fld id="{E61B316C-907A-6642-A64F-63E9B5B37894}" type="slidenum">
              <a:rPr lang="en-US" smtClean="0"/>
              <a:t>3</a:t>
            </a:fld>
            <a:endParaRPr lang="en-US"/>
          </a:p>
        </p:txBody>
      </p:sp>
    </p:spTree>
    <p:extLst>
      <p:ext uri="{BB962C8B-B14F-4D97-AF65-F5344CB8AC3E}">
        <p14:creationId xmlns:p14="http://schemas.microsoft.com/office/powerpoint/2010/main" val="18486500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problem</a:t>
            </a:r>
            <a:r>
              <a:rPr lang="en-US" baseline="0" dirty="0" smtClean="0"/>
              <a:t> to solve!  </a:t>
            </a:r>
          </a:p>
          <a:p>
            <a:r>
              <a:rPr lang="en-US" baseline="0" dirty="0" smtClean="0"/>
              <a:t>Clearly, what we store depends on the types of queries we are executing</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25</a:t>
            </a:fld>
            <a:endParaRPr lang="en-US"/>
          </a:p>
        </p:txBody>
      </p:sp>
    </p:spTree>
    <p:extLst>
      <p:ext uri="{BB962C8B-B14F-4D97-AF65-F5344CB8AC3E}">
        <p14:creationId xmlns:p14="http://schemas.microsoft.com/office/powerpoint/2010/main" val="8441446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Tons</a:t>
            </a:r>
            <a:r>
              <a:rPr lang="en-US" baseline="0" dirty="0" smtClean="0"/>
              <a:t> of data, but LSST only wants to devote </a:t>
            </a:r>
            <a:r>
              <a:rPr lang="en-US" baseline="0" dirty="0" smtClean="0"/>
              <a:t>absolutely no more than 20% to provenance and ideally as little as possible.  Willing to put effort.</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26</a:t>
            </a:fld>
            <a:endParaRPr lang="en-US"/>
          </a:p>
        </p:txBody>
      </p:sp>
    </p:spTree>
    <p:extLst>
      <p:ext uri="{BB962C8B-B14F-4D97-AF65-F5344CB8AC3E}">
        <p14:creationId xmlns:p14="http://schemas.microsoft.com/office/powerpoint/2010/main" val="28890930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trick we can play,</a:t>
            </a:r>
            <a:r>
              <a:rPr lang="en-US" baseline="0" dirty="0" smtClean="0"/>
              <a:t> assuming we can tell an operator to spit out lineage information at any time, and reliably re-run operators, is to </a:t>
            </a:r>
          </a:p>
          <a:p>
            <a:pPr marL="228600" indent="-228600">
              <a:buAutoNum type="arabicParenR"/>
            </a:pPr>
            <a:r>
              <a:rPr lang="en-US" baseline="0" dirty="0" smtClean="0"/>
              <a:t>only store coarse grained information, which is cheap, and </a:t>
            </a:r>
          </a:p>
          <a:p>
            <a:pPr marL="228600" indent="-228600">
              <a:buAutoNum type="arabicParenR"/>
            </a:pPr>
            <a:r>
              <a:rPr lang="en-US" baseline="0" dirty="0" smtClean="0"/>
              <a:t>when a user runs a lineage query, just rerun the operators with the </a:t>
            </a:r>
            <a:r>
              <a:rPr lang="en-US" baseline="0" dirty="0" err="1" smtClean="0"/>
              <a:t>orginal</a:t>
            </a:r>
            <a:r>
              <a:rPr lang="en-US" baseline="0" dirty="0" smtClean="0"/>
              <a:t> inputs.</a:t>
            </a:r>
          </a:p>
          <a:p>
            <a:pPr marL="228600" indent="-228600">
              <a:buAutoNum type="arabicParenR"/>
            </a:pPr>
            <a:endParaRPr lang="en-US" baseline="0" dirty="0" smtClean="0"/>
          </a:p>
          <a:p>
            <a:pPr marL="0" indent="0">
              <a:buNone/>
            </a:pPr>
            <a:r>
              <a:rPr lang="en-US" baseline="0" dirty="0" smtClean="0"/>
              <a:t>The other is to store only fine-grained </a:t>
            </a:r>
            <a:r>
              <a:rPr lang="en-US" baseline="0" dirty="0" err="1" smtClean="0"/>
              <a:t>lineag</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27</a:t>
            </a:fld>
            <a:endParaRPr lang="en-US"/>
          </a:p>
        </p:txBody>
      </p:sp>
    </p:spTree>
    <p:extLst>
      <p:ext uri="{BB962C8B-B14F-4D97-AF65-F5344CB8AC3E}">
        <p14:creationId xmlns:p14="http://schemas.microsoft.com/office/powerpoint/2010/main" val="25293887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trick we can play,</a:t>
            </a:r>
            <a:r>
              <a:rPr lang="en-US" baseline="0" dirty="0" smtClean="0"/>
              <a:t> assuming we can tell an operator to spit out lineage information at any time, and reliably re-run operators, is to </a:t>
            </a:r>
          </a:p>
          <a:p>
            <a:pPr marL="228600" indent="-228600">
              <a:buAutoNum type="arabicParenR"/>
            </a:pPr>
            <a:r>
              <a:rPr lang="en-US" baseline="0" dirty="0" smtClean="0"/>
              <a:t>only store coarse grained information, which is cheap, and </a:t>
            </a:r>
          </a:p>
          <a:p>
            <a:pPr marL="228600" indent="-228600">
              <a:buAutoNum type="arabicParenR"/>
            </a:pPr>
            <a:r>
              <a:rPr lang="en-US" baseline="0" dirty="0" smtClean="0"/>
              <a:t>when a user runs a lineage query, just rerun the operators with the </a:t>
            </a:r>
            <a:r>
              <a:rPr lang="en-US" baseline="0" dirty="0" err="1" smtClean="0"/>
              <a:t>orginal</a:t>
            </a:r>
            <a:r>
              <a:rPr lang="en-US" baseline="0" dirty="0" smtClean="0"/>
              <a:t> inputs.</a:t>
            </a:r>
          </a:p>
          <a:p>
            <a:pPr marL="228600" indent="-228600">
              <a:buAutoNum type="arabicParenR"/>
            </a:pPr>
            <a:endParaRPr lang="en-US" baseline="0" dirty="0" smtClean="0"/>
          </a:p>
          <a:p>
            <a:pPr marL="0" indent="0">
              <a:buNone/>
            </a:pPr>
            <a:r>
              <a:rPr lang="en-US" baseline="0" dirty="0" smtClean="0"/>
              <a:t>The other is to store only fine-grained </a:t>
            </a:r>
            <a:r>
              <a:rPr lang="en-US" baseline="0" dirty="0" err="1" smtClean="0"/>
              <a:t>lineag</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28</a:t>
            </a:fld>
            <a:endParaRPr lang="en-US"/>
          </a:p>
        </p:txBody>
      </p:sp>
    </p:spTree>
    <p:extLst>
      <p:ext uri="{BB962C8B-B14F-4D97-AF65-F5344CB8AC3E}">
        <p14:creationId xmlns:p14="http://schemas.microsoft.com/office/powerpoint/2010/main" val="25293887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are</a:t>
            </a:r>
            <a:r>
              <a:rPr lang="en-US" baseline="0" dirty="0" smtClean="0"/>
              <a:t> clearly two extreme approaches.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29</a:t>
            </a:fld>
            <a:endParaRPr lang="en-US"/>
          </a:p>
        </p:txBody>
      </p:sp>
    </p:spTree>
    <p:extLst>
      <p:ext uri="{BB962C8B-B14F-4D97-AF65-F5344CB8AC3E}">
        <p14:creationId xmlns:p14="http://schemas.microsoft.com/office/powerpoint/2010/main" val="25293887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subzero is interested in the spectrum</a:t>
            </a:r>
            <a:r>
              <a:rPr lang="en-US" baseline="0" dirty="0" smtClean="0"/>
              <a:t> of hybrid solutions.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30</a:t>
            </a:fld>
            <a:endParaRPr lang="en-US"/>
          </a:p>
        </p:txBody>
      </p:sp>
    </p:spTree>
    <p:extLst>
      <p:ext uri="{BB962C8B-B14F-4D97-AF65-F5344CB8AC3E}">
        <p14:creationId xmlns:p14="http://schemas.microsoft.com/office/powerpoint/2010/main" val="40580729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suggests that we need</a:t>
            </a:r>
            <a:r>
              <a:rPr lang="en-US" baseline="0" dirty="0" smtClean="0"/>
              <a:t> to consider what kind of lineage to generate</a:t>
            </a:r>
            <a:endParaRPr lang="en-US" baseline="0" dirty="0" smtClean="0"/>
          </a:p>
        </p:txBody>
      </p:sp>
      <p:sp>
        <p:nvSpPr>
          <p:cNvPr id="4" name="Slide Number Placeholder 3"/>
          <p:cNvSpPr>
            <a:spLocks noGrp="1"/>
          </p:cNvSpPr>
          <p:nvPr>
            <p:ph type="sldNum" sz="quarter" idx="10"/>
          </p:nvPr>
        </p:nvSpPr>
        <p:spPr/>
        <p:txBody>
          <a:bodyPr/>
          <a:lstStyle/>
          <a:p>
            <a:fld id="{E61B316C-907A-6642-A64F-63E9B5B37894}" type="slidenum">
              <a:rPr lang="en-US" smtClean="0"/>
              <a:t>31</a:t>
            </a:fld>
            <a:endParaRPr lang="en-US"/>
          </a:p>
        </p:txBody>
      </p:sp>
    </p:spTree>
    <p:extLst>
      <p:ext uri="{BB962C8B-B14F-4D97-AF65-F5344CB8AC3E}">
        <p14:creationId xmlns:p14="http://schemas.microsoft.com/office/powerpoint/2010/main" val="28890930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how to</a:t>
            </a:r>
            <a:r>
              <a:rPr lang="en-US" baseline="0" dirty="0" smtClean="0"/>
              <a:t> represent and</a:t>
            </a:r>
            <a:r>
              <a:rPr lang="en-US" dirty="0" smtClean="0"/>
              <a:t> store the lineage.</a:t>
            </a:r>
          </a:p>
          <a:p>
            <a:endParaRPr lang="en-US" baseline="0" dirty="0" smtClean="0"/>
          </a:p>
          <a:p>
            <a:r>
              <a:rPr lang="en-US" baseline="0" dirty="0" smtClean="0"/>
              <a:t>These are the points Subzero tries to address</a:t>
            </a:r>
            <a:endParaRPr lang="en-US" baseline="0" dirty="0" smtClean="0"/>
          </a:p>
        </p:txBody>
      </p:sp>
      <p:sp>
        <p:nvSpPr>
          <p:cNvPr id="4" name="Slide Number Placeholder 3"/>
          <p:cNvSpPr>
            <a:spLocks noGrp="1"/>
          </p:cNvSpPr>
          <p:nvPr>
            <p:ph type="sldNum" sz="quarter" idx="10"/>
          </p:nvPr>
        </p:nvSpPr>
        <p:spPr/>
        <p:txBody>
          <a:bodyPr/>
          <a:lstStyle/>
          <a:p>
            <a:fld id="{E61B316C-907A-6642-A64F-63E9B5B37894}" type="slidenum">
              <a:rPr lang="en-US" smtClean="0"/>
              <a:t>32</a:t>
            </a:fld>
            <a:endParaRPr lang="en-US"/>
          </a:p>
        </p:txBody>
      </p:sp>
    </p:spTree>
    <p:extLst>
      <p:ext uri="{BB962C8B-B14F-4D97-AF65-F5344CB8AC3E}">
        <p14:creationId xmlns:p14="http://schemas.microsoft.com/office/powerpoint/2010/main" val="28890930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a:t>
            </a:r>
            <a:r>
              <a:rPr lang="en-US" dirty="0" err="1" smtClean="0"/>
              <a:t>coruse</a:t>
            </a:r>
            <a:r>
              <a:rPr lang="en-US" dirty="0" smtClean="0"/>
              <a:t>. This</a:t>
            </a:r>
            <a:r>
              <a:rPr lang="en-US" baseline="0" dirty="0" smtClean="0"/>
              <a:t> model </a:t>
            </a:r>
            <a:r>
              <a:rPr lang="en-US" baseline="0" dirty="0" err="1" smtClean="0"/>
              <a:t>does’nt</a:t>
            </a:r>
            <a:r>
              <a:rPr lang="en-US" baseline="0" dirty="0" smtClean="0"/>
              <a:t> just apply to astronomy – applies to </a:t>
            </a:r>
            <a:endParaRPr lang="en-US" baseline="0" dirty="0" smtClean="0"/>
          </a:p>
        </p:txBody>
      </p:sp>
      <p:sp>
        <p:nvSpPr>
          <p:cNvPr id="4" name="Slide Number Placeholder 3"/>
          <p:cNvSpPr>
            <a:spLocks noGrp="1"/>
          </p:cNvSpPr>
          <p:nvPr>
            <p:ph type="sldNum" sz="quarter" idx="10"/>
          </p:nvPr>
        </p:nvSpPr>
        <p:spPr/>
        <p:txBody>
          <a:bodyPr/>
          <a:lstStyle/>
          <a:p>
            <a:fld id="{E61B316C-907A-6642-A64F-63E9B5B37894}" type="slidenum">
              <a:rPr lang="en-US" smtClean="0"/>
              <a:t>33</a:t>
            </a:fld>
            <a:endParaRPr lang="en-US"/>
          </a:p>
        </p:txBody>
      </p:sp>
    </p:spTree>
    <p:extLst>
      <p:ext uri="{BB962C8B-B14F-4D97-AF65-F5344CB8AC3E}">
        <p14:creationId xmlns:p14="http://schemas.microsoft.com/office/powerpoint/2010/main" val="28890930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goal is to introduce the</a:t>
            </a:r>
            <a:r>
              <a:rPr lang="en-US" baseline="0" dirty="0" smtClean="0"/>
              <a:t> main concepts from the paper, so presenting highly simplified version of the ideas.  See papers for the gory details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34</a:t>
            </a:fld>
            <a:endParaRPr lang="en-US"/>
          </a:p>
        </p:txBody>
      </p:sp>
    </p:spTree>
    <p:extLst>
      <p:ext uri="{BB962C8B-B14F-4D97-AF65-F5344CB8AC3E}">
        <p14:creationId xmlns:p14="http://schemas.microsoft.com/office/powerpoint/2010/main" val="556295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easiest way to introduce this talk is to directly plunge into the dark recesses of the universe.</a:t>
            </a:r>
          </a:p>
          <a:p>
            <a:endParaRPr lang="en-US" baseline="0" dirty="0" smtClean="0"/>
          </a:p>
          <a:p>
            <a:r>
              <a:rPr lang="en-US" baseline="0" dirty="0" smtClean="0"/>
              <a:t>What are we doing here?  Why does </a:t>
            </a:r>
            <a:r>
              <a:rPr lang="en-US" baseline="0" dirty="0" err="1" smtClean="0"/>
              <a:t>brisbane</a:t>
            </a:r>
            <a:r>
              <a:rPr lang="en-US" baseline="0" dirty="0" smtClean="0"/>
              <a:t> exist?  These are the questions that </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5</a:t>
            </a:fld>
            <a:endParaRPr lang="en-US"/>
          </a:p>
        </p:txBody>
      </p:sp>
    </p:spTree>
    <p:extLst>
      <p:ext uri="{BB962C8B-B14F-4D97-AF65-F5344CB8AC3E}">
        <p14:creationId xmlns:p14="http://schemas.microsoft.com/office/powerpoint/2010/main" val="8474276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Subzero’s</a:t>
            </a:r>
            <a:r>
              <a:rPr lang="en-US" dirty="0" smtClean="0"/>
              <a:t> architecture revolves around a workflow engine coupled with a data store</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35</a:t>
            </a:fld>
            <a:endParaRPr lang="en-US"/>
          </a:p>
        </p:txBody>
      </p:sp>
    </p:spTree>
    <p:extLst>
      <p:ext uri="{BB962C8B-B14F-4D97-AF65-F5344CB8AC3E}">
        <p14:creationId xmlns:p14="http://schemas.microsoft.com/office/powerpoint/2010/main" val="9383735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 normal workflow</a:t>
            </a:r>
            <a:r>
              <a:rPr lang="en-US" baseline="0" dirty="0" smtClean="0"/>
              <a:t> execution, arrays enter the </a:t>
            </a:r>
            <a:r>
              <a:rPr lang="en-US" baseline="0" dirty="0" err="1" smtClean="0"/>
              <a:t>workfow</a:t>
            </a:r>
            <a:r>
              <a:rPr lang="en-US" baseline="0" dirty="0" smtClean="0"/>
              <a:t>, are processed, and results are stored</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36</a:t>
            </a:fld>
            <a:endParaRPr lang="en-US"/>
          </a:p>
        </p:txBody>
      </p:sp>
    </p:spTree>
    <p:extLst>
      <p:ext uri="{BB962C8B-B14F-4D97-AF65-F5344CB8AC3E}">
        <p14:creationId xmlns:p14="http://schemas.microsoft.com/office/powerpoint/2010/main" val="35436664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37</a:t>
            </a:fld>
            <a:endParaRPr lang="en-US"/>
          </a:p>
        </p:txBody>
      </p:sp>
    </p:spTree>
    <p:extLst>
      <p:ext uri="{BB962C8B-B14F-4D97-AF65-F5344CB8AC3E}">
        <p14:creationId xmlns:p14="http://schemas.microsoft.com/office/powerpoint/2010/main" val="17653182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38</a:t>
            </a:fld>
            <a:endParaRPr lang="en-US"/>
          </a:p>
        </p:txBody>
      </p:sp>
    </p:spTree>
    <p:extLst>
      <p:ext uri="{BB962C8B-B14F-4D97-AF65-F5344CB8AC3E}">
        <p14:creationId xmlns:p14="http://schemas.microsoft.com/office/powerpoint/2010/main" val="14591759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paper talks about forward lineage and combining both.  For ease</a:t>
            </a:r>
            <a:r>
              <a:rPr lang="en-US" baseline="0" dirty="0" smtClean="0"/>
              <a:t> of explanation, I’ll focus on backward lineage in this talk.</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42</a:t>
            </a:fld>
            <a:endParaRPr lang="en-US"/>
          </a:p>
        </p:txBody>
      </p:sp>
    </p:spTree>
    <p:extLst>
      <p:ext uri="{BB962C8B-B14F-4D97-AF65-F5344CB8AC3E}">
        <p14:creationId xmlns:p14="http://schemas.microsoft.com/office/powerpoint/2010/main" val="13014640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the arrows.  </a:t>
            </a:r>
          </a:p>
          <a:p>
            <a:endParaRPr lang="en-US" dirty="0" smtClean="0"/>
          </a:p>
          <a:p>
            <a:r>
              <a:rPr lang="en-US" dirty="0" smtClean="0"/>
              <a:t>Define relationship in terms of individual items (cells)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47</a:t>
            </a:fld>
            <a:endParaRPr lang="en-US"/>
          </a:p>
        </p:txBody>
      </p:sp>
    </p:spTree>
    <p:extLst>
      <p:ext uri="{BB962C8B-B14F-4D97-AF65-F5344CB8AC3E}">
        <p14:creationId xmlns:p14="http://schemas.microsoft.com/office/powerpoint/2010/main" val="17175933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the arrows.  </a:t>
            </a:r>
          </a:p>
          <a:p>
            <a:endParaRPr lang="en-US" dirty="0" smtClean="0"/>
          </a:p>
          <a:p>
            <a:r>
              <a:rPr lang="en-US" dirty="0" smtClean="0"/>
              <a:t>Define relationship in terms of individual items (cells)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48</a:t>
            </a:fld>
            <a:endParaRPr lang="en-US"/>
          </a:p>
        </p:txBody>
      </p:sp>
    </p:spTree>
    <p:extLst>
      <p:ext uri="{BB962C8B-B14F-4D97-AF65-F5344CB8AC3E}">
        <p14:creationId xmlns:p14="http://schemas.microsoft.com/office/powerpoint/2010/main" val="171759332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Relationships between sets of cells (items</a:t>
            </a:r>
            <a:r>
              <a:rPr lang="en-US" dirty="0" smtClean="0"/>
              <a:t>)</a:t>
            </a:r>
          </a:p>
          <a:p>
            <a:r>
              <a:rPr lang="en-US" dirty="0" smtClean="0"/>
              <a:t>We</a:t>
            </a:r>
            <a:r>
              <a:rPr lang="en-US" baseline="0" dirty="0" smtClean="0"/>
              <a:t> only store each set of cells once, however</a:t>
            </a:r>
            <a:endParaRPr lang="en-US" dirty="0" smtClean="0"/>
          </a:p>
        </p:txBody>
      </p:sp>
      <p:sp>
        <p:nvSpPr>
          <p:cNvPr id="4" name="Slide Number Placeholder 3"/>
          <p:cNvSpPr>
            <a:spLocks noGrp="1"/>
          </p:cNvSpPr>
          <p:nvPr>
            <p:ph type="sldNum" sz="quarter" idx="10"/>
          </p:nvPr>
        </p:nvSpPr>
        <p:spPr/>
        <p:txBody>
          <a:bodyPr/>
          <a:lstStyle/>
          <a:p>
            <a:fld id="{E61B316C-907A-6642-A64F-63E9B5B37894}" type="slidenum">
              <a:rPr lang="en-US" smtClean="0"/>
              <a:t>49</a:t>
            </a:fld>
            <a:endParaRPr lang="en-US"/>
          </a:p>
        </p:txBody>
      </p:sp>
    </p:spTree>
    <p:extLst>
      <p:ext uri="{BB962C8B-B14F-4D97-AF65-F5344CB8AC3E}">
        <p14:creationId xmlns:p14="http://schemas.microsoft.com/office/powerpoint/2010/main" val="2600972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the take</a:t>
            </a:r>
            <a:r>
              <a:rPr lang="en-US" baseline="0" dirty="0" smtClean="0"/>
              <a:t> away is, even with region pairs, it can be really expensive to create and store all of them.  We have four mechanisms to efficiently describe them, based out what we’ve seen from talking to scientists.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53</a:t>
            </a:fld>
            <a:endParaRPr lang="en-US"/>
          </a:p>
        </p:txBody>
      </p:sp>
    </p:spTree>
    <p:extLst>
      <p:ext uri="{BB962C8B-B14F-4D97-AF65-F5344CB8AC3E}">
        <p14:creationId xmlns:p14="http://schemas.microsoft.com/office/powerpoint/2010/main" val="280001266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cool, but not so good</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54</a:t>
            </a:fld>
            <a:endParaRPr lang="en-US"/>
          </a:p>
        </p:txBody>
      </p:sp>
    </p:spTree>
    <p:extLst>
      <p:ext uri="{BB962C8B-B14F-4D97-AF65-F5344CB8AC3E}">
        <p14:creationId xmlns:p14="http://schemas.microsoft.com/office/powerpoint/2010/main" val="33875882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Large Synoptic Survey Telescope – largest ground telescope,</a:t>
            </a:r>
            <a:r>
              <a:rPr lang="en-US" sz="1200" kern="1200" baseline="0" dirty="0" smtClean="0">
                <a:solidFill>
                  <a:schemeClr val="tx1"/>
                </a:solidFill>
                <a:effectLst/>
                <a:latin typeface="+mn-lt"/>
                <a:ea typeface="+mn-ea"/>
                <a:cs typeface="+mn-cs"/>
              </a:rPr>
              <a:t> initially planned to open in 2015.</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High level –very </a:t>
            </a:r>
            <a:r>
              <a:rPr lang="en-US" sz="1200" kern="1200" baseline="0" dirty="0" err="1" smtClean="0">
                <a:solidFill>
                  <a:schemeClr val="tx1"/>
                </a:solidFill>
                <a:effectLst/>
                <a:latin typeface="+mn-lt"/>
                <a:ea typeface="+mn-ea"/>
                <a:cs typeface="+mn-cs"/>
              </a:rPr>
              <a:t>expersive</a:t>
            </a:r>
            <a:r>
              <a:rPr lang="en-US" sz="1200" kern="1200" baseline="0" dirty="0" smtClean="0">
                <a:solidFill>
                  <a:schemeClr val="tx1"/>
                </a:solidFill>
                <a:effectLst/>
                <a:latin typeface="+mn-lt"/>
                <a:ea typeface="+mn-ea"/>
                <a:cs typeface="+mn-cs"/>
              </a:rPr>
              <a:t> camera take pictures of the sky across a large light spectrum, to detect stars and moving </a:t>
            </a:r>
            <a:r>
              <a:rPr lang="en-US" sz="1200" kern="1200" baseline="0" dirty="0" err="1" smtClean="0">
                <a:solidFill>
                  <a:schemeClr val="tx1"/>
                </a:solidFill>
                <a:effectLst/>
                <a:latin typeface="+mn-lt"/>
                <a:ea typeface="+mn-ea"/>
                <a:cs typeface="+mn-cs"/>
              </a:rPr>
              <a:t>objecs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6</a:t>
            </a:fld>
            <a:endParaRPr lang="en-US"/>
          </a:p>
        </p:txBody>
      </p:sp>
    </p:spTree>
    <p:extLst>
      <p:ext uri="{BB962C8B-B14F-4D97-AF65-F5344CB8AC3E}">
        <p14:creationId xmlns:p14="http://schemas.microsoft.com/office/powerpoint/2010/main" val="84742763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local knowledge</a:t>
            </a:r>
            <a:r>
              <a:rPr lang="en-US" baseline="0" dirty="0" smtClean="0"/>
              <a:t> is all that is necessary to know what the input lineage is.</a:t>
            </a:r>
          </a:p>
          <a:p>
            <a:r>
              <a:rPr lang="en-US" baseline="0" dirty="0" smtClean="0"/>
              <a:t>Convolution is a good example.  Assuming a uniform convolution matrix, all we need to know is the radius of the pixel neighborhood</a:t>
            </a:r>
          </a:p>
        </p:txBody>
      </p:sp>
      <p:sp>
        <p:nvSpPr>
          <p:cNvPr id="4" name="Slide Number Placeholder 3"/>
          <p:cNvSpPr>
            <a:spLocks noGrp="1"/>
          </p:cNvSpPr>
          <p:nvPr>
            <p:ph type="sldNum" sz="quarter" idx="10"/>
          </p:nvPr>
        </p:nvSpPr>
        <p:spPr/>
        <p:txBody>
          <a:bodyPr/>
          <a:lstStyle/>
          <a:p>
            <a:fld id="{E61B316C-907A-6642-A64F-63E9B5B37894}" type="slidenum">
              <a:rPr lang="en-US" smtClean="0"/>
              <a:t>57</a:t>
            </a:fld>
            <a:endParaRPr lang="en-US"/>
          </a:p>
        </p:txBody>
      </p:sp>
    </p:spTree>
    <p:extLst>
      <p:ext uri="{BB962C8B-B14F-4D97-AF65-F5344CB8AC3E}">
        <p14:creationId xmlns:p14="http://schemas.microsoft.com/office/powerpoint/2010/main" val="32997933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local knowledge</a:t>
            </a:r>
            <a:r>
              <a:rPr lang="en-US" baseline="0" dirty="0" smtClean="0"/>
              <a:t> is all that is necessary to know what the input lineage is.</a:t>
            </a:r>
          </a:p>
          <a:p>
            <a:r>
              <a:rPr lang="en-US" baseline="0" dirty="0" smtClean="0"/>
              <a:t>Convolution is a good example.  Assuming a uniform convolution matrix, all we need to know is the radius of the pixel neighborhood</a:t>
            </a:r>
          </a:p>
        </p:txBody>
      </p:sp>
      <p:sp>
        <p:nvSpPr>
          <p:cNvPr id="4" name="Slide Number Placeholder 3"/>
          <p:cNvSpPr>
            <a:spLocks noGrp="1"/>
          </p:cNvSpPr>
          <p:nvPr>
            <p:ph type="sldNum" sz="quarter" idx="10"/>
          </p:nvPr>
        </p:nvSpPr>
        <p:spPr/>
        <p:txBody>
          <a:bodyPr/>
          <a:lstStyle/>
          <a:p>
            <a:fld id="{E61B316C-907A-6642-A64F-63E9B5B37894}" type="slidenum">
              <a:rPr lang="en-US" smtClean="0"/>
              <a:t>58</a:t>
            </a:fld>
            <a:endParaRPr lang="en-US"/>
          </a:p>
        </p:txBody>
      </p:sp>
    </p:spTree>
    <p:extLst>
      <p:ext uri="{BB962C8B-B14F-4D97-AF65-F5344CB8AC3E}">
        <p14:creationId xmlns:p14="http://schemas.microsoft.com/office/powerpoint/2010/main" val="329979333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a:t>
            </a:r>
            <a:r>
              <a:rPr lang="en-US" baseline="0" dirty="0" smtClean="0"/>
              <a:t> to specify that </a:t>
            </a:r>
            <a:r>
              <a:rPr lang="en-US" baseline="0" dirty="0" err="1" smtClean="0"/>
              <a:t>map_p</a:t>
            </a:r>
            <a:r>
              <a:rPr lang="en-US" baseline="0" dirty="0" smtClean="0"/>
              <a:t> needs to be defined and [</a:t>
            </a:r>
            <a:r>
              <a:rPr lang="en-US" baseline="0" dirty="0" err="1" smtClean="0"/>
              <a:t>coords</a:t>
            </a:r>
            <a:r>
              <a:rPr lang="en-US" baseline="0" dirty="0" smtClean="0"/>
              <a:t>]+payload need to be stored?</a:t>
            </a:r>
          </a:p>
          <a:p>
            <a:endParaRPr lang="en-US" baseline="0" dirty="0" smtClean="0"/>
          </a:p>
          <a:p>
            <a:r>
              <a:rPr lang="en-US" baseline="0" dirty="0" smtClean="0"/>
              <a:t>Note that payload is general enough to include existing models of provenance storage.</a:t>
            </a:r>
          </a:p>
          <a:p>
            <a:r>
              <a:rPr lang="en-US" baseline="0" dirty="0" smtClean="0"/>
              <a:t>e.g., trio stores predicates, which can be encapsulated in the payload</a:t>
            </a:r>
          </a:p>
        </p:txBody>
      </p:sp>
      <p:sp>
        <p:nvSpPr>
          <p:cNvPr id="4" name="Slide Number Placeholder 3"/>
          <p:cNvSpPr>
            <a:spLocks noGrp="1"/>
          </p:cNvSpPr>
          <p:nvPr>
            <p:ph type="sldNum" sz="quarter" idx="10"/>
          </p:nvPr>
        </p:nvSpPr>
        <p:spPr/>
        <p:txBody>
          <a:bodyPr/>
          <a:lstStyle/>
          <a:p>
            <a:fld id="{E61B316C-907A-6642-A64F-63E9B5B37894}" type="slidenum">
              <a:rPr lang="en-US" smtClean="0"/>
              <a:t>59</a:t>
            </a:fld>
            <a:endParaRPr lang="en-US"/>
          </a:p>
        </p:txBody>
      </p:sp>
    </p:spTree>
    <p:extLst>
      <p:ext uri="{BB962C8B-B14F-4D97-AF65-F5344CB8AC3E}">
        <p14:creationId xmlns:p14="http://schemas.microsoft.com/office/powerpoint/2010/main" val="329979333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a:t>
            </a:r>
            <a:r>
              <a:rPr lang="en-US" baseline="0" dirty="0" smtClean="0"/>
              <a:t> to specify that </a:t>
            </a:r>
            <a:r>
              <a:rPr lang="en-US" baseline="0" dirty="0" err="1" smtClean="0"/>
              <a:t>map_p</a:t>
            </a:r>
            <a:r>
              <a:rPr lang="en-US" baseline="0" dirty="0" smtClean="0"/>
              <a:t> needs to be defined and [</a:t>
            </a:r>
            <a:r>
              <a:rPr lang="en-US" baseline="0" dirty="0" err="1" smtClean="0"/>
              <a:t>coords</a:t>
            </a:r>
            <a:r>
              <a:rPr lang="en-US" baseline="0" dirty="0" smtClean="0"/>
              <a:t>]+payload need to be stored?</a:t>
            </a:r>
          </a:p>
          <a:p>
            <a:endParaRPr lang="en-US" baseline="0" dirty="0" smtClean="0"/>
          </a:p>
          <a:p>
            <a:r>
              <a:rPr lang="en-US" baseline="0" dirty="0" smtClean="0"/>
              <a:t>Note that payload is general enough to include existing models of provenance storage.</a:t>
            </a:r>
          </a:p>
          <a:p>
            <a:r>
              <a:rPr lang="en-US" baseline="0" dirty="0" smtClean="0"/>
              <a:t>e.g., trio stores predicates, which can be encapsulated in the payload</a:t>
            </a:r>
          </a:p>
        </p:txBody>
      </p:sp>
      <p:sp>
        <p:nvSpPr>
          <p:cNvPr id="4" name="Slide Number Placeholder 3"/>
          <p:cNvSpPr>
            <a:spLocks noGrp="1"/>
          </p:cNvSpPr>
          <p:nvPr>
            <p:ph type="sldNum" sz="quarter" idx="10"/>
          </p:nvPr>
        </p:nvSpPr>
        <p:spPr/>
        <p:txBody>
          <a:bodyPr/>
          <a:lstStyle/>
          <a:p>
            <a:fld id="{E61B316C-907A-6642-A64F-63E9B5B37894}" type="slidenum">
              <a:rPr lang="en-US" smtClean="0"/>
              <a:t>60</a:t>
            </a:fld>
            <a:endParaRPr lang="en-US"/>
          </a:p>
        </p:txBody>
      </p:sp>
    </p:spTree>
    <p:extLst>
      <p:ext uri="{BB962C8B-B14F-4D97-AF65-F5344CB8AC3E}">
        <p14:creationId xmlns:p14="http://schemas.microsoft.com/office/powerpoint/2010/main" val="329979333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a:t>
            </a:r>
            <a:r>
              <a:rPr lang="en-US" baseline="0" dirty="0" smtClean="0"/>
              <a:t> to specify that </a:t>
            </a:r>
            <a:r>
              <a:rPr lang="en-US" baseline="0" dirty="0" err="1" smtClean="0"/>
              <a:t>map_p</a:t>
            </a:r>
            <a:r>
              <a:rPr lang="en-US" baseline="0" dirty="0" smtClean="0"/>
              <a:t> needs to be defined and [</a:t>
            </a:r>
            <a:r>
              <a:rPr lang="en-US" baseline="0" dirty="0" err="1" smtClean="0"/>
              <a:t>coords</a:t>
            </a:r>
            <a:r>
              <a:rPr lang="en-US" baseline="0" dirty="0" smtClean="0"/>
              <a:t>]+payload need to be stored?</a:t>
            </a:r>
          </a:p>
          <a:p>
            <a:endParaRPr lang="en-US" baseline="0" dirty="0" smtClean="0"/>
          </a:p>
          <a:p>
            <a:r>
              <a:rPr lang="en-US" baseline="0" dirty="0" smtClean="0"/>
              <a:t>Note that payload is general enough to include existing models of provenance storage.</a:t>
            </a:r>
          </a:p>
          <a:p>
            <a:r>
              <a:rPr lang="en-US" baseline="0" dirty="0" smtClean="0"/>
              <a:t>e.g., trio stores predicates, which can be encapsulated in the payload</a:t>
            </a:r>
          </a:p>
        </p:txBody>
      </p:sp>
      <p:sp>
        <p:nvSpPr>
          <p:cNvPr id="4" name="Slide Number Placeholder 3"/>
          <p:cNvSpPr>
            <a:spLocks noGrp="1"/>
          </p:cNvSpPr>
          <p:nvPr>
            <p:ph type="sldNum" sz="quarter" idx="10"/>
          </p:nvPr>
        </p:nvSpPr>
        <p:spPr/>
        <p:txBody>
          <a:bodyPr/>
          <a:lstStyle/>
          <a:p>
            <a:fld id="{E61B316C-907A-6642-A64F-63E9B5B37894}" type="slidenum">
              <a:rPr lang="en-US" smtClean="0"/>
              <a:t>61</a:t>
            </a:fld>
            <a:endParaRPr lang="en-US"/>
          </a:p>
        </p:txBody>
      </p:sp>
    </p:spTree>
    <p:extLst>
      <p:ext uri="{BB962C8B-B14F-4D97-AF65-F5344CB8AC3E}">
        <p14:creationId xmlns:p14="http://schemas.microsoft.com/office/powerpoint/2010/main" val="329979333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a:t>
            </a:r>
            <a:r>
              <a:rPr lang="en-US" baseline="0" dirty="0" smtClean="0"/>
              <a:t> to specify that </a:t>
            </a:r>
            <a:r>
              <a:rPr lang="en-US" baseline="0" dirty="0" err="1" smtClean="0"/>
              <a:t>map_p</a:t>
            </a:r>
            <a:r>
              <a:rPr lang="en-US" baseline="0" dirty="0" smtClean="0"/>
              <a:t> needs to be defined and [</a:t>
            </a:r>
            <a:r>
              <a:rPr lang="en-US" baseline="0" dirty="0" err="1" smtClean="0"/>
              <a:t>coords</a:t>
            </a:r>
            <a:r>
              <a:rPr lang="en-US" baseline="0" dirty="0" smtClean="0"/>
              <a:t>]+payload need to be stored?</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62</a:t>
            </a:fld>
            <a:endParaRPr lang="en-US"/>
          </a:p>
        </p:txBody>
      </p:sp>
    </p:spTree>
    <p:extLst>
      <p:ext uri="{BB962C8B-B14F-4D97-AF65-F5344CB8AC3E}">
        <p14:creationId xmlns:p14="http://schemas.microsoft.com/office/powerpoint/2010/main" val="329979333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a:t>
            </a:r>
            <a:r>
              <a:rPr lang="en-US" baseline="0" dirty="0" smtClean="0"/>
              <a:t> to specify that </a:t>
            </a:r>
            <a:r>
              <a:rPr lang="en-US" baseline="0" dirty="0" err="1" smtClean="0"/>
              <a:t>map_p</a:t>
            </a:r>
            <a:r>
              <a:rPr lang="en-US" baseline="0" dirty="0" smtClean="0"/>
              <a:t> needs to be defined and [</a:t>
            </a:r>
            <a:r>
              <a:rPr lang="en-US" baseline="0" dirty="0" err="1" smtClean="0"/>
              <a:t>coords</a:t>
            </a:r>
            <a:r>
              <a:rPr lang="en-US" baseline="0" dirty="0" smtClean="0"/>
              <a:t>]+payload need to be stored?</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63</a:t>
            </a:fld>
            <a:endParaRPr lang="en-US"/>
          </a:p>
        </p:txBody>
      </p:sp>
    </p:spTree>
    <p:extLst>
      <p:ext uri="{BB962C8B-B14F-4D97-AF65-F5344CB8AC3E}">
        <p14:creationId xmlns:p14="http://schemas.microsoft.com/office/powerpoint/2010/main" val="329979333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a:t>
            </a:r>
            <a:r>
              <a:rPr lang="en-US" baseline="0" dirty="0" smtClean="0"/>
              <a:t> to specify that </a:t>
            </a:r>
            <a:r>
              <a:rPr lang="en-US" baseline="0" dirty="0" err="1" smtClean="0"/>
              <a:t>map_p</a:t>
            </a:r>
            <a:r>
              <a:rPr lang="en-US" baseline="0" dirty="0" smtClean="0"/>
              <a:t> needs to be defined and [</a:t>
            </a:r>
            <a:r>
              <a:rPr lang="en-US" baseline="0" dirty="0" err="1" smtClean="0"/>
              <a:t>coords</a:t>
            </a:r>
            <a:r>
              <a:rPr lang="en-US" baseline="0" dirty="0" smtClean="0"/>
              <a:t>]+payload need to be stored?</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64</a:t>
            </a:fld>
            <a:endParaRPr lang="en-US"/>
          </a:p>
        </p:txBody>
      </p:sp>
    </p:spTree>
    <p:extLst>
      <p:ext uri="{BB962C8B-B14F-4D97-AF65-F5344CB8AC3E}">
        <p14:creationId xmlns:p14="http://schemas.microsoft.com/office/powerpoint/2010/main" val="329979333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a:t>
            </a:r>
            <a:r>
              <a:rPr lang="en-US" baseline="0" dirty="0" smtClean="0"/>
              <a:t> to specify that </a:t>
            </a:r>
            <a:r>
              <a:rPr lang="en-US" baseline="0" dirty="0" err="1" smtClean="0"/>
              <a:t>map_p</a:t>
            </a:r>
            <a:r>
              <a:rPr lang="en-US" baseline="0" dirty="0" smtClean="0"/>
              <a:t> needs to be defined and [</a:t>
            </a:r>
            <a:r>
              <a:rPr lang="en-US" baseline="0" dirty="0" err="1" smtClean="0"/>
              <a:t>coords</a:t>
            </a:r>
            <a:r>
              <a:rPr lang="en-US" baseline="0" dirty="0" smtClean="0"/>
              <a:t>]+payload need to be stored?</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65</a:t>
            </a:fld>
            <a:endParaRPr lang="en-US"/>
          </a:p>
        </p:txBody>
      </p:sp>
    </p:spTree>
    <p:extLst>
      <p:ext uri="{BB962C8B-B14F-4D97-AF65-F5344CB8AC3E}">
        <p14:creationId xmlns:p14="http://schemas.microsoft.com/office/powerpoint/2010/main" val="329979333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a:t>
            </a:r>
            <a:r>
              <a:rPr lang="en-US" baseline="0" dirty="0" smtClean="0"/>
              <a:t> to specify that </a:t>
            </a:r>
            <a:r>
              <a:rPr lang="en-US" baseline="0" dirty="0" err="1" smtClean="0"/>
              <a:t>map_p</a:t>
            </a:r>
            <a:r>
              <a:rPr lang="en-US" baseline="0" dirty="0" smtClean="0"/>
              <a:t> needs to be defined and [</a:t>
            </a:r>
            <a:r>
              <a:rPr lang="en-US" baseline="0" dirty="0" err="1" smtClean="0"/>
              <a:t>coords</a:t>
            </a:r>
            <a:r>
              <a:rPr lang="en-US" baseline="0" dirty="0" smtClean="0"/>
              <a:t>]+payload need to be stored?</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66</a:t>
            </a:fld>
            <a:endParaRPr lang="en-US"/>
          </a:p>
        </p:txBody>
      </p:sp>
    </p:spTree>
    <p:extLst>
      <p:ext uri="{BB962C8B-B14F-4D97-AF65-F5344CB8AC3E}">
        <p14:creationId xmlns:p14="http://schemas.microsoft.com/office/powerpoint/2010/main" val="3299793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Since the sky is</a:t>
            </a:r>
            <a:r>
              <a:rPr lang="en-US" sz="1200" kern="1200" baseline="0" dirty="0" smtClean="0">
                <a:solidFill>
                  <a:schemeClr val="tx1"/>
                </a:solidFill>
                <a:effectLst/>
                <a:latin typeface="+mn-lt"/>
                <a:ea typeface="+mn-ea"/>
                <a:cs typeface="+mn-cs"/>
              </a:rPr>
              <a:t> very large, it move across the sky at night and takes photographs of small chunks of the sky</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7</a:t>
            </a:fld>
            <a:endParaRPr lang="en-US"/>
          </a:p>
        </p:txBody>
      </p:sp>
    </p:spTree>
    <p:extLst>
      <p:ext uri="{BB962C8B-B14F-4D97-AF65-F5344CB8AC3E}">
        <p14:creationId xmlns:p14="http://schemas.microsoft.com/office/powerpoint/2010/main" val="400545150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found that these four descriptions of region pairs were sufficient for the </a:t>
            </a:r>
            <a:r>
              <a:rPr lang="en-US" dirty="0" err="1" smtClean="0"/>
              <a:t>scient</a:t>
            </a:r>
            <a:r>
              <a:rPr lang="en-US" dirty="0" smtClean="0"/>
              <a:t> applications we encountered.</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67</a:t>
            </a:fld>
            <a:endParaRPr lang="en-US"/>
          </a:p>
        </p:txBody>
      </p:sp>
    </p:spTree>
    <p:extLst>
      <p:ext uri="{BB962C8B-B14F-4D97-AF65-F5344CB8AC3E}">
        <p14:creationId xmlns:p14="http://schemas.microsoft.com/office/powerpoint/2010/main" val="329979333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develop</a:t>
            </a:r>
            <a:r>
              <a:rPr lang="en-US" baseline="0" dirty="0" smtClean="0"/>
              <a:t> </a:t>
            </a:r>
            <a:r>
              <a:rPr lang="en-US" dirty="0" smtClean="0"/>
              <a:t>General mechanism for UDFs, we use it for native operators as well</a:t>
            </a:r>
          </a:p>
          <a:p>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68</a:t>
            </a:fld>
            <a:endParaRPr lang="en-US"/>
          </a:p>
        </p:txBody>
      </p:sp>
    </p:spTree>
    <p:extLst>
      <p:ext uri="{BB962C8B-B14F-4D97-AF65-F5344CB8AC3E}">
        <p14:creationId xmlns:p14="http://schemas.microsoft.com/office/powerpoint/2010/main" val="418103780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Assuming deterministic!  Could instrument things like random(), </a:t>
            </a:r>
            <a:r>
              <a:rPr lang="en-US" dirty="0" err="1" smtClean="0"/>
              <a:t>curtime</a:t>
            </a:r>
            <a:r>
              <a:rPr lang="en-US" dirty="0" smtClean="0"/>
              <a:t>  not a problem.</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78</a:t>
            </a:fld>
            <a:endParaRPr lang="en-US"/>
          </a:p>
        </p:txBody>
      </p:sp>
    </p:spTree>
    <p:extLst>
      <p:ext uri="{BB962C8B-B14F-4D97-AF65-F5344CB8AC3E}">
        <p14:creationId xmlns:p14="http://schemas.microsoft.com/office/powerpoint/2010/main" val="61817850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described how</a:t>
            </a:r>
            <a:r>
              <a:rPr lang="en-US" baseline="0" dirty="0" smtClean="0"/>
              <a:t> lineage is represented, and how operators specify the lineage, how do we make decisions about what to store when the workflow runs?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79</a:t>
            </a:fld>
            <a:endParaRPr lang="en-US"/>
          </a:p>
        </p:txBody>
      </p:sp>
    </p:spTree>
    <p:extLst>
      <p:ext uri="{BB962C8B-B14F-4D97-AF65-F5344CB8AC3E}">
        <p14:creationId xmlns:p14="http://schemas.microsoft.com/office/powerpoint/2010/main" val="10019379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Specifically, we need to construct storage strategies</a:t>
            </a:r>
            <a:r>
              <a:rPr lang="en-US" baseline="0" dirty="0" smtClean="0"/>
              <a:t> for each operator.</a:t>
            </a:r>
          </a:p>
          <a:p>
            <a:r>
              <a:rPr lang="en-US" baseline="0" dirty="0" smtClean="0"/>
              <a:t>A strategy includes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82</a:t>
            </a:fld>
            <a:endParaRPr lang="en-US"/>
          </a:p>
        </p:txBody>
      </p:sp>
    </p:spTree>
    <p:extLst>
      <p:ext uri="{BB962C8B-B14F-4D97-AF65-F5344CB8AC3E}">
        <p14:creationId xmlns:p14="http://schemas.microsoft.com/office/powerpoint/2010/main" val="405207117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Specifically, we need to construct storage strategies</a:t>
            </a:r>
            <a:r>
              <a:rPr lang="en-US" baseline="0" dirty="0" smtClean="0"/>
              <a:t> for each operator.</a:t>
            </a:r>
          </a:p>
          <a:p>
            <a:r>
              <a:rPr lang="en-US" baseline="0" dirty="0" smtClean="0"/>
              <a:t>A strategy includes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83</a:t>
            </a:fld>
            <a:endParaRPr lang="en-US"/>
          </a:p>
        </p:txBody>
      </p:sp>
    </p:spTree>
    <p:extLst>
      <p:ext uri="{BB962C8B-B14F-4D97-AF65-F5344CB8AC3E}">
        <p14:creationId xmlns:p14="http://schemas.microsoft.com/office/powerpoint/2010/main" val="405207117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Specifically, we need to construct storage strategies</a:t>
            </a:r>
            <a:r>
              <a:rPr lang="en-US" baseline="0" dirty="0" smtClean="0"/>
              <a:t> for each operator.</a:t>
            </a:r>
          </a:p>
          <a:p>
            <a:r>
              <a:rPr lang="en-US" baseline="0" dirty="0" smtClean="0"/>
              <a:t>A strategy includes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84</a:t>
            </a:fld>
            <a:endParaRPr lang="en-US"/>
          </a:p>
        </p:txBody>
      </p:sp>
    </p:spTree>
    <p:extLst>
      <p:ext uri="{BB962C8B-B14F-4D97-AF65-F5344CB8AC3E}">
        <p14:creationId xmlns:p14="http://schemas.microsoft.com/office/powerpoint/2010/main" val="405207117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encoding is the </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85</a:t>
            </a:fld>
            <a:endParaRPr lang="en-US"/>
          </a:p>
        </p:txBody>
      </p:sp>
    </p:spTree>
    <p:extLst>
      <p:ext uri="{BB962C8B-B14F-4D97-AF65-F5344CB8AC3E}">
        <p14:creationId xmlns:p14="http://schemas.microsoft.com/office/powerpoint/2010/main" val="405207117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Specifically, we need to construct storage strategies</a:t>
            </a:r>
            <a:r>
              <a:rPr lang="en-US" baseline="0" dirty="0" smtClean="0"/>
              <a:t> for each operator.</a:t>
            </a:r>
          </a:p>
          <a:p>
            <a:r>
              <a:rPr lang="en-US" baseline="0" dirty="0" smtClean="0"/>
              <a:t>A strategy includes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86</a:t>
            </a:fld>
            <a:endParaRPr lang="en-US"/>
          </a:p>
        </p:txBody>
      </p:sp>
    </p:spTree>
    <p:extLst>
      <p:ext uri="{BB962C8B-B14F-4D97-AF65-F5344CB8AC3E}">
        <p14:creationId xmlns:p14="http://schemas.microsoft.com/office/powerpoint/2010/main" val="405207117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Don’’t</a:t>
            </a:r>
            <a:r>
              <a:rPr lang="en-US" dirty="0" smtClean="0"/>
              <a:t> worry about it, except that for </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89</a:t>
            </a:fld>
            <a:endParaRPr lang="en-US"/>
          </a:p>
        </p:txBody>
      </p:sp>
    </p:spTree>
    <p:extLst>
      <p:ext uri="{BB962C8B-B14F-4D97-AF65-F5344CB8AC3E}">
        <p14:creationId xmlns:p14="http://schemas.microsoft.com/office/powerpoint/2010/main" val="996014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 broad</a:t>
            </a:r>
            <a:r>
              <a:rPr lang="en-US" baseline="0" dirty="0" smtClean="0"/>
              <a:t> stroke, one of their necessary </a:t>
            </a:r>
            <a:r>
              <a:rPr lang="en-US" baseline="0" dirty="0" err="1" smtClean="0"/>
              <a:t>pipelinesis</a:t>
            </a:r>
            <a:r>
              <a:rPr lang="en-US" baseline="0" dirty="0" smtClean="0"/>
              <a:t> their start detection process, which </a:t>
            </a:r>
          </a:p>
          <a:p>
            <a:pPr marL="228600" indent="-228600">
              <a:buAutoNum type="arabicParenR"/>
            </a:pPr>
            <a:r>
              <a:rPr lang="en-US" baseline="0" dirty="0" smtClean="0"/>
              <a:t>takes the raw images, stored as arrays, taken by the telescope, </a:t>
            </a:r>
          </a:p>
          <a:p>
            <a:pPr marL="228600" indent="-228600">
              <a:buAutoNum type="arabicParenR"/>
            </a:pPr>
            <a:r>
              <a:rPr lang="en-US" baseline="0" dirty="0" smtClean="0"/>
              <a:t>runs star detection algorithms on the pixels, and </a:t>
            </a:r>
          </a:p>
          <a:p>
            <a:pPr marL="228600" indent="-228600">
              <a:buAutoNum type="arabicParenR"/>
            </a:pPr>
            <a:r>
              <a:rPr lang="en-US" baseline="0" dirty="0" smtClean="0"/>
              <a:t>generates tuples where a tuples represents a star.</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8</a:t>
            </a:fld>
            <a:endParaRPr lang="en-US"/>
          </a:p>
        </p:txBody>
      </p:sp>
    </p:spTree>
    <p:extLst>
      <p:ext uri="{BB962C8B-B14F-4D97-AF65-F5344CB8AC3E}">
        <p14:creationId xmlns:p14="http://schemas.microsoft.com/office/powerpoint/2010/main" val="223892998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Don’’t</a:t>
            </a:r>
            <a:r>
              <a:rPr lang="en-US" dirty="0" smtClean="0"/>
              <a:t> worry about it, except </a:t>
            </a:r>
            <a:r>
              <a:rPr lang="en-US" smtClean="0"/>
              <a:t>that for </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90</a:t>
            </a:fld>
            <a:endParaRPr lang="en-US"/>
          </a:p>
        </p:txBody>
      </p:sp>
    </p:spTree>
    <p:extLst>
      <p:ext uri="{BB962C8B-B14F-4D97-AF65-F5344CB8AC3E}">
        <p14:creationId xmlns:p14="http://schemas.microsoft.com/office/powerpoint/2010/main" val="9960140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point we admittedly don’t do</a:t>
            </a:r>
            <a:r>
              <a:rPr lang="en-US" baseline="0" dirty="0" smtClean="0"/>
              <a:t> very well.  The developer needs to implement mapping functions _and_ instrument the operator code!</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96</a:t>
            </a:fld>
            <a:endParaRPr lang="en-US"/>
          </a:p>
        </p:txBody>
      </p:sp>
    </p:spTree>
    <p:extLst>
      <p:ext uri="{BB962C8B-B14F-4D97-AF65-F5344CB8AC3E}">
        <p14:creationId xmlns:p14="http://schemas.microsoft.com/office/powerpoint/2010/main" val="305213294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key is avoiding scenarios that use full region pairs.  Payload and composite have been very effective, and payload is a robust abstraction.  For example, trio’s predicates can be implemented in this framework.</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97</a:t>
            </a:fld>
            <a:endParaRPr lang="en-US"/>
          </a:p>
        </p:txBody>
      </p:sp>
    </p:spTree>
    <p:extLst>
      <p:ext uri="{BB962C8B-B14F-4D97-AF65-F5344CB8AC3E}">
        <p14:creationId xmlns:p14="http://schemas.microsoft.com/office/powerpoint/2010/main" val="10406360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particularly bad, because, in</a:t>
            </a:r>
            <a:r>
              <a:rPr lang="en-US" baseline="0" dirty="0" smtClean="0"/>
              <a:t> contrast to traditional SQL,</a:t>
            </a:r>
            <a:r>
              <a:rPr lang="en-US" dirty="0" smtClean="0"/>
              <a:t> scientific applications often have a number of UDFs.</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98</a:t>
            </a:fld>
            <a:endParaRPr lang="en-US"/>
          </a:p>
        </p:txBody>
      </p:sp>
    </p:spTree>
    <p:extLst>
      <p:ext uri="{BB962C8B-B14F-4D97-AF65-F5344CB8AC3E}">
        <p14:creationId xmlns:p14="http://schemas.microsoft.com/office/powerpoint/2010/main" val="10406360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Obviously this work doesn’t live within a vacuum.</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101</a:t>
            </a:fld>
            <a:endParaRPr lang="en-US"/>
          </a:p>
        </p:txBody>
      </p:sp>
    </p:spTree>
    <p:extLst>
      <p:ext uri="{BB962C8B-B14F-4D97-AF65-F5344CB8AC3E}">
        <p14:creationId xmlns:p14="http://schemas.microsoft.com/office/powerpoint/2010/main" val="154808215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scope exists everywhere!</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103</a:t>
            </a:fld>
            <a:endParaRPr lang="en-US"/>
          </a:p>
        </p:txBody>
      </p:sp>
    </p:spTree>
    <p:extLst>
      <p:ext uri="{BB962C8B-B14F-4D97-AF65-F5344CB8AC3E}">
        <p14:creationId xmlns:p14="http://schemas.microsoft.com/office/powerpoint/2010/main" val="377196944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example, we started with workflows and intended queries by several different applications, then worked backwards to construct our prototype and API.</a:t>
            </a:r>
          </a:p>
          <a:p>
            <a:r>
              <a:rPr lang="en-US" baseline="0" dirty="0" smtClean="0"/>
              <a:t>So clearly, it supports a larger range of queries than any individual application may need.</a:t>
            </a:r>
          </a:p>
          <a:p>
            <a:endParaRPr lang="en-US" baseline="0" dirty="0" smtClean="0"/>
          </a:p>
          <a:p>
            <a:r>
              <a:rPr lang="en-US" baseline="0" dirty="0" smtClean="0"/>
              <a:t>But we ask developers to implement all (as many as possible) different ways _just in </a:t>
            </a:r>
            <a:r>
              <a:rPr lang="en-US" baseline="0" dirty="0" err="1" smtClean="0"/>
              <a:t>case_g</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107</a:t>
            </a:fld>
            <a:endParaRPr lang="en-US"/>
          </a:p>
        </p:txBody>
      </p:sp>
    </p:spTree>
    <p:extLst>
      <p:ext uri="{BB962C8B-B14F-4D97-AF65-F5344CB8AC3E}">
        <p14:creationId xmlns:p14="http://schemas.microsoft.com/office/powerpoint/2010/main" val="3130382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course it’s not as simple as that….</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9</a:t>
            </a:fld>
            <a:endParaRPr lang="en-US"/>
          </a:p>
        </p:txBody>
      </p:sp>
    </p:spTree>
    <p:extLst>
      <p:ext uri="{BB962C8B-B14F-4D97-AF65-F5344CB8AC3E}">
        <p14:creationId xmlns:p14="http://schemas.microsoft.com/office/powerpoint/2010/main" val="37689692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a huge number of steps even in a simplified pipeline</a:t>
            </a:r>
            <a:r>
              <a:rPr lang="en-US" baseline="0" dirty="0" smtClean="0"/>
              <a:t> – </a:t>
            </a:r>
          </a:p>
          <a:p>
            <a:r>
              <a:rPr lang="en-US" baseline="0" dirty="0" smtClean="0"/>
              <a:t>First need to </a:t>
            </a:r>
            <a:r>
              <a:rPr lang="en-US" baseline="0" dirty="0" err="1" smtClean="0"/>
              <a:t>deconvolve</a:t>
            </a:r>
            <a:r>
              <a:rPr lang="en-US" baseline="0" dirty="0" smtClean="0"/>
              <a:t> the image to remove atmospheric and lens distortions</a:t>
            </a:r>
          </a:p>
          <a:p>
            <a:r>
              <a:rPr lang="en-US" baseline="0" dirty="0" smtClean="0"/>
              <a:t>Remove background noise</a:t>
            </a:r>
          </a:p>
          <a:p>
            <a:r>
              <a:rPr lang="en-US" baseline="0" dirty="0" err="1" smtClean="0"/>
              <a:t>Delet</a:t>
            </a:r>
            <a:r>
              <a:rPr lang="en-US" baseline="0" dirty="0" smtClean="0"/>
              <a:t> crazy pixels</a:t>
            </a:r>
          </a:p>
          <a:p>
            <a:r>
              <a:rPr lang="en-US" baseline="0" dirty="0" smtClean="0"/>
              <a:t>Interpolate</a:t>
            </a:r>
          </a:p>
          <a:p>
            <a:r>
              <a:rPr lang="en-US" baseline="0" dirty="0" smtClean="0"/>
              <a:t>Et…</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10</a:t>
            </a:fld>
            <a:endParaRPr lang="en-US"/>
          </a:p>
        </p:txBody>
      </p:sp>
    </p:spTree>
    <p:extLst>
      <p:ext uri="{BB962C8B-B14F-4D97-AF65-F5344CB8AC3E}">
        <p14:creationId xmlns:p14="http://schemas.microsoft.com/office/powerpoint/2010/main" val="38647294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Don’’t</a:t>
            </a:r>
            <a:r>
              <a:rPr lang="en-US" dirty="0" smtClean="0"/>
              <a:t> worry about it, except </a:t>
            </a:r>
            <a:r>
              <a:rPr lang="en-US" dirty="0" smtClean="0"/>
              <a:t>to</a:t>
            </a:r>
            <a:r>
              <a:rPr lang="en-US" baseline="0" dirty="0" smtClean="0"/>
              <a:t> note that the blue, solid boxes are database native operators, whereas the red dashed boxes are user define operators for cosmic ray detection.</a:t>
            </a:r>
            <a:endParaRPr lang="en-US" dirty="0"/>
          </a:p>
        </p:txBody>
      </p:sp>
      <p:sp>
        <p:nvSpPr>
          <p:cNvPr id="4" name="Slide Number Placeholder 3"/>
          <p:cNvSpPr>
            <a:spLocks noGrp="1"/>
          </p:cNvSpPr>
          <p:nvPr>
            <p:ph type="sldNum" sz="quarter" idx="10"/>
          </p:nvPr>
        </p:nvSpPr>
        <p:spPr/>
        <p:txBody>
          <a:bodyPr/>
          <a:lstStyle/>
          <a:p>
            <a:fld id="{E61B316C-907A-6642-A64F-63E9B5B37894}" type="slidenum">
              <a:rPr lang="en-US" smtClean="0"/>
              <a:t>11</a:t>
            </a:fld>
            <a:endParaRPr lang="en-US"/>
          </a:p>
        </p:txBody>
      </p:sp>
    </p:spTree>
    <p:extLst>
      <p:ext uri="{BB962C8B-B14F-4D97-AF65-F5344CB8AC3E}">
        <p14:creationId xmlns:p14="http://schemas.microsoft.com/office/powerpoint/2010/main" val="99601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x-none"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x-none" smtClean="0"/>
              <a:t>Click to edit Master subtitle style</a:t>
            </a:r>
            <a:endParaRPr lang="en-US"/>
          </a:p>
        </p:txBody>
      </p:sp>
      <p:sp>
        <p:nvSpPr>
          <p:cNvPr id="4" name="Date Placeholder 3"/>
          <p:cNvSpPr>
            <a:spLocks noGrp="1"/>
          </p:cNvSpPr>
          <p:nvPr>
            <p:ph type="dt" sz="half" idx="10"/>
          </p:nvPr>
        </p:nvSpPr>
        <p:spPr/>
        <p:txBody>
          <a:bodyPr/>
          <a:lstStyle/>
          <a:p>
            <a:fld id="{9D625A9B-D84F-FC46-AF25-0D97209F3D5D}" type="datetimeFigureOut">
              <a:rPr lang="en-US" smtClean="0"/>
              <a:t>3/31/13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C062D-E06E-5847-B433-BCB3263A6206}" type="slidenum">
              <a:rPr lang="en-US" smtClean="0"/>
              <a:t>‹#›</a:t>
            </a:fld>
            <a:endParaRPr lang="en-US"/>
          </a:p>
        </p:txBody>
      </p:sp>
    </p:spTree>
    <p:extLst>
      <p:ext uri="{BB962C8B-B14F-4D97-AF65-F5344CB8AC3E}">
        <p14:creationId xmlns:p14="http://schemas.microsoft.com/office/powerpoint/2010/main" val="27796178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9D625A9B-D84F-FC46-AF25-0D97209F3D5D}" type="datetimeFigureOut">
              <a:rPr lang="en-US" smtClean="0"/>
              <a:t>3/31/13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C062D-E06E-5847-B433-BCB3263A6206}" type="slidenum">
              <a:rPr lang="en-US" smtClean="0"/>
              <a:t>‹#›</a:t>
            </a:fld>
            <a:endParaRPr lang="en-US"/>
          </a:p>
        </p:txBody>
      </p:sp>
    </p:spTree>
    <p:extLst>
      <p:ext uri="{BB962C8B-B14F-4D97-AF65-F5344CB8AC3E}">
        <p14:creationId xmlns:p14="http://schemas.microsoft.com/office/powerpoint/2010/main" val="3163587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x-none"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9D625A9B-D84F-FC46-AF25-0D97209F3D5D}" type="datetimeFigureOut">
              <a:rPr lang="en-US" smtClean="0"/>
              <a:t>3/31/13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C062D-E06E-5847-B433-BCB3263A6206}" type="slidenum">
              <a:rPr lang="en-US" smtClean="0"/>
              <a:t>‹#›</a:t>
            </a:fld>
            <a:endParaRPr lang="en-US"/>
          </a:p>
        </p:txBody>
      </p:sp>
    </p:spTree>
    <p:extLst>
      <p:ext uri="{BB962C8B-B14F-4D97-AF65-F5344CB8AC3E}">
        <p14:creationId xmlns:p14="http://schemas.microsoft.com/office/powerpoint/2010/main" val="3146195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idx="1"/>
          </p:nvPr>
        </p:nvSpPr>
        <p:spPr/>
        <p:txBody>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9D625A9B-D84F-FC46-AF25-0D97209F3D5D}" type="datetimeFigureOut">
              <a:rPr lang="en-US" smtClean="0"/>
              <a:t>3/31/13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C062D-E06E-5847-B433-BCB3263A6206}" type="slidenum">
              <a:rPr lang="en-US" smtClean="0"/>
              <a:t>‹#›</a:t>
            </a:fld>
            <a:endParaRPr lang="en-US"/>
          </a:p>
        </p:txBody>
      </p:sp>
    </p:spTree>
    <p:extLst>
      <p:ext uri="{BB962C8B-B14F-4D97-AF65-F5344CB8AC3E}">
        <p14:creationId xmlns:p14="http://schemas.microsoft.com/office/powerpoint/2010/main" val="166236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x-none"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x-none" smtClean="0"/>
              <a:t>Click to edit Master text styles</a:t>
            </a:r>
          </a:p>
        </p:txBody>
      </p:sp>
      <p:sp>
        <p:nvSpPr>
          <p:cNvPr id="4" name="Date Placeholder 3"/>
          <p:cNvSpPr>
            <a:spLocks noGrp="1"/>
          </p:cNvSpPr>
          <p:nvPr>
            <p:ph type="dt" sz="half" idx="10"/>
          </p:nvPr>
        </p:nvSpPr>
        <p:spPr/>
        <p:txBody>
          <a:bodyPr/>
          <a:lstStyle/>
          <a:p>
            <a:fld id="{9D625A9B-D84F-FC46-AF25-0D97209F3D5D}" type="datetimeFigureOut">
              <a:rPr lang="en-US" smtClean="0"/>
              <a:t>3/31/13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9C062D-E06E-5847-B433-BCB3263A6206}" type="slidenum">
              <a:rPr lang="en-US" smtClean="0"/>
              <a:t>‹#›</a:t>
            </a:fld>
            <a:endParaRPr lang="en-US"/>
          </a:p>
        </p:txBody>
      </p:sp>
    </p:spTree>
    <p:extLst>
      <p:ext uri="{BB962C8B-B14F-4D97-AF65-F5344CB8AC3E}">
        <p14:creationId xmlns:p14="http://schemas.microsoft.com/office/powerpoint/2010/main" val="3016503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Date Placeholder 4"/>
          <p:cNvSpPr>
            <a:spLocks noGrp="1"/>
          </p:cNvSpPr>
          <p:nvPr>
            <p:ph type="dt" sz="half" idx="10"/>
          </p:nvPr>
        </p:nvSpPr>
        <p:spPr/>
        <p:txBody>
          <a:bodyPr/>
          <a:lstStyle/>
          <a:p>
            <a:fld id="{9D625A9B-D84F-FC46-AF25-0D97209F3D5D}" type="datetimeFigureOut">
              <a:rPr lang="en-US" smtClean="0"/>
              <a:t>3/31/13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C062D-E06E-5847-B433-BCB3263A6206}" type="slidenum">
              <a:rPr lang="en-US" smtClean="0"/>
              <a:t>‹#›</a:t>
            </a:fld>
            <a:endParaRPr lang="en-US"/>
          </a:p>
        </p:txBody>
      </p:sp>
    </p:spTree>
    <p:extLst>
      <p:ext uri="{BB962C8B-B14F-4D97-AF65-F5344CB8AC3E}">
        <p14:creationId xmlns:p14="http://schemas.microsoft.com/office/powerpoint/2010/main" val="526030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x-none"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7" name="Date Placeholder 6"/>
          <p:cNvSpPr>
            <a:spLocks noGrp="1"/>
          </p:cNvSpPr>
          <p:nvPr>
            <p:ph type="dt" sz="half" idx="10"/>
          </p:nvPr>
        </p:nvSpPr>
        <p:spPr/>
        <p:txBody>
          <a:bodyPr/>
          <a:lstStyle/>
          <a:p>
            <a:fld id="{9D625A9B-D84F-FC46-AF25-0D97209F3D5D}" type="datetimeFigureOut">
              <a:rPr lang="en-US" smtClean="0"/>
              <a:t>3/31/13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9C062D-E06E-5847-B433-BCB3263A6206}" type="slidenum">
              <a:rPr lang="en-US" smtClean="0"/>
              <a:t>‹#›</a:t>
            </a:fld>
            <a:endParaRPr lang="en-US"/>
          </a:p>
        </p:txBody>
      </p:sp>
    </p:spTree>
    <p:extLst>
      <p:ext uri="{BB962C8B-B14F-4D97-AF65-F5344CB8AC3E}">
        <p14:creationId xmlns:p14="http://schemas.microsoft.com/office/powerpoint/2010/main" val="525158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Date Placeholder 2"/>
          <p:cNvSpPr>
            <a:spLocks noGrp="1"/>
          </p:cNvSpPr>
          <p:nvPr>
            <p:ph type="dt" sz="half" idx="10"/>
          </p:nvPr>
        </p:nvSpPr>
        <p:spPr/>
        <p:txBody>
          <a:bodyPr/>
          <a:lstStyle/>
          <a:p>
            <a:fld id="{9D625A9B-D84F-FC46-AF25-0D97209F3D5D}" type="datetimeFigureOut">
              <a:rPr lang="en-US" smtClean="0"/>
              <a:t>3/31/13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9C062D-E06E-5847-B433-BCB3263A6206}" type="slidenum">
              <a:rPr lang="en-US" smtClean="0"/>
              <a:t>‹#›</a:t>
            </a:fld>
            <a:endParaRPr lang="en-US"/>
          </a:p>
        </p:txBody>
      </p:sp>
    </p:spTree>
    <p:extLst>
      <p:ext uri="{BB962C8B-B14F-4D97-AF65-F5344CB8AC3E}">
        <p14:creationId xmlns:p14="http://schemas.microsoft.com/office/powerpoint/2010/main" val="3259274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625A9B-D84F-FC46-AF25-0D97209F3D5D}" type="datetimeFigureOut">
              <a:rPr lang="en-US" smtClean="0"/>
              <a:t>3/31/13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9C062D-E06E-5847-B433-BCB3263A6206}" type="slidenum">
              <a:rPr lang="en-US" smtClean="0"/>
              <a:t>‹#›</a:t>
            </a:fld>
            <a:endParaRPr lang="en-US"/>
          </a:p>
        </p:txBody>
      </p:sp>
    </p:spTree>
    <p:extLst>
      <p:ext uri="{BB962C8B-B14F-4D97-AF65-F5344CB8AC3E}">
        <p14:creationId xmlns:p14="http://schemas.microsoft.com/office/powerpoint/2010/main" val="613517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x-none"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9D625A9B-D84F-FC46-AF25-0D97209F3D5D}" type="datetimeFigureOut">
              <a:rPr lang="en-US" smtClean="0"/>
              <a:t>3/31/13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C062D-E06E-5847-B433-BCB3263A6206}" type="slidenum">
              <a:rPr lang="en-US" smtClean="0"/>
              <a:t>‹#›</a:t>
            </a:fld>
            <a:endParaRPr lang="en-US"/>
          </a:p>
        </p:txBody>
      </p:sp>
    </p:spTree>
    <p:extLst>
      <p:ext uri="{BB962C8B-B14F-4D97-AF65-F5344CB8AC3E}">
        <p14:creationId xmlns:p14="http://schemas.microsoft.com/office/powerpoint/2010/main" val="1680540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x-none"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9D625A9B-D84F-FC46-AF25-0D97209F3D5D}" type="datetimeFigureOut">
              <a:rPr lang="en-US" smtClean="0"/>
              <a:t>3/31/13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9C062D-E06E-5847-B433-BCB3263A6206}" type="slidenum">
              <a:rPr lang="en-US" smtClean="0"/>
              <a:t>‹#›</a:t>
            </a:fld>
            <a:endParaRPr lang="en-US"/>
          </a:p>
        </p:txBody>
      </p:sp>
    </p:spTree>
    <p:extLst>
      <p:ext uri="{BB962C8B-B14F-4D97-AF65-F5344CB8AC3E}">
        <p14:creationId xmlns:p14="http://schemas.microsoft.com/office/powerpoint/2010/main" val="39476665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x-none"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Gotham Light"/>
                <a:cs typeface="Gotham Light"/>
              </a:defRPr>
            </a:lvl1pPr>
          </a:lstStyle>
          <a:p>
            <a:fld id="{9D625A9B-D84F-FC46-AF25-0D97209F3D5D}" type="datetimeFigureOut">
              <a:rPr lang="en-US" smtClean="0"/>
              <a:pPr/>
              <a:t>3/31/13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Gotham Light"/>
                <a:cs typeface="Gotham Light"/>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Gotham Light"/>
                <a:cs typeface="Gotham Light"/>
              </a:defRPr>
            </a:lvl1pPr>
          </a:lstStyle>
          <a:p>
            <a:fld id="{259C062D-E06E-5847-B433-BCB3263A6206}" type="slidenum">
              <a:rPr lang="en-US" smtClean="0"/>
              <a:pPr/>
              <a:t>‹#›</a:t>
            </a:fld>
            <a:endParaRPr lang="en-US"/>
          </a:p>
        </p:txBody>
      </p:sp>
    </p:spTree>
    <p:extLst>
      <p:ext uri="{BB962C8B-B14F-4D97-AF65-F5344CB8AC3E}">
        <p14:creationId xmlns:p14="http://schemas.microsoft.com/office/powerpoint/2010/main" val="36040378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Gotham Light"/>
          <a:ea typeface="+mj-ea"/>
          <a:cs typeface="Gotham Light"/>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4"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1.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4" Type="http://schemas.microsoft.com/office/2007/relationships/hdphoto" Target="../media/hdphoto2.wdp"/><Relationship Id="rId5"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4" Type="http://schemas.microsoft.com/office/2007/relationships/hdphoto" Target="../media/hdphoto2.wdp"/><Relationship Id="rId5"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4.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solidFill>
                  <a:srgbClr val="1F497D"/>
                </a:solidFill>
              </a:rPr>
              <a:t>SubZero</a:t>
            </a:r>
            <a:r>
              <a:rPr lang="en-US" dirty="0" smtClean="0"/>
              <a:t/>
            </a:r>
            <a:br>
              <a:rPr lang="en-US" dirty="0" smtClean="0"/>
            </a:br>
            <a:r>
              <a:rPr lang="en-US" sz="3600" dirty="0" smtClean="0"/>
              <a:t>Lineage APIs for Scientific Databases</a:t>
            </a:r>
            <a:endParaRPr lang="en-US" dirty="0"/>
          </a:p>
        </p:txBody>
      </p:sp>
      <p:sp>
        <p:nvSpPr>
          <p:cNvPr id="3" name="Subtitle 2"/>
          <p:cNvSpPr>
            <a:spLocks noGrp="1"/>
          </p:cNvSpPr>
          <p:nvPr>
            <p:ph type="subTitle" idx="1"/>
          </p:nvPr>
        </p:nvSpPr>
        <p:spPr>
          <a:xfrm>
            <a:off x="832485" y="3886200"/>
            <a:ext cx="7513715" cy="1752600"/>
          </a:xfrm>
        </p:spPr>
        <p:txBody>
          <a:bodyPr>
            <a:normAutofit/>
          </a:bodyPr>
          <a:lstStyle/>
          <a:p>
            <a:r>
              <a:rPr lang="en-US" sz="2200" b="1" dirty="0" smtClean="0">
                <a:solidFill>
                  <a:srgbClr val="1F497D"/>
                </a:solidFill>
                <a:latin typeface="Gotham Book"/>
                <a:cs typeface="Gotham Book"/>
              </a:rPr>
              <a:t>eugene </a:t>
            </a:r>
            <a:r>
              <a:rPr lang="en-US" sz="2200" b="1" dirty="0" err="1" smtClean="0">
                <a:solidFill>
                  <a:srgbClr val="1F497D"/>
                </a:solidFill>
                <a:latin typeface="Gotham Book"/>
                <a:cs typeface="Gotham Book"/>
              </a:rPr>
              <a:t>wu</a:t>
            </a:r>
            <a:r>
              <a:rPr lang="en-US" sz="2200" dirty="0" smtClean="0"/>
              <a:t>, </a:t>
            </a:r>
            <a:r>
              <a:rPr lang="en-US" sz="2200" dirty="0" err="1" smtClean="0"/>
              <a:t>samuel</a:t>
            </a:r>
            <a:r>
              <a:rPr lang="en-US" sz="2200" dirty="0" smtClean="0"/>
              <a:t> madden, </a:t>
            </a:r>
            <a:r>
              <a:rPr lang="en-US" sz="2200" dirty="0" err="1" smtClean="0"/>
              <a:t>michael</a:t>
            </a:r>
            <a:r>
              <a:rPr lang="en-US" sz="2200" dirty="0" smtClean="0"/>
              <a:t> </a:t>
            </a:r>
            <a:r>
              <a:rPr lang="en-US" sz="2200" dirty="0" err="1" smtClean="0"/>
              <a:t>stonebraker</a:t>
            </a:r>
            <a:endParaRPr lang="en-US" sz="2200" dirty="0"/>
          </a:p>
        </p:txBody>
      </p:sp>
    </p:spTree>
    <p:extLst>
      <p:ext uri="{BB962C8B-B14F-4D97-AF65-F5344CB8AC3E}">
        <p14:creationId xmlns:p14="http://schemas.microsoft.com/office/powerpoint/2010/main" val="340612946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LSST Pipeline</a:t>
            </a:r>
          </a:p>
        </p:txBody>
      </p:sp>
      <p:pic>
        <p:nvPicPr>
          <p:cNvPr id="4" name="Picture 3"/>
          <p:cNvPicPr>
            <a:picLocks noChangeAspect="1"/>
          </p:cNvPicPr>
          <p:nvPr/>
        </p:nvPicPr>
        <p:blipFill>
          <a:blip r:embed="rId3"/>
          <a:stretch>
            <a:fillRect/>
          </a:stretch>
        </p:blipFill>
        <p:spPr>
          <a:xfrm>
            <a:off x="207720" y="2910609"/>
            <a:ext cx="1399368" cy="1580120"/>
          </a:xfrm>
          <a:prstGeom prst="rect">
            <a:avLst/>
          </a:prstGeom>
        </p:spPr>
      </p:pic>
      <p:pic>
        <p:nvPicPr>
          <p:cNvPr id="5" name="Picture 4"/>
          <p:cNvPicPr>
            <a:picLocks noChangeAspect="1"/>
          </p:cNvPicPr>
          <p:nvPr/>
        </p:nvPicPr>
        <p:blipFill>
          <a:blip r:embed="rId4"/>
          <a:stretch>
            <a:fillRect/>
          </a:stretch>
        </p:blipFill>
        <p:spPr>
          <a:xfrm>
            <a:off x="1817694" y="3105102"/>
            <a:ext cx="1357381" cy="1261567"/>
          </a:xfrm>
          <a:prstGeom prst="rect">
            <a:avLst/>
          </a:prstGeom>
        </p:spPr>
      </p:pic>
      <p:grpSp>
        <p:nvGrpSpPr>
          <p:cNvPr id="18" name="Group 17"/>
          <p:cNvGrpSpPr/>
          <p:nvPr/>
        </p:nvGrpSpPr>
        <p:grpSpPr>
          <a:xfrm>
            <a:off x="6480260" y="3122063"/>
            <a:ext cx="1319197" cy="1226079"/>
            <a:chOff x="6750458" y="2550572"/>
            <a:chExt cx="2905037" cy="2699979"/>
          </a:xfrm>
        </p:grpSpPr>
        <p:pic>
          <p:nvPicPr>
            <p:cNvPr id="10" name="Picture 9"/>
            <p:cNvPicPr>
              <a:picLocks noChangeAspect="1"/>
            </p:cNvPicPr>
            <p:nvPr/>
          </p:nvPicPr>
          <p:blipFill>
            <a:blip r:embed="rId4"/>
            <a:stretch>
              <a:fillRect/>
            </a:stretch>
          </p:blipFill>
          <p:spPr>
            <a:xfrm>
              <a:off x="6750458" y="2550572"/>
              <a:ext cx="2905037" cy="2699979"/>
            </a:xfrm>
            <a:prstGeom prst="rect">
              <a:avLst/>
            </a:prstGeom>
          </p:spPr>
        </p:pic>
        <p:sp>
          <p:nvSpPr>
            <p:cNvPr id="11" name="Oval 10"/>
            <p:cNvSpPr/>
            <p:nvPr/>
          </p:nvSpPr>
          <p:spPr>
            <a:xfrm>
              <a:off x="7144777" y="2785353"/>
              <a:ext cx="469607" cy="501578"/>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Oval 11"/>
            <p:cNvSpPr/>
            <p:nvPr/>
          </p:nvSpPr>
          <p:spPr>
            <a:xfrm>
              <a:off x="8449850" y="3300597"/>
              <a:ext cx="469607" cy="501578"/>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Oval 12"/>
            <p:cNvSpPr/>
            <p:nvPr/>
          </p:nvSpPr>
          <p:spPr>
            <a:xfrm>
              <a:off x="8350813" y="2635955"/>
              <a:ext cx="289805" cy="274653"/>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Oval 13"/>
            <p:cNvSpPr/>
            <p:nvPr/>
          </p:nvSpPr>
          <p:spPr>
            <a:xfrm>
              <a:off x="8919457" y="4407475"/>
              <a:ext cx="370571" cy="364725"/>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Oval 14"/>
            <p:cNvSpPr/>
            <p:nvPr/>
          </p:nvSpPr>
          <p:spPr>
            <a:xfrm>
              <a:off x="9145125" y="2587922"/>
              <a:ext cx="289805" cy="274653"/>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19" name="4-Point Star 18"/>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4-Point Star 19"/>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4-Point Star 20"/>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4-Point Star 21"/>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3" name="4-Point Star 22"/>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4" name="4-Point Star 23"/>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5" name="TextBox 24"/>
          <p:cNvSpPr txBox="1"/>
          <p:nvPr/>
        </p:nvSpPr>
        <p:spPr>
          <a:xfrm>
            <a:off x="1756560" y="4490729"/>
            <a:ext cx="1454455" cy="369332"/>
          </a:xfrm>
          <a:prstGeom prst="rect">
            <a:avLst/>
          </a:prstGeom>
          <a:noFill/>
        </p:spPr>
        <p:txBody>
          <a:bodyPr wrap="none" rtlCol="0">
            <a:spAutoFit/>
          </a:bodyPr>
          <a:lstStyle/>
          <a:p>
            <a:r>
              <a:rPr lang="en-US" dirty="0" smtClean="0">
                <a:latin typeface="Gotham Light"/>
                <a:cs typeface="Gotham Light"/>
              </a:rPr>
              <a:t>Raw Image</a:t>
            </a:r>
            <a:endParaRPr lang="en-US" dirty="0">
              <a:latin typeface="Gotham Light"/>
              <a:cs typeface="Gotham Light"/>
            </a:endParaRPr>
          </a:p>
        </p:txBody>
      </p:sp>
      <p:sp>
        <p:nvSpPr>
          <p:cNvPr id="26" name="TextBox 25"/>
          <p:cNvSpPr txBox="1"/>
          <p:nvPr/>
        </p:nvSpPr>
        <p:spPr>
          <a:xfrm>
            <a:off x="6382854" y="4490729"/>
            <a:ext cx="1600116" cy="369332"/>
          </a:xfrm>
          <a:prstGeom prst="rect">
            <a:avLst/>
          </a:prstGeom>
          <a:noFill/>
        </p:spPr>
        <p:txBody>
          <a:bodyPr wrap="none" rtlCol="0">
            <a:spAutoFit/>
          </a:bodyPr>
          <a:lstStyle/>
          <a:p>
            <a:r>
              <a:rPr lang="en-US" dirty="0" smtClean="0">
                <a:latin typeface="Gotham Light"/>
                <a:cs typeface="Gotham Light"/>
              </a:rPr>
              <a:t>Detect Stars</a:t>
            </a:r>
            <a:endParaRPr lang="en-US" dirty="0">
              <a:latin typeface="Gotham Light"/>
              <a:cs typeface="Gotham Light"/>
            </a:endParaRPr>
          </a:p>
        </p:txBody>
      </p:sp>
      <p:sp>
        <p:nvSpPr>
          <p:cNvPr id="27" name="TextBox 26"/>
          <p:cNvSpPr txBox="1"/>
          <p:nvPr/>
        </p:nvSpPr>
        <p:spPr>
          <a:xfrm>
            <a:off x="8194999" y="4495707"/>
            <a:ext cx="764279" cy="369332"/>
          </a:xfrm>
          <a:prstGeom prst="rect">
            <a:avLst/>
          </a:prstGeom>
          <a:noFill/>
        </p:spPr>
        <p:txBody>
          <a:bodyPr wrap="none" rtlCol="0">
            <a:spAutoFit/>
          </a:bodyPr>
          <a:lstStyle/>
          <a:p>
            <a:r>
              <a:rPr lang="en-US" dirty="0" smtClean="0">
                <a:latin typeface="Gotham Light"/>
                <a:cs typeface="Gotham Light"/>
              </a:rPr>
              <a:t>Stars</a:t>
            </a:r>
            <a:endParaRPr lang="en-US" dirty="0">
              <a:latin typeface="Gotham Light"/>
              <a:cs typeface="Gotham Light"/>
            </a:endParaRPr>
          </a:p>
        </p:txBody>
      </p:sp>
      <p:cxnSp>
        <p:nvCxnSpPr>
          <p:cNvPr id="29" name="Straight Arrow Connector 28"/>
          <p:cNvCxnSpPr>
            <a:stCxn id="5" idx="3"/>
          </p:cNvCxnSpPr>
          <p:nvPr/>
        </p:nvCxnSpPr>
        <p:spPr>
          <a:xfrm flipV="1">
            <a:off x="3175075" y="3734321"/>
            <a:ext cx="272175" cy="1565"/>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30" name="Straight Arrow Connector 29"/>
          <p:cNvCxnSpPr>
            <a:stCxn id="10" idx="3"/>
          </p:cNvCxnSpPr>
          <p:nvPr/>
        </p:nvCxnSpPr>
        <p:spPr>
          <a:xfrm>
            <a:off x="7799457" y="3735103"/>
            <a:ext cx="376427" cy="783"/>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28" name="Straight Arrow Connector 27"/>
          <p:cNvCxnSpPr>
            <a:endCxn id="10" idx="1"/>
          </p:cNvCxnSpPr>
          <p:nvPr/>
        </p:nvCxnSpPr>
        <p:spPr>
          <a:xfrm>
            <a:off x="6010024" y="3734321"/>
            <a:ext cx="470236" cy="782"/>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3" name="TextBox 2"/>
          <p:cNvSpPr txBox="1"/>
          <p:nvPr/>
        </p:nvSpPr>
        <p:spPr>
          <a:xfrm>
            <a:off x="3531548" y="2810943"/>
            <a:ext cx="2652697" cy="2031325"/>
          </a:xfrm>
          <a:prstGeom prst="rect">
            <a:avLst/>
          </a:prstGeom>
          <a:noFill/>
        </p:spPr>
        <p:txBody>
          <a:bodyPr wrap="none" rtlCol="0">
            <a:spAutoFit/>
          </a:bodyPr>
          <a:lstStyle/>
          <a:p>
            <a:r>
              <a:rPr lang="en-US" dirty="0" smtClean="0">
                <a:latin typeface="Gotham Light"/>
                <a:cs typeface="Gotham Light"/>
              </a:rPr>
              <a:t>Convolve</a:t>
            </a:r>
          </a:p>
          <a:p>
            <a:r>
              <a:rPr lang="en-US" dirty="0" smtClean="0">
                <a:latin typeface="Gotham Light"/>
                <a:cs typeface="Gotham Light"/>
              </a:rPr>
              <a:t>Mean background</a:t>
            </a:r>
          </a:p>
          <a:p>
            <a:r>
              <a:rPr lang="en-US" dirty="0" err="1">
                <a:latin typeface="Gotham Light"/>
                <a:cs typeface="Gotham Light"/>
              </a:rPr>
              <a:t>r</a:t>
            </a:r>
            <a:r>
              <a:rPr lang="en-US" dirty="0" err="1" smtClean="0">
                <a:latin typeface="Gotham Light"/>
                <a:cs typeface="Gotham Light"/>
              </a:rPr>
              <a:t>m</a:t>
            </a:r>
            <a:r>
              <a:rPr lang="en-US" dirty="0" smtClean="0">
                <a:latin typeface="Gotham Light"/>
                <a:cs typeface="Gotham Light"/>
              </a:rPr>
              <a:t> –</a:t>
            </a:r>
            <a:r>
              <a:rPr lang="en-US" dirty="0" err="1" smtClean="0">
                <a:latin typeface="Gotham Light"/>
                <a:cs typeface="Gotham Light"/>
              </a:rPr>
              <a:t>rf</a:t>
            </a:r>
            <a:r>
              <a:rPr lang="en-US" dirty="0" smtClean="0">
                <a:latin typeface="Gotham Light"/>
                <a:cs typeface="Gotham Light"/>
              </a:rPr>
              <a:t> background</a:t>
            </a:r>
          </a:p>
          <a:p>
            <a:r>
              <a:rPr lang="en-US" dirty="0" smtClean="0">
                <a:latin typeface="Gotham Light"/>
                <a:cs typeface="Gotham Light"/>
              </a:rPr>
              <a:t>Apply Mask</a:t>
            </a:r>
          </a:p>
          <a:p>
            <a:r>
              <a:rPr lang="en-US" dirty="0" smtClean="0">
                <a:latin typeface="Gotham Light"/>
                <a:cs typeface="Gotham Light"/>
              </a:rPr>
              <a:t>Interpolate </a:t>
            </a:r>
          </a:p>
          <a:p>
            <a:r>
              <a:rPr lang="en-US" dirty="0" smtClean="0">
                <a:latin typeface="Gotham Light"/>
                <a:cs typeface="Gotham Light"/>
              </a:rPr>
              <a:t>Remove Cosmic Rays</a:t>
            </a:r>
          </a:p>
          <a:p>
            <a:r>
              <a:rPr lang="en-US" dirty="0" smtClean="0">
                <a:latin typeface="Gotham Light"/>
                <a:cs typeface="Gotham Light"/>
              </a:rPr>
              <a:t>And more ....</a:t>
            </a:r>
            <a:endParaRPr lang="en-US" dirty="0">
              <a:latin typeface="Gotham Light"/>
              <a:cs typeface="Gotham Light"/>
            </a:endParaRPr>
          </a:p>
        </p:txBody>
      </p:sp>
    </p:spTree>
    <p:extLst>
      <p:ext uri="{BB962C8B-B14F-4D97-AF65-F5344CB8AC3E}">
        <p14:creationId xmlns:p14="http://schemas.microsoft.com/office/powerpoint/2010/main" val="1482292762"/>
      </p:ext>
    </p:extLst>
  </p:cSld>
  <p:clrMapOvr>
    <a:masterClrMapping/>
  </p:clrMapOvr>
  <p:timing>
    <p:tnLst>
      <p:par>
        <p:cTn xmlns:p14="http://schemas.microsoft.com/office/powerpoint/2010/mai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290320"/>
            <a:ext cx="7772400" cy="4267199"/>
          </a:xfrm>
        </p:spPr>
        <p:txBody>
          <a:bodyPr>
            <a:normAutofit/>
          </a:bodyPr>
          <a:lstStyle/>
          <a:p>
            <a:r>
              <a:rPr lang="en-US" sz="3200" dirty="0" smtClean="0">
                <a:solidFill>
                  <a:schemeClr val="bg1">
                    <a:lumMod val="75000"/>
                  </a:schemeClr>
                </a:solidFill>
              </a:rPr>
              <a:t>Representing Lineage</a:t>
            </a:r>
            <a:br>
              <a:rPr lang="en-US" sz="3200" dirty="0" smtClean="0">
                <a:solidFill>
                  <a:schemeClr val="bg1">
                    <a:lumMod val="75000"/>
                  </a:schemeClr>
                </a:solidFill>
              </a:rPr>
            </a:br>
            <a:r>
              <a:rPr lang="en-US" sz="3200" dirty="0" smtClean="0">
                <a:solidFill>
                  <a:schemeClr val="bg1">
                    <a:lumMod val="75000"/>
                  </a:schemeClr>
                </a:solidFill>
              </a:rPr>
              <a:t>Exposing Operator Lineage</a:t>
            </a:r>
            <a:br>
              <a:rPr lang="en-US" sz="3200" dirty="0" smtClean="0">
                <a:solidFill>
                  <a:schemeClr val="bg1">
                    <a:lumMod val="75000"/>
                  </a:schemeClr>
                </a:solidFill>
              </a:rPr>
            </a:br>
            <a:r>
              <a:rPr lang="en-US" sz="3200" dirty="0" smtClean="0">
                <a:solidFill>
                  <a:schemeClr val="bg1">
                    <a:lumMod val="75000"/>
                  </a:schemeClr>
                </a:solidFill>
              </a:rPr>
              <a:t>What lineage to store?</a:t>
            </a:r>
            <a:br>
              <a:rPr lang="en-US" sz="3200" dirty="0" smtClean="0">
                <a:solidFill>
                  <a:schemeClr val="bg1">
                    <a:lumMod val="75000"/>
                  </a:schemeClr>
                </a:solidFill>
              </a:rPr>
            </a:br>
            <a:r>
              <a:rPr lang="en-US" sz="3200" dirty="0" smtClean="0">
                <a:solidFill>
                  <a:schemeClr val="bg1">
                    <a:lumMod val="75000"/>
                  </a:schemeClr>
                </a:solidFill>
              </a:rPr>
              <a:t>Does this work?</a:t>
            </a:r>
            <a:br>
              <a:rPr lang="en-US" sz="3200" dirty="0" smtClean="0">
                <a:solidFill>
                  <a:schemeClr val="bg1">
                    <a:lumMod val="75000"/>
                  </a:schemeClr>
                </a:solidFill>
              </a:rPr>
            </a:br>
            <a:r>
              <a:rPr lang="en-US" b="1" dirty="0" err="1" smtClean="0">
                <a:solidFill>
                  <a:schemeClr val="tx2"/>
                </a:solidFill>
              </a:rPr>
              <a:t>Misc</a:t>
            </a:r>
            <a:r>
              <a:rPr lang="en-US" b="1" dirty="0" smtClean="0">
                <a:solidFill>
                  <a:schemeClr val="tx2"/>
                </a:solidFill>
              </a:rPr>
              <a:t>…</a:t>
            </a:r>
            <a:endParaRPr lang="en-US" b="1" dirty="0">
              <a:solidFill>
                <a:schemeClr val="tx2"/>
              </a:solidFill>
            </a:endParaRPr>
          </a:p>
        </p:txBody>
      </p:sp>
    </p:spTree>
    <p:extLst>
      <p:ext uri="{BB962C8B-B14F-4D97-AF65-F5344CB8AC3E}">
        <p14:creationId xmlns:p14="http://schemas.microsoft.com/office/powerpoint/2010/main" val="2708440841"/>
      </p:ext>
    </p:extLst>
  </p:cSld>
  <p:clrMapOvr>
    <a:masterClrMapping/>
  </p:clrMapOvr>
  <p:timing>
    <p:tnLst>
      <p:par>
        <p:cTn xmlns:p14="http://schemas.microsoft.com/office/powerpoint/2010/mai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a:t>
            </a:r>
            <a:endParaRPr lang="en-US" dirty="0"/>
          </a:p>
        </p:txBody>
      </p:sp>
      <p:sp>
        <p:nvSpPr>
          <p:cNvPr id="3" name="Content Placeholder 2"/>
          <p:cNvSpPr>
            <a:spLocks noGrp="1"/>
          </p:cNvSpPr>
          <p:nvPr>
            <p:ph idx="1"/>
          </p:nvPr>
        </p:nvSpPr>
        <p:spPr>
          <a:xfrm>
            <a:off x="457200" y="1600200"/>
            <a:ext cx="8229600" cy="5103586"/>
          </a:xfrm>
        </p:spPr>
        <p:txBody>
          <a:bodyPr>
            <a:normAutofit fontScale="77500" lnSpcReduction="20000"/>
          </a:bodyPr>
          <a:lstStyle/>
          <a:p>
            <a:pPr marL="0" indent="0">
              <a:buNone/>
            </a:pPr>
            <a:r>
              <a:rPr lang="en-US" dirty="0" smtClean="0"/>
              <a:t>Supporting Black-Box operators</a:t>
            </a:r>
          </a:p>
          <a:p>
            <a:pPr lvl="1"/>
            <a:r>
              <a:rPr lang="en-US" sz="2400" dirty="0"/>
              <a:t>Lipstick on PIG </a:t>
            </a:r>
            <a:r>
              <a:rPr lang="en-US" sz="2400" dirty="0" smtClean="0"/>
              <a:t>							</a:t>
            </a:r>
            <a:r>
              <a:rPr lang="en-US" sz="2400" dirty="0" smtClean="0">
                <a:solidFill>
                  <a:schemeClr val="bg1">
                    <a:lumMod val="75000"/>
                  </a:schemeClr>
                </a:solidFill>
              </a:rPr>
              <a:t>(</a:t>
            </a:r>
            <a:r>
              <a:rPr lang="nl-NL" sz="2400" dirty="0">
                <a:solidFill>
                  <a:schemeClr val="bg1">
                    <a:lumMod val="75000"/>
                  </a:schemeClr>
                </a:solidFill>
              </a:rPr>
              <a:t>Amsterdamer et </a:t>
            </a:r>
            <a:r>
              <a:rPr lang="en-US" sz="2400" dirty="0">
                <a:solidFill>
                  <a:schemeClr val="bg1">
                    <a:lumMod val="75000"/>
                  </a:schemeClr>
                </a:solidFill>
              </a:rPr>
              <a:t>al</a:t>
            </a:r>
            <a:r>
              <a:rPr lang="nl-NL" sz="2400" dirty="0">
                <a:solidFill>
                  <a:schemeClr val="bg1">
                    <a:lumMod val="75000"/>
                  </a:schemeClr>
                </a:solidFill>
              </a:rPr>
              <a:t>.)</a:t>
            </a:r>
          </a:p>
          <a:p>
            <a:pPr lvl="1"/>
            <a:r>
              <a:rPr lang="nl-NL" sz="2400" dirty="0" smtClean="0"/>
              <a:t>RAMP									</a:t>
            </a:r>
            <a:r>
              <a:rPr lang="nl-NL" sz="2400" dirty="0" smtClean="0">
                <a:solidFill>
                  <a:schemeClr val="bg1">
                    <a:lumMod val="75000"/>
                  </a:schemeClr>
                </a:solidFill>
              </a:rPr>
              <a:t>(</a:t>
            </a:r>
            <a:r>
              <a:rPr lang="nl-NL" sz="2400" dirty="0">
                <a:solidFill>
                  <a:schemeClr val="bg1">
                    <a:lumMod val="75000"/>
                  </a:schemeClr>
                </a:solidFill>
              </a:rPr>
              <a:t>Ikeda et </a:t>
            </a:r>
            <a:r>
              <a:rPr lang="en-US" sz="2400" dirty="0">
                <a:solidFill>
                  <a:schemeClr val="bg1">
                    <a:lumMod val="75000"/>
                  </a:schemeClr>
                </a:solidFill>
              </a:rPr>
              <a:t>a</a:t>
            </a:r>
            <a:r>
              <a:rPr lang="nl-NL" sz="2400" dirty="0">
                <a:solidFill>
                  <a:schemeClr val="bg1">
                    <a:lumMod val="75000"/>
                  </a:schemeClr>
                </a:solidFill>
              </a:rPr>
              <a:t>l.)</a:t>
            </a:r>
          </a:p>
          <a:p>
            <a:pPr lvl="1"/>
            <a:r>
              <a:rPr lang="nl-NL" sz="2400" dirty="0"/>
              <a:t>Nested data collections </a:t>
            </a:r>
            <a:r>
              <a:rPr lang="nl-NL" sz="2400" dirty="0" smtClean="0"/>
              <a:t>					</a:t>
            </a:r>
            <a:r>
              <a:rPr lang="nl-NL" sz="2400" dirty="0" smtClean="0">
                <a:solidFill>
                  <a:srgbClr val="BFBFBF"/>
                </a:solidFill>
              </a:rPr>
              <a:t>(</a:t>
            </a:r>
            <a:r>
              <a:rPr lang="nl-NL" sz="2400" dirty="0">
                <a:solidFill>
                  <a:srgbClr val="BFBFBF"/>
                </a:solidFill>
              </a:rPr>
              <a:t>Taverna/</a:t>
            </a:r>
            <a:r>
              <a:rPr lang="nl-NL" sz="2400" dirty="0" smtClean="0">
                <a:solidFill>
                  <a:srgbClr val="BFBFBF"/>
                </a:solidFill>
              </a:rPr>
              <a:t>Kepler</a:t>
            </a:r>
            <a:r>
              <a:rPr lang="nl-NL" sz="2400" dirty="0">
                <a:solidFill>
                  <a:srgbClr val="BFBFBF"/>
                </a:solidFill>
              </a:rPr>
              <a:t>)</a:t>
            </a:r>
          </a:p>
          <a:p>
            <a:pPr marL="0" indent="0">
              <a:buNone/>
            </a:pPr>
            <a:endParaRPr lang="en-US" dirty="0" smtClean="0"/>
          </a:p>
          <a:p>
            <a:pPr marL="0" indent="0">
              <a:buNone/>
            </a:pPr>
            <a:r>
              <a:rPr lang="en-US" dirty="0" smtClean="0"/>
              <a:t>Lineage/provenance systems</a:t>
            </a:r>
          </a:p>
          <a:p>
            <a:pPr lvl="1"/>
            <a:r>
              <a:rPr lang="en-US" sz="2500" dirty="0" smtClean="0"/>
              <a:t>PASS									</a:t>
            </a:r>
            <a:r>
              <a:rPr lang="en-US" sz="2500" dirty="0" smtClean="0">
                <a:solidFill>
                  <a:schemeClr val="bg1">
                    <a:lumMod val="75000"/>
                  </a:schemeClr>
                </a:solidFill>
              </a:rPr>
              <a:t>(Seltzer et al.)</a:t>
            </a:r>
          </a:p>
          <a:p>
            <a:pPr marL="0" indent="0">
              <a:buNone/>
            </a:pPr>
            <a:endParaRPr lang="en-US" dirty="0" smtClean="0"/>
          </a:p>
          <a:p>
            <a:pPr marL="0" indent="0">
              <a:buNone/>
            </a:pPr>
            <a:r>
              <a:rPr lang="en-US" dirty="0" smtClean="0"/>
              <a:t>Lineage requirements</a:t>
            </a:r>
          </a:p>
          <a:p>
            <a:pPr lvl="1"/>
            <a:r>
              <a:rPr lang="en-US" sz="2400" dirty="0" smtClean="0"/>
              <a:t>Refresh 									</a:t>
            </a:r>
            <a:r>
              <a:rPr lang="en-US" sz="2400" dirty="0" smtClean="0">
                <a:solidFill>
                  <a:schemeClr val="bg1">
                    <a:lumMod val="75000"/>
                  </a:schemeClr>
                </a:solidFill>
              </a:rPr>
              <a:t>(Ikeda et al.)</a:t>
            </a:r>
          </a:p>
          <a:p>
            <a:pPr lvl="1"/>
            <a:r>
              <a:rPr lang="en-US" sz="2400" dirty="0" smtClean="0"/>
              <a:t>Undo 									</a:t>
            </a:r>
            <a:r>
              <a:rPr lang="en-US" sz="2400" dirty="0" smtClean="0">
                <a:solidFill>
                  <a:srgbClr val="BFBFBF"/>
                </a:solidFill>
              </a:rPr>
              <a:t>(Chandra et al.)</a:t>
            </a:r>
          </a:p>
          <a:p>
            <a:pPr lvl="1"/>
            <a:r>
              <a:rPr lang="en-US" sz="2400" dirty="0" smtClean="0"/>
              <a:t>Probabilistic 								</a:t>
            </a:r>
            <a:r>
              <a:rPr lang="en-US" sz="2400" dirty="0" smtClean="0">
                <a:solidFill>
                  <a:srgbClr val="BFBFBF"/>
                </a:solidFill>
              </a:rPr>
              <a:t>(Re et al.)</a:t>
            </a:r>
          </a:p>
          <a:p>
            <a:pPr marL="0" indent="0">
              <a:buNone/>
            </a:pPr>
            <a:endParaRPr lang="en-US" dirty="0" smtClean="0"/>
          </a:p>
          <a:p>
            <a:pPr marL="0" indent="0">
              <a:buNone/>
            </a:pPr>
            <a:r>
              <a:rPr lang="en-US" dirty="0"/>
              <a:t>L</a:t>
            </a:r>
            <a:r>
              <a:rPr lang="en-US" dirty="0" smtClean="0"/>
              <a:t>ineage </a:t>
            </a:r>
            <a:r>
              <a:rPr lang="en-US" dirty="0"/>
              <a:t>query </a:t>
            </a:r>
            <a:r>
              <a:rPr lang="en-US" dirty="0" smtClean="0"/>
              <a:t>languages</a:t>
            </a:r>
          </a:p>
          <a:p>
            <a:pPr lvl="1"/>
            <a:r>
              <a:rPr lang="en-US" sz="2500" dirty="0" smtClean="0"/>
              <a:t>OPM</a:t>
            </a:r>
            <a:endParaRPr lang="en-US" sz="2500" dirty="0"/>
          </a:p>
          <a:p>
            <a:endParaRPr lang="en-US" dirty="0"/>
          </a:p>
        </p:txBody>
      </p:sp>
    </p:spTree>
    <p:extLst>
      <p:ext uri="{BB962C8B-B14F-4D97-AF65-F5344CB8AC3E}">
        <p14:creationId xmlns:p14="http://schemas.microsoft.com/office/powerpoint/2010/main" val="3501967482"/>
      </p:ext>
    </p:extLst>
  </p:cSld>
  <p:clrMapOvr>
    <a:masterClrMapping/>
  </p:clrMapOvr>
  <p:timing>
    <p:tnLst>
      <p:par>
        <p:cTn xmlns:p14="http://schemas.microsoft.com/office/powerpoint/2010/mai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Problems</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77499806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Provenance is everywhere</a:t>
            </a:r>
            <a:endParaRPr lang="en-US" dirty="0"/>
          </a:p>
        </p:txBody>
      </p:sp>
      <p:sp>
        <p:nvSpPr>
          <p:cNvPr id="3" name="Content Placeholder 2"/>
          <p:cNvSpPr>
            <a:spLocks noGrp="1"/>
          </p:cNvSpPr>
          <p:nvPr>
            <p:ph idx="1"/>
          </p:nvPr>
        </p:nvSpPr>
        <p:spPr/>
        <p:txBody>
          <a:bodyPr/>
          <a:lstStyle/>
          <a:p>
            <a:r>
              <a:rPr lang="en-US" dirty="0" smtClean="0"/>
              <a:t>And outside of databases!</a:t>
            </a:r>
          </a:p>
          <a:p>
            <a:endParaRPr lang="en-US" dirty="0" smtClean="0"/>
          </a:p>
          <a:p>
            <a:r>
              <a:rPr lang="en-US" dirty="0" smtClean="0"/>
              <a:t>Program Tracing/Analysis</a:t>
            </a:r>
          </a:p>
          <a:p>
            <a:r>
              <a:rPr lang="en-US" dirty="0" smtClean="0"/>
              <a:t>Browser history</a:t>
            </a:r>
          </a:p>
          <a:p>
            <a:r>
              <a:rPr lang="en-US" dirty="0" err="1" smtClean="0"/>
              <a:t>EndoScope</a:t>
            </a:r>
            <a:endParaRPr lang="en-US" dirty="0"/>
          </a:p>
        </p:txBody>
      </p:sp>
    </p:spTree>
    <p:extLst>
      <p:ext uri="{BB962C8B-B14F-4D97-AF65-F5344CB8AC3E}">
        <p14:creationId xmlns:p14="http://schemas.microsoft.com/office/powerpoint/2010/main" val="3794232103"/>
      </p:ext>
    </p:extLst>
  </p:cSld>
  <p:clrMapOvr>
    <a:masterClrMapping/>
  </p:clrMapOvr>
  <p:timing>
    <p:tnLst>
      <p:par>
        <p:cTn xmlns:p14="http://schemas.microsoft.com/office/powerpoint/2010/mai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Workflow is static and cheap to store</a:t>
            </a:r>
          </a:p>
          <a:p>
            <a:pPr lvl="1"/>
            <a:r>
              <a:rPr lang="en-US" dirty="0" smtClean="0"/>
              <a:t>Databases/workflows/stream systems</a:t>
            </a:r>
          </a:p>
          <a:p>
            <a:pPr lvl="2"/>
            <a:r>
              <a:rPr lang="en-US" dirty="0" smtClean="0"/>
              <a:t>Data changes, workflows “fixed”</a:t>
            </a:r>
          </a:p>
          <a:p>
            <a:pPr lvl="2"/>
            <a:r>
              <a:rPr lang="en-US" dirty="0" smtClean="0"/>
              <a:t>Data &gt;&gt; workflow</a:t>
            </a:r>
          </a:p>
          <a:p>
            <a:pPr lvl="1"/>
            <a:endParaRPr lang="en-US" dirty="0" smtClean="0"/>
          </a:p>
          <a:p>
            <a:pPr lvl="1"/>
            <a:r>
              <a:rPr lang="en-US" dirty="0" smtClean="0"/>
              <a:t>Not for </a:t>
            </a:r>
            <a:r>
              <a:rPr lang="en-US" dirty="0" err="1" smtClean="0"/>
              <a:t>google</a:t>
            </a:r>
            <a:r>
              <a:rPr lang="en-US" dirty="0" smtClean="0"/>
              <a:t> docs, </a:t>
            </a:r>
            <a:r>
              <a:rPr lang="en-US" dirty="0" err="1" smtClean="0"/>
              <a:t>dropbox</a:t>
            </a:r>
            <a:r>
              <a:rPr lang="en-US" dirty="0" smtClean="0"/>
              <a:t> type apps</a:t>
            </a:r>
            <a:r>
              <a:rPr lang="en-US" dirty="0"/>
              <a:t> </a:t>
            </a:r>
          </a:p>
          <a:p>
            <a:pPr lvl="2"/>
            <a:r>
              <a:rPr lang="en-US" dirty="0" smtClean="0"/>
              <a:t>Data is “fixed”</a:t>
            </a:r>
          </a:p>
          <a:p>
            <a:pPr lvl="2"/>
            <a:r>
              <a:rPr lang="en-US" dirty="0" smtClean="0"/>
              <a:t>Workflow changes with each edit</a:t>
            </a:r>
          </a:p>
          <a:p>
            <a:pPr lvl="2"/>
            <a:r>
              <a:rPr lang="en-US" dirty="0" smtClean="0"/>
              <a:t>Workflow &gt;&gt; or ~= Data</a:t>
            </a:r>
          </a:p>
          <a:p>
            <a:pPr marL="457200" lvl="1" indent="0">
              <a:buNone/>
            </a:pPr>
            <a:endParaRPr lang="en-US" dirty="0" smtClean="0"/>
          </a:p>
        </p:txBody>
      </p:sp>
    </p:spTree>
    <p:extLst>
      <p:ext uri="{BB962C8B-B14F-4D97-AF65-F5344CB8AC3E}">
        <p14:creationId xmlns:p14="http://schemas.microsoft.com/office/powerpoint/2010/main" val="215609366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Database</a:t>
            </a:r>
          </a:p>
          <a:p>
            <a:pPr lvl="1"/>
            <a:r>
              <a:rPr lang="en-US" dirty="0" smtClean="0"/>
              <a:t>What tables produced an output tuple?</a:t>
            </a:r>
          </a:p>
          <a:p>
            <a:pPr lvl="1"/>
            <a:r>
              <a:rPr lang="en-US" dirty="0" smtClean="0"/>
              <a:t>What records produced it?</a:t>
            </a:r>
          </a:p>
          <a:p>
            <a:pPr lvl="1"/>
            <a:r>
              <a:rPr lang="en-US" dirty="0" smtClean="0"/>
              <a:t>What pixels produced it?</a:t>
            </a:r>
          </a:p>
          <a:p>
            <a:pPr lvl="1"/>
            <a:r>
              <a:rPr lang="en-US" dirty="0" smtClean="0"/>
              <a:t>Roughly what pixels produced it?</a:t>
            </a:r>
          </a:p>
          <a:p>
            <a:pPr lvl="1"/>
            <a:r>
              <a:rPr lang="en-US" dirty="0" smtClean="0"/>
              <a:t>What versions of operators ran?</a:t>
            </a:r>
          </a:p>
          <a:p>
            <a:pPr lvl="1"/>
            <a:r>
              <a:rPr lang="en-US" dirty="0" smtClean="0"/>
              <a:t>When was an output tuple produced?</a:t>
            </a:r>
          </a:p>
          <a:p>
            <a:pPr lvl="1"/>
            <a:r>
              <a:rPr lang="en-US" dirty="0" smtClean="0"/>
              <a:t>What were the operator settings?</a:t>
            </a:r>
          </a:p>
          <a:p>
            <a:pPr lvl="1"/>
            <a:endParaRPr lang="en-US" dirty="0" smtClean="0"/>
          </a:p>
          <a:p>
            <a:pPr lvl="1"/>
            <a:endParaRPr lang="en-US" dirty="0" smtClean="0"/>
          </a:p>
        </p:txBody>
      </p:sp>
    </p:spTree>
    <p:extLst>
      <p:ext uri="{BB962C8B-B14F-4D97-AF65-F5344CB8AC3E}">
        <p14:creationId xmlns:p14="http://schemas.microsoft.com/office/powerpoint/2010/main" val="205024670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62500" lnSpcReduction="20000"/>
          </a:bodyPr>
          <a:lstStyle/>
          <a:p>
            <a:r>
              <a:rPr lang="en-US" dirty="0" smtClean="0"/>
              <a:t>Wikipedia history</a:t>
            </a:r>
          </a:p>
          <a:p>
            <a:pPr lvl="1"/>
            <a:r>
              <a:rPr lang="en-US" dirty="0" smtClean="0"/>
              <a:t>List sequence of versions for object X and deltas</a:t>
            </a:r>
          </a:p>
          <a:p>
            <a:pPr lvl="1"/>
            <a:r>
              <a:rPr lang="en-US" dirty="0" smtClean="0"/>
              <a:t>Each version, show</a:t>
            </a:r>
          </a:p>
          <a:p>
            <a:pPr lvl="2"/>
            <a:r>
              <a:rPr lang="en-US" dirty="0" smtClean="0"/>
              <a:t>Delta from previous</a:t>
            </a:r>
          </a:p>
          <a:p>
            <a:pPr lvl="2"/>
            <a:r>
              <a:rPr lang="en-US" dirty="0" smtClean="0"/>
              <a:t>Editor info</a:t>
            </a:r>
          </a:p>
          <a:p>
            <a:r>
              <a:rPr lang="en-US" dirty="0" err="1" smtClean="0"/>
              <a:t>Dropbox</a:t>
            </a:r>
            <a:endParaRPr lang="en-US" dirty="0" smtClean="0"/>
          </a:p>
          <a:p>
            <a:pPr lvl="1"/>
            <a:r>
              <a:rPr lang="en-US" dirty="0" smtClean="0"/>
              <a:t>List sequence of versions for object X</a:t>
            </a:r>
          </a:p>
          <a:p>
            <a:pPr lvl="1"/>
            <a:r>
              <a:rPr lang="en-US" dirty="0" smtClean="0"/>
              <a:t>Each version, show</a:t>
            </a:r>
          </a:p>
          <a:p>
            <a:pPr lvl="2"/>
            <a:r>
              <a:rPr lang="en-US" dirty="0"/>
              <a:t>Version </a:t>
            </a:r>
            <a:r>
              <a:rPr lang="en-US" dirty="0" smtClean="0"/>
              <a:t>id </a:t>
            </a:r>
          </a:p>
          <a:p>
            <a:pPr lvl="2"/>
            <a:r>
              <a:rPr lang="en-US" dirty="0" smtClean="0"/>
              <a:t>Editor</a:t>
            </a:r>
          </a:p>
          <a:p>
            <a:pPr lvl="2"/>
            <a:r>
              <a:rPr lang="en-US" dirty="0" err="1" smtClean="0"/>
              <a:t>Datetime</a:t>
            </a:r>
            <a:endParaRPr lang="en-US" dirty="0" smtClean="0"/>
          </a:p>
          <a:p>
            <a:pPr lvl="2"/>
            <a:r>
              <a:rPr lang="en-US" dirty="0"/>
              <a:t>C</a:t>
            </a:r>
            <a:r>
              <a:rPr lang="en-US" dirty="0" smtClean="0"/>
              <a:t>ontents</a:t>
            </a:r>
          </a:p>
          <a:p>
            <a:pPr lvl="2"/>
            <a:r>
              <a:rPr lang="en-US" dirty="0" smtClean="0"/>
              <a:t>0 bytes (metadata)</a:t>
            </a:r>
          </a:p>
          <a:p>
            <a:r>
              <a:rPr lang="en-US" dirty="0" smtClean="0"/>
              <a:t>Google Docs (fucked)</a:t>
            </a:r>
          </a:p>
          <a:p>
            <a:pPr lvl="1"/>
            <a:r>
              <a:rPr lang="en-US" dirty="0" smtClean="0"/>
              <a:t>Get delta between versions of object, compute versions</a:t>
            </a:r>
          </a:p>
          <a:p>
            <a:r>
              <a:rPr lang="en-US" dirty="0" smtClean="0"/>
              <a:t>MIT student billing</a:t>
            </a:r>
          </a:p>
          <a:p>
            <a:pPr lvl="1"/>
            <a:r>
              <a:rPr lang="en-US" dirty="0" smtClean="0"/>
              <a:t>List past versions of the 	</a:t>
            </a:r>
            <a:endParaRPr lang="en-US" dirty="0"/>
          </a:p>
        </p:txBody>
      </p:sp>
    </p:spTree>
    <p:extLst>
      <p:ext uri="{BB962C8B-B14F-4D97-AF65-F5344CB8AC3E}">
        <p14:creationId xmlns:p14="http://schemas.microsoft.com/office/powerpoint/2010/main" val="379300524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Practical problem</a:t>
            </a:r>
            <a:endParaRPr lang="en-US" dirty="0"/>
          </a:p>
        </p:txBody>
      </p:sp>
      <p:sp>
        <p:nvSpPr>
          <p:cNvPr id="3" name="Content Placeholder 2"/>
          <p:cNvSpPr>
            <a:spLocks noGrp="1"/>
          </p:cNvSpPr>
          <p:nvPr>
            <p:ph idx="1"/>
          </p:nvPr>
        </p:nvSpPr>
        <p:spPr/>
        <p:txBody>
          <a:bodyPr/>
          <a:lstStyle/>
          <a:p>
            <a:pPr marL="0" indent="0">
              <a:buNone/>
            </a:pPr>
            <a:endParaRPr lang="en-US" dirty="0" smtClean="0"/>
          </a:p>
          <a:p>
            <a:pPr marL="0" indent="0">
              <a:buNone/>
            </a:pPr>
            <a:r>
              <a:rPr lang="en-US" dirty="0" smtClean="0"/>
              <a:t>Adding lineage to existing systems is </a:t>
            </a:r>
            <a:r>
              <a:rPr lang="en-US" i="1" dirty="0" smtClean="0">
                <a:solidFill>
                  <a:schemeClr val="tx2"/>
                </a:solidFill>
              </a:rPr>
              <a:t>really</a:t>
            </a:r>
            <a:r>
              <a:rPr lang="en-US" dirty="0" smtClean="0">
                <a:solidFill>
                  <a:schemeClr val="tx2"/>
                </a:solidFill>
              </a:rPr>
              <a:t> </a:t>
            </a:r>
            <a:r>
              <a:rPr lang="en-US" dirty="0" smtClean="0"/>
              <a:t>hard!</a:t>
            </a:r>
          </a:p>
          <a:p>
            <a:pPr marL="0" indent="0">
              <a:buNone/>
            </a:pPr>
            <a:endParaRPr lang="en-US" dirty="0" smtClean="0"/>
          </a:p>
          <a:p>
            <a:pPr marL="0" indent="0">
              <a:buNone/>
            </a:pPr>
            <a:r>
              <a:rPr lang="en-US" dirty="0" smtClean="0"/>
              <a:t>Adding lineage to new system can end up over engineering.</a:t>
            </a:r>
            <a:endParaRPr lang="en-US" dirty="0"/>
          </a:p>
        </p:txBody>
      </p:sp>
    </p:spTree>
    <p:extLst>
      <p:ext uri="{BB962C8B-B14F-4D97-AF65-F5344CB8AC3E}">
        <p14:creationId xmlns:p14="http://schemas.microsoft.com/office/powerpoint/2010/main" val="4216718474"/>
      </p:ext>
    </p:extLst>
  </p:cSld>
  <p:clrMapOvr>
    <a:masterClrMapping/>
  </p:clrMapOvr>
  <p:timing>
    <p:tnLst>
      <p:par>
        <p:cTn xmlns:p14="http://schemas.microsoft.com/office/powerpoint/2010/mai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The key is the locations in the program/workflow to instrument, and how to minimize them</a:t>
            </a:r>
          </a:p>
          <a:p>
            <a:pPr lvl="1"/>
            <a:r>
              <a:rPr lang="en-US" dirty="0" smtClean="0"/>
              <a:t>Wikipedia</a:t>
            </a:r>
          </a:p>
          <a:p>
            <a:pPr lvl="1"/>
            <a:r>
              <a:rPr lang="en-US" dirty="0" smtClean="0"/>
              <a:t>Google Docs</a:t>
            </a:r>
          </a:p>
          <a:p>
            <a:pPr lvl="1"/>
            <a:r>
              <a:rPr lang="en-US" dirty="0" smtClean="0"/>
              <a:t>PASS</a:t>
            </a:r>
          </a:p>
          <a:p>
            <a:pPr lvl="1"/>
            <a:r>
              <a:rPr lang="en-US" smtClean="0"/>
              <a:t>Browser history</a:t>
            </a:r>
            <a:endParaRPr lang="en-US"/>
          </a:p>
        </p:txBody>
      </p:sp>
    </p:spTree>
    <p:extLst>
      <p:ext uri="{BB962C8B-B14F-4D97-AF65-F5344CB8AC3E}">
        <p14:creationId xmlns:p14="http://schemas.microsoft.com/office/powerpoint/2010/main" val="2756842009"/>
      </p:ext>
    </p:extLst>
  </p:cSld>
  <p:clrMapOvr>
    <a:masterClrMapping/>
  </p:clrMapOvr>
  <p:timing>
    <p:tnLst>
      <p:par>
        <p:cTn xmlns:p14="http://schemas.microsoft.com/office/powerpoint/2010/mai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Query driven provenance system</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Science</a:t>
            </a:r>
          </a:p>
          <a:p>
            <a:pPr lvl="1"/>
            <a:r>
              <a:rPr lang="en-US" dirty="0" smtClean="0"/>
              <a:t>Taint tracking</a:t>
            </a:r>
          </a:p>
          <a:p>
            <a:pPr lvl="1"/>
            <a:r>
              <a:rPr lang="en-US" dirty="0" smtClean="0"/>
              <a:t>I want to track ownership during collaboration (e.g., </a:t>
            </a:r>
            <a:r>
              <a:rPr lang="en-US" dirty="0" err="1" smtClean="0"/>
              <a:t>etherpad</a:t>
            </a:r>
            <a:r>
              <a:rPr lang="en-US" dirty="0" smtClean="0"/>
              <a:t>)</a:t>
            </a:r>
          </a:p>
          <a:p>
            <a:pPr lvl="2"/>
            <a:r>
              <a:rPr lang="en-US" dirty="0" smtClean="0"/>
              <a:t>What author first wrote this piece?</a:t>
            </a:r>
          </a:p>
          <a:p>
            <a:pPr lvl="2"/>
            <a:r>
              <a:rPr lang="en-US" dirty="0" smtClean="0"/>
              <a:t>What authors contributed to this piece?</a:t>
            </a:r>
          </a:p>
          <a:p>
            <a:pPr lvl="1"/>
            <a:r>
              <a:rPr lang="en-US" dirty="0" smtClean="0"/>
              <a:t>I want to know source of data</a:t>
            </a:r>
          </a:p>
          <a:p>
            <a:pPr lvl="1"/>
            <a:r>
              <a:rPr lang="en-US" dirty="0" smtClean="0"/>
              <a:t>I care about this scope of provenance</a:t>
            </a:r>
          </a:p>
          <a:p>
            <a:pPr lvl="1"/>
            <a:r>
              <a:rPr lang="en-US" dirty="0" smtClean="0"/>
              <a:t>I need to know what types of websites I go to</a:t>
            </a:r>
          </a:p>
          <a:p>
            <a:pPr lvl="1"/>
            <a:r>
              <a:rPr lang="en-US" dirty="0" smtClean="0"/>
              <a:t>I only care about 2 levels deep of </a:t>
            </a:r>
            <a:r>
              <a:rPr lang="en-US" dirty="0" err="1" smtClean="0"/>
              <a:t>prov</a:t>
            </a:r>
            <a:r>
              <a:rPr lang="en-US" dirty="0" smtClean="0"/>
              <a:t> of sites I go to</a:t>
            </a:r>
          </a:p>
          <a:p>
            <a:pPr lvl="1"/>
            <a:endParaRPr lang="en-US" dirty="0"/>
          </a:p>
        </p:txBody>
      </p:sp>
    </p:spTree>
    <p:extLst>
      <p:ext uri="{BB962C8B-B14F-4D97-AF65-F5344CB8AC3E}">
        <p14:creationId xmlns:p14="http://schemas.microsoft.com/office/powerpoint/2010/main" val="197324960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LSST Pipeline</a:t>
            </a:r>
            <a:endParaRPr lang="en-US" dirty="0"/>
          </a:p>
        </p:txBody>
      </p:sp>
      <p:sp>
        <p:nvSpPr>
          <p:cNvPr id="4" name="Rectangle 3"/>
          <p:cNvSpPr/>
          <p:nvPr/>
        </p:nvSpPr>
        <p:spPr>
          <a:xfrm>
            <a:off x="1084043"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 name="Rectangle 4"/>
          <p:cNvSpPr/>
          <p:nvPr/>
        </p:nvSpPr>
        <p:spPr>
          <a:xfrm>
            <a:off x="1568601"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 name="Rectangle 5"/>
          <p:cNvSpPr/>
          <p:nvPr/>
        </p:nvSpPr>
        <p:spPr>
          <a:xfrm>
            <a:off x="2068788"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 name="Rectangle 6"/>
          <p:cNvSpPr/>
          <p:nvPr/>
        </p:nvSpPr>
        <p:spPr>
          <a:xfrm>
            <a:off x="2572884" y="283519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8" name="Rectangle 7"/>
          <p:cNvSpPr/>
          <p:nvPr/>
        </p:nvSpPr>
        <p:spPr>
          <a:xfrm>
            <a:off x="3073078"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9" name="Rectangle 8"/>
          <p:cNvSpPr/>
          <p:nvPr/>
        </p:nvSpPr>
        <p:spPr>
          <a:xfrm>
            <a:off x="3577174"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 name="Rectangle 9"/>
          <p:cNvSpPr/>
          <p:nvPr/>
        </p:nvSpPr>
        <p:spPr>
          <a:xfrm>
            <a:off x="4106668"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Rectangle 10"/>
          <p:cNvSpPr/>
          <p:nvPr/>
        </p:nvSpPr>
        <p:spPr>
          <a:xfrm>
            <a:off x="4610764"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Rectangle 11"/>
          <p:cNvSpPr/>
          <p:nvPr/>
        </p:nvSpPr>
        <p:spPr>
          <a:xfrm>
            <a:off x="5120721" y="283519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 name="Rectangle 12"/>
          <p:cNvSpPr/>
          <p:nvPr/>
        </p:nvSpPr>
        <p:spPr>
          <a:xfrm>
            <a:off x="5644355"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 name="Rectangle 13"/>
          <p:cNvSpPr/>
          <p:nvPr/>
        </p:nvSpPr>
        <p:spPr>
          <a:xfrm>
            <a:off x="6165057" y="3769123"/>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A</a:t>
            </a:r>
            <a:endParaRPr lang="en-US" sz="1600" dirty="0">
              <a:latin typeface="Gotham Light"/>
              <a:cs typeface="Gotham Light"/>
            </a:endParaRPr>
          </a:p>
        </p:txBody>
      </p:sp>
      <p:cxnSp>
        <p:nvCxnSpPr>
          <p:cNvPr id="15" name="Straight Connector 14"/>
          <p:cNvCxnSpPr>
            <a:stCxn id="4" idx="3"/>
            <a:endCxn id="5" idx="1"/>
          </p:cNvCxnSpPr>
          <p:nvPr/>
        </p:nvCxnSpPr>
        <p:spPr>
          <a:xfrm>
            <a:off x="1367350" y="3367608"/>
            <a:ext cx="201251" cy="0"/>
          </a:xfrm>
          <a:prstGeom prst="line">
            <a:avLst/>
          </a:prstGeom>
        </p:spPr>
        <p:style>
          <a:lnRef idx="2">
            <a:schemeClr val="accent1"/>
          </a:lnRef>
          <a:fillRef idx="1">
            <a:schemeClr val="lt1"/>
          </a:fillRef>
          <a:effectRef idx="0">
            <a:schemeClr val="accent1"/>
          </a:effectRef>
          <a:fontRef idx="minor">
            <a:schemeClr val="dk1"/>
          </a:fontRef>
        </p:style>
      </p:cxnSp>
      <p:cxnSp>
        <p:nvCxnSpPr>
          <p:cNvPr id="16" name="Straight Connector 15"/>
          <p:cNvCxnSpPr>
            <a:stCxn id="5" idx="3"/>
            <a:endCxn id="6" idx="1"/>
          </p:cNvCxnSpPr>
          <p:nvPr/>
        </p:nvCxnSpPr>
        <p:spPr>
          <a:xfrm>
            <a:off x="1851908" y="3367608"/>
            <a:ext cx="216880" cy="0"/>
          </a:xfrm>
          <a:prstGeom prst="line">
            <a:avLst/>
          </a:prstGeom>
        </p:spPr>
        <p:style>
          <a:lnRef idx="2">
            <a:schemeClr val="accent1"/>
          </a:lnRef>
          <a:fillRef idx="1">
            <a:schemeClr val="lt1"/>
          </a:fillRef>
          <a:effectRef idx="0">
            <a:schemeClr val="accent1"/>
          </a:effectRef>
          <a:fontRef idx="minor">
            <a:schemeClr val="dk1"/>
          </a:fontRef>
        </p:style>
      </p:cxnSp>
      <p:cxnSp>
        <p:nvCxnSpPr>
          <p:cNvPr id="17" name="Straight Connector 16"/>
          <p:cNvCxnSpPr>
            <a:stCxn id="6" idx="3"/>
            <a:endCxn id="7" idx="1"/>
          </p:cNvCxnSpPr>
          <p:nvPr/>
        </p:nvCxnSpPr>
        <p:spPr>
          <a:xfrm flipV="1">
            <a:off x="2352095" y="2976848"/>
            <a:ext cx="220789"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18" name="Straight Connector 17"/>
          <p:cNvCxnSpPr>
            <a:stCxn id="7" idx="3"/>
            <a:endCxn id="8" idx="1"/>
          </p:cNvCxnSpPr>
          <p:nvPr/>
        </p:nvCxnSpPr>
        <p:spPr>
          <a:xfrm>
            <a:off x="2856191" y="2976848"/>
            <a:ext cx="216887"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19" name="Straight Connector 18"/>
          <p:cNvCxnSpPr>
            <a:stCxn id="8" idx="3"/>
            <a:endCxn id="9" idx="1"/>
          </p:cNvCxnSpPr>
          <p:nvPr/>
        </p:nvCxnSpPr>
        <p:spPr>
          <a:xfrm>
            <a:off x="3356385" y="3367608"/>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20" name="Straight Connector 19"/>
          <p:cNvCxnSpPr>
            <a:stCxn id="9" idx="3"/>
            <a:endCxn id="10" idx="1"/>
          </p:cNvCxnSpPr>
          <p:nvPr/>
        </p:nvCxnSpPr>
        <p:spPr>
          <a:xfrm>
            <a:off x="3860481" y="3367608"/>
            <a:ext cx="246187" cy="0"/>
          </a:xfrm>
          <a:prstGeom prst="line">
            <a:avLst/>
          </a:prstGeom>
        </p:spPr>
        <p:style>
          <a:lnRef idx="2">
            <a:schemeClr val="accent1"/>
          </a:lnRef>
          <a:fillRef idx="1">
            <a:schemeClr val="lt1"/>
          </a:fillRef>
          <a:effectRef idx="0">
            <a:schemeClr val="accent1"/>
          </a:effectRef>
          <a:fontRef idx="minor">
            <a:schemeClr val="dk1"/>
          </a:fontRef>
        </p:style>
      </p:cxnSp>
      <p:cxnSp>
        <p:nvCxnSpPr>
          <p:cNvPr id="21" name="Straight Connector 20"/>
          <p:cNvCxnSpPr>
            <a:stCxn id="10" idx="3"/>
            <a:endCxn id="11" idx="1"/>
          </p:cNvCxnSpPr>
          <p:nvPr/>
        </p:nvCxnSpPr>
        <p:spPr>
          <a:xfrm>
            <a:off x="4389975" y="3367608"/>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22" name="Straight Connector 21"/>
          <p:cNvCxnSpPr>
            <a:stCxn id="11" idx="3"/>
            <a:endCxn id="12" idx="1"/>
          </p:cNvCxnSpPr>
          <p:nvPr/>
        </p:nvCxnSpPr>
        <p:spPr>
          <a:xfrm flipV="1">
            <a:off x="4894071" y="2976848"/>
            <a:ext cx="226650"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23" name="Straight Connector 22"/>
          <p:cNvCxnSpPr>
            <a:stCxn id="12" idx="3"/>
            <a:endCxn id="13" idx="1"/>
          </p:cNvCxnSpPr>
          <p:nvPr/>
        </p:nvCxnSpPr>
        <p:spPr>
          <a:xfrm>
            <a:off x="5404028" y="2976848"/>
            <a:ext cx="240327"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24" name="Straight Connector 23"/>
          <p:cNvCxnSpPr>
            <a:stCxn id="13" idx="3"/>
            <a:endCxn id="14" idx="1"/>
          </p:cNvCxnSpPr>
          <p:nvPr/>
        </p:nvCxnSpPr>
        <p:spPr>
          <a:xfrm>
            <a:off x="5927662" y="3367608"/>
            <a:ext cx="237395" cy="543169"/>
          </a:xfrm>
          <a:prstGeom prst="line">
            <a:avLst/>
          </a:prstGeom>
        </p:spPr>
        <p:style>
          <a:lnRef idx="2">
            <a:schemeClr val="accent1"/>
          </a:lnRef>
          <a:fillRef idx="1">
            <a:schemeClr val="lt1"/>
          </a:fillRef>
          <a:effectRef idx="0">
            <a:schemeClr val="accent1"/>
          </a:effectRef>
          <a:fontRef idx="minor">
            <a:schemeClr val="dk1"/>
          </a:fontRef>
        </p:style>
      </p:cxnSp>
      <p:sp>
        <p:nvSpPr>
          <p:cNvPr id="25" name="Rectangle 24"/>
          <p:cNvSpPr/>
          <p:nvPr/>
        </p:nvSpPr>
        <p:spPr>
          <a:xfrm>
            <a:off x="1094789"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6" name="Rectangle 25"/>
          <p:cNvSpPr/>
          <p:nvPr/>
        </p:nvSpPr>
        <p:spPr>
          <a:xfrm>
            <a:off x="1579347"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7" name="Rectangle 26"/>
          <p:cNvSpPr/>
          <p:nvPr/>
        </p:nvSpPr>
        <p:spPr>
          <a:xfrm>
            <a:off x="2079534"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8" name="Rectangle 27"/>
          <p:cNvSpPr/>
          <p:nvPr/>
        </p:nvSpPr>
        <p:spPr>
          <a:xfrm>
            <a:off x="2583630" y="4032886"/>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9" name="Rectangle 28"/>
          <p:cNvSpPr/>
          <p:nvPr/>
        </p:nvSpPr>
        <p:spPr>
          <a:xfrm>
            <a:off x="3083824"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0" name="Rectangle 29"/>
          <p:cNvSpPr/>
          <p:nvPr/>
        </p:nvSpPr>
        <p:spPr>
          <a:xfrm>
            <a:off x="3587920"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1" name="Rectangle 30"/>
          <p:cNvSpPr/>
          <p:nvPr/>
        </p:nvSpPr>
        <p:spPr>
          <a:xfrm>
            <a:off x="4117414"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Rectangle 31"/>
          <p:cNvSpPr/>
          <p:nvPr/>
        </p:nvSpPr>
        <p:spPr>
          <a:xfrm>
            <a:off x="4621510"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3" name="Rectangle 32"/>
          <p:cNvSpPr/>
          <p:nvPr/>
        </p:nvSpPr>
        <p:spPr>
          <a:xfrm>
            <a:off x="5120721" y="4032886"/>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4" name="Rectangle 33"/>
          <p:cNvSpPr/>
          <p:nvPr/>
        </p:nvSpPr>
        <p:spPr>
          <a:xfrm>
            <a:off x="5655101"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5" name="Rectangle 34"/>
          <p:cNvSpPr/>
          <p:nvPr/>
        </p:nvSpPr>
        <p:spPr>
          <a:xfrm>
            <a:off x="6175803" y="4165757"/>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B</a:t>
            </a:r>
            <a:endParaRPr lang="en-US" sz="1600" dirty="0">
              <a:latin typeface="Gotham Light"/>
              <a:cs typeface="Gotham Light"/>
            </a:endParaRPr>
          </a:p>
        </p:txBody>
      </p:sp>
      <p:cxnSp>
        <p:nvCxnSpPr>
          <p:cNvPr id="36" name="Straight Connector 35"/>
          <p:cNvCxnSpPr>
            <a:stCxn id="25" idx="3"/>
            <a:endCxn id="26" idx="1"/>
          </p:cNvCxnSpPr>
          <p:nvPr/>
        </p:nvCxnSpPr>
        <p:spPr>
          <a:xfrm>
            <a:off x="1378096" y="3822856"/>
            <a:ext cx="201251" cy="0"/>
          </a:xfrm>
          <a:prstGeom prst="line">
            <a:avLst/>
          </a:prstGeom>
        </p:spPr>
        <p:style>
          <a:lnRef idx="2">
            <a:schemeClr val="accent1"/>
          </a:lnRef>
          <a:fillRef idx="1">
            <a:schemeClr val="lt1"/>
          </a:fillRef>
          <a:effectRef idx="0">
            <a:schemeClr val="accent1"/>
          </a:effectRef>
          <a:fontRef idx="minor">
            <a:schemeClr val="dk1"/>
          </a:fontRef>
        </p:style>
      </p:cxnSp>
      <p:cxnSp>
        <p:nvCxnSpPr>
          <p:cNvPr id="37" name="Straight Connector 36"/>
          <p:cNvCxnSpPr>
            <a:stCxn id="26" idx="3"/>
            <a:endCxn id="27" idx="1"/>
          </p:cNvCxnSpPr>
          <p:nvPr/>
        </p:nvCxnSpPr>
        <p:spPr>
          <a:xfrm>
            <a:off x="1862654" y="3822856"/>
            <a:ext cx="216880" cy="0"/>
          </a:xfrm>
          <a:prstGeom prst="line">
            <a:avLst/>
          </a:prstGeom>
        </p:spPr>
        <p:style>
          <a:lnRef idx="2">
            <a:schemeClr val="accent1"/>
          </a:lnRef>
          <a:fillRef idx="1">
            <a:schemeClr val="lt1"/>
          </a:fillRef>
          <a:effectRef idx="0">
            <a:schemeClr val="accent1"/>
          </a:effectRef>
          <a:fontRef idx="minor">
            <a:schemeClr val="dk1"/>
          </a:fontRef>
        </p:style>
      </p:cxnSp>
      <p:cxnSp>
        <p:nvCxnSpPr>
          <p:cNvPr id="38" name="Straight Connector 37"/>
          <p:cNvCxnSpPr>
            <a:stCxn id="27" idx="3"/>
            <a:endCxn id="28" idx="1"/>
          </p:cNvCxnSpPr>
          <p:nvPr/>
        </p:nvCxnSpPr>
        <p:spPr>
          <a:xfrm>
            <a:off x="2362841" y="3822856"/>
            <a:ext cx="220789"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39" name="Straight Connector 38"/>
          <p:cNvCxnSpPr>
            <a:stCxn id="28" idx="3"/>
            <a:endCxn id="29" idx="1"/>
          </p:cNvCxnSpPr>
          <p:nvPr/>
        </p:nvCxnSpPr>
        <p:spPr>
          <a:xfrm flipV="1">
            <a:off x="2866937" y="3822856"/>
            <a:ext cx="216887"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40" name="Straight Connector 39"/>
          <p:cNvCxnSpPr>
            <a:stCxn id="29" idx="3"/>
            <a:endCxn id="30" idx="1"/>
          </p:cNvCxnSpPr>
          <p:nvPr/>
        </p:nvCxnSpPr>
        <p:spPr>
          <a:xfrm>
            <a:off x="3367131" y="3822856"/>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41" name="Straight Connector 40"/>
          <p:cNvCxnSpPr>
            <a:stCxn id="30" idx="3"/>
            <a:endCxn id="31" idx="1"/>
          </p:cNvCxnSpPr>
          <p:nvPr/>
        </p:nvCxnSpPr>
        <p:spPr>
          <a:xfrm>
            <a:off x="3871227" y="3822856"/>
            <a:ext cx="246187" cy="0"/>
          </a:xfrm>
          <a:prstGeom prst="line">
            <a:avLst/>
          </a:prstGeom>
        </p:spPr>
        <p:style>
          <a:lnRef idx="2">
            <a:schemeClr val="accent1"/>
          </a:lnRef>
          <a:fillRef idx="1">
            <a:schemeClr val="lt1"/>
          </a:fillRef>
          <a:effectRef idx="0">
            <a:schemeClr val="accent1"/>
          </a:effectRef>
          <a:fontRef idx="minor">
            <a:schemeClr val="dk1"/>
          </a:fontRef>
        </p:style>
      </p:cxnSp>
      <p:cxnSp>
        <p:nvCxnSpPr>
          <p:cNvPr id="42" name="Straight Connector 41"/>
          <p:cNvCxnSpPr>
            <a:stCxn id="31" idx="3"/>
            <a:endCxn id="32" idx="1"/>
          </p:cNvCxnSpPr>
          <p:nvPr/>
        </p:nvCxnSpPr>
        <p:spPr>
          <a:xfrm>
            <a:off x="4400721" y="3822856"/>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43" name="Straight Connector 42"/>
          <p:cNvCxnSpPr>
            <a:stCxn id="32" idx="3"/>
            <a:endCxn id="33" idx="1"/>
          </p:cNvCxnSpPr>
          <p:nvPr/>
        </p:nvCxnSpPr>
        <p:spPr>
          <a:xfrm>
            <a:off x="4904817" y="3822856"/>
            <a:ext cx="215904"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44" name="Straight Connector 43"/>
          <p:cNvCxnSpPr>
            <a:stCxn id="33" idx="3"/>
            <a:endCxn id="34" idx="1"/>
          </p:cNvCxnSpPr>
          <p:nvPr/>
        </p:nvCxnSpPr>
        <p:spPr>
          <a:xfrm flipV="1">
            <a:off x="5404028" y="3822856"/>
            <a:ext cx="251073"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45" name="Straight Connector 44"/>
          <p:cNvCxnSpPr>
            <a:stCxn id="34" idx="3"/>
            <a:endCxn id="35" idx="1"/>
          </p:cNvCxnSpPr>
          <p:nvPr/>
        </p:nvCxnSpPr>
        <p:spPr>
          <a:xfrm>
            <a:off x="5938408" y="3822856"/>
            <a:ext cx="237395" cy="484555"/>
          </a:xfrm>
          <a:prstGeom prst="line">
            <a:avLst/>
          </a:prstGeom>
        </p:spPr>
        <p:style>
          <a:lnRef idx="2">
            <a:schemeClr val="accent1"/>
          </a:lnRef>
          <a:fillRef idx="1">
            <a:schemeClr val="lt1"/>
          </a:fillRef>
          <a:effectRef idx="0">
            <a:schemeClr val="accent1"/>
          </a:effectRef>
          <a:fontRef idx="minor">
            <a:schemeClr val="dk1"/>
          </a:fontRef>
        </p:style>
      </p:cxnSp>
      <p:sp>
        <p:nvSpPr>
          <p:cNvPr id="46" name="Rectangle 45"/>
          <p:cNvSpPr/>
          <p:nvPr/>
        </p:nvSpPr>
        <p:spPr>
          <a:xfrm>
            <a:off x="6641831"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47" name="Straight Connector 46"/>
          <p:cNvCxnSpPr>
            <a:stCxn id="13" idx="3"/>
            <a:endCxn id="46" idx="1"/>
          </p:cNvCxnSpPr>
          <p:nvPr/>
        </p:nvCxnSpPr>
        <p:spPr>
          <a:xfrm>
            <a:off x="5927662" y="3367608"/>
            <a:ext cx="714169" cy="0"/>
          </a:xfrm>
          <a:prstGeom prst="line">
            <a:avLst/>
          </a:prstGeom>
        </p:spPr>
        <p:style>
          <a:lnRef idx="2">
            <a:schemeClr val="accent1"/>
          </a:lnRef>
          <a:fillRef idx="1">
            <a:schemeClr val="lt1"/>
          </a:fillRef>
          <a:effectRef idx="0">
            <a:schemeClr val="accent1"/>
          </a:effectRef>
          <a:fontRef idx="minor">
            <a:schemeClr val="dk1"/>
          </a:fontRef>
        </p:style>
      </p:cxnSp>
      <p:cxnSp>
        <p:nvCxnSpPr>
          <p:cNvPr id="48" name="Straight Connector 47"/>
          <p:cNvCxnSpPr>
            <a:stCxn id="34" idx="3"/>
            <a:endCxn id="46" idx="1"/>
          </p:cNvCxnSpPr>
          <p:nvPr/>
        </p:nvCxnSpPr>
        <p:spPr>
          <a:xfrm flipV="1">
            <a:off x="5938408" y="3367608"/>
            <a:ext cx="703423" cy="455248"/>
          </a:xfrm>
          <a:prstGeom prst="line">
            <a:avLst/>
          </a:prstGeom>
        </p:spPr>
        <p:style>
          <a:lnRef idx="2">
            <a:schemeClr val="accent1"/>
          </a:lnRef>
          <a:fillRef idx="1">
            <a:schemeClr val="lt1"/>
          </a:fillRef>
          <a:effectRef idx="0">
            <a:schemeClr val="accent1"/>
          </a:effectRef>
          <a:fontRef idx="minor">
            <a:schemeClr val="dk1"/>
          </a:fontRef>
        </p:style>
      </p:cxnSp>
      <p:sp>
        <p:nvSpPr>
          <p:cNvPr id="49" name="Rectangle 48"/>
          <p:cNvSpPr/>
          <p:nvPr/>
        </p:nvSpPr>
        <p:spPr>
          <a:xfrm>
            <a:off x="6641831" y="3950833"/>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50" name="Straight Connector 49"/>
          <p:cNvCxnSpPr>
            <a:stCxn id="14" idx="3"/>
            <a:endCxn id="49" idx="1"/>
          </p:cNvCxnSpPr>
          <p:nvPr/>
        </p:nvCxnSpPr>
        <p:spPr>
          <a:xfrm>
            <a:off x="6448364" y="3910777"/>
            <a:ext cx="193467" cy="181710"/>
          </a:xfrm>
          <a:prstGeom prst="line">
            <a:avLst/>
          </a:prstGeom>
        </p:spPr>
        <p:style>
          <a:lnRef idx="2">
            <a:schemeClr val="accent1"/>
          </a:lnRef>
          <a:fillRef idx="1">
            <a:schemeClr val="lt1"/>
          </a:fillRef>
          <a:effectRef idx="0">
            <a:schemeClr val="accent1"/>
          </a:effectRef>
          <a:fontRef idx="minor">
            <a:schemeClr val="dk1"/>
          </a:fontRef>
        </p:style>
      </p:cxnSp>
      <p:sp>
        <p:nvSpPr>
          <p:cNvPr id="51" name="Rectangle 50"/>
          <p:cNvSpPr/>
          <p:nvPr/>
        </p:nvSpPr>
        <p:spPr>
          <a:xfrm>
            <a:off x="7175231" y="3509261"/>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C</a:t>
            </a:r>
            <a:endParaRPr lang="en-US" sz="1600" dirty="0">
              <a:latin typeface="Gotham Light"/>
              <a:cs typeface="Gotham Light"/>
            </a:endParaRPr>
          </a:p>
        </p:txBody>
      </p:sp>
      <p:sp>
        <p:nvSpPr>
          <p:cNvPr id="52" name="Rectangle 51"/>
          <p:cNvSpPr/>
          <p:nvPr/>
        </p:nvSpPr>
        <p:spPr>
          <a:xfrm>
            <a:off x="7698862" y="3509261"/>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D</a:t>
            </a:r>
            <a:endParaRPr lang="en-US" sz="1600" dirty="0">
              <a:latin typeface="Gotham Light"/>
              <a:cs typeface="Gotham Light"/>
            </a:endParaRPr>
          </a:p>
        </p:txBody>
      </p:sp>
      <p:cxnSp>
        <p:nvCxnSpPr>
          <p:cNvPr id="53" name="Straight Connector 52"/>
          <p:cNvCxnSpPr>
            <a:stCxn id="35" idx="3"/>
            <a:endCxn id="49" idx="1"/>
          </p:cNvCxnSpPr>
          <p:nvPr/>
        </p:nvCxnSpPr>
        <p:spPr>
          <a:xfrm flipV="1">
            <a:off x="6459110" y="4092487"/>
            <a:ext cx="182721" cy="214924"/>
          </a:xfrm>
          <a:prstGeom prst="line">
            <a:avLst/>
          </a:prstGeom>
        </p:spPr>
        <p:style>
          <a:lnRef idx="2">
            <a:schemeClr val="accent1"/>
          </a:lnRef>
          <a:fillRef idx="1">
            <a:schemeClr val="lt1"/>
          </a:fillRef>
          <a:effectRef idx="0">
            <a:schemeClr val="accent1"/>
          </a:effectRef>
          <a:fontRef idx="minor">
            <a:schemeClr val="dk1"/>
          </a:fontRef>
        </p:style>
      </p:cxnSp>
      <p:cxnSp>
        <p:nvCxnSpPr>
          <p:cNvPr id="54" name="Straight Connector 53"/>
          <p:cNvCxnSpPr>
            <a:stCxn id="49" idx="3"/>
            <a:endCxn id="51" idx="1"/>
          </p:cNvCxnSpPr>
          <p:nvPr/>
        </p:nvCxnSpPr>
        <p:spPr>
          <a:xfrm flipV="1">
            <a:off x="6925138" y="3650915"/>
            <a:ext cx="250093" cy="441572"/>
          </a:xfrm>
          <a:prstGeom prst="line">
            <a:avLst/>
          </a:prstGeom>
        </p:spPr>
        <p:style>
          <a:lnRef idx="2">
            <a:schemeClr val="accent1"/>
          </a:lnRef>
          <a:fillRef idx="1">
            <a:schemeClr val="lt1"/>
          </a:fillRef>
          <a:effectRef idx="0">
            <a:schemeClr val="accent1"/>
          </a:effectRef>
          <a:fontRef idx="minor">
            <a:schemeClr val="dk1"/>
          </a:fontRef>
        </p:style>
      </p:cxnSp>
      <p:cxnSp>
        <p:nvCxnSpPr>
          <p:cNvPr id="55" name="Straight Connector 54"/>
          <p:cNvCxnSpPr>
            <a:stCxn id="46" idx="3"/>
            <a:endCxn id="51" idx="1"/>
          </p:cNvCxnSpPr>
          <p:nvPr/>
        </p:nvCxnSpPr>
        <p:spPr>
          <a:xfrm>
            <a:off x="6925138" y="3367608"/>
            <a:ext cx="250093" cy="283307"/>
          </a:xfrm>
          <a:prstGeom prst="line">
            <a:avLst/>
          </a:prstGeom>
        </p:spPr>
        <p:style>
          <a:lnRef idx="2">
            <a:schemeClr val="accent1"/>
          </a:lnRef>
          <a:fillRef idx="1">
            <a:schemeClr val="lt1"/>
          </a:fillRef>
          <a:effectRef idx="0">
            <a:schemeClr val="accent1"/>
          </a:effectRef>
          <a:fontRef idx="minor">
            <a:schemeClr val="dk1"/>
          </a:fontRef>
        </p:style>
      </p:cxnSp>
      <p:cxnSp>
        <p:nvCxnSpPr>
          <p:cNvPr id="56" name="Straight Connector 55"/>
          <p:cNvCxnSpPr>
            <a:stCxn id="51" idx="3"/>
            <a:endCxn id="52" idx="1"/>
          </p:cNvCxnSpPr>
          <p:nvPr/>
        </p:nvCxnSpPr>
        <p:spPr>
          <a:xfrm>
            <a:off x="7458538" y="3650915"/>
            <a:ext cx="240324" cy="0"/>
          </a:xfrm>
          <a:prstGeom prst="line">
            <a:avLst/>
          </a:prstGeom>
        </p:spPr>
        <p:style>
          <a:lnRef idx="2">
            <a:schemeClr val="accent1"/>
          </a:lnRef>
          <a:fillRef idx="1">
            <a:schemeClr val="lt1"/>
          </a:fillRef>
          <a:effectRef idx="0">
            <a:schemeClr val="accent1"/>
          </a:effectRef>
          <a:fontRef idx="minor">
            <a:schemeClr val="dk1"/>
          </a:fontRef>
        </p:style>
      </p:cxnSp>
      <p:cxnSp>
        <p:nvCxnSpPr>
          <p:cNvPr id="57" name="Straight Connector 56"/>
          <p:cNvCxnSpPr>
            <a:stCxn id="6" idx="3"/>
            <a:endCxn id="8" idx="1"/>
          </p:cNvCxnSpPr>
          <p:nvPr/>
        </p:nvCxnSpPr>
        <p:spPr>
          <a:xfrm>
            <a:off x="2352095" y="3367608"/>
            <a:ext cx="720983" cy="0"/>
          </a:xfrm>
          <a:prstGeom prst="line">
            <a:avLst/>
          </a:prstGeom>
        </p:spPr>
        <p:style>
          <a:lnRef idx="2">
            <a:schemeClr val="accent1"/>
          </a:lnRef>
          <a:fillRef idx="1">
            <a:schemeClr val="lt1"/>
          </a:fillRef>
          <a:effectRef idx="0">
            <a:schemeClr val="accent1"/>
          </a:effectRef>
          <a:fontRef idx="minor">
            <a:schemeClr val="dk1"/>
          </a:fontRef>
        </p:style>
      </p:cxnSp>
      <p:cxnSp>
        <p:nvCxnSpPr>
          <p:cNvPr id="58" name="Straight Connector 57"/>
          <p:cNvCxnSpPr>
            <a:stCxn id="27" idx="3"/>
            <a:endCxn id="29" idx="1"/>
          </p:cNvCxnSpPr>
          <p:nvPr/>
        </p:nvCxnSpPr>
        <p:spPr>
          <a:xfrm>
            <a:off x="2362841" y="3822856"/>
            <a:ext cx="720983" cy="0"/>
          </a:xfrm>
          <a:prstGeom prst="line">
            <a:avLst/>
          </a:prstGeom>
        </p:spPr>
        <p:style>
          <a:lnRef idx="2">
            <a:schemeClr val="accent1"/>
          </a:lnRef>
          <a:fillRef idx="1">
            <a:schemeClr val="lt1"/>
          </a:fillRef>
          <a:effectRef idx="0">
            <a:schemeClr val="accent1"/>
          </a:effectRef>
          <a:fontRef idx="minor">
            <a:schemeClr val="dk1"/>
          </a:fontRef>
        </p:style>
      </p:cxnSp>
      <p:cxnSp>
        <p:nvCxnSpPr>
          <p:cNvPr id="59" name="Straight Connector 58"/>
          <p:cNvCxnSpPr>
            <a:stCxn id="32" idx="3"/>
            <a:endCxn id="34" idx="1"/>
          </p:cNvCxnSpPr>
          <p:nvPr/>
        </p:nvCxnSpPr>
        <p:spPr>
          <a:xfrm>
            <a:off x="4904817" y="3822856"/>
            <a:ext cx="750284" cy="0"/>
          </a:xfrm>
          <a:prstGeom prst="line">
            <a:avLst/>
          </a:prstGeom>
        </p:spPr>
        <p:style>
          <a:lnRef idx="2">
            <a:schemeClr val="accent1"/>
          </a:lnRef>
          <a:fillRef idx="1">
            <a:schemeClr val="lt1"/>
          </a:fillRef>
          <a:effectRef idx="0">
            <a:schemeClr val="accent1"/>
          </a:effectRef>
          <a:fontRef idx="minor">
            <a:schemeClr val="dk1"/>
          </a:fontRef>
        </p:style>
      </p:cxnSp>
      <p:cxnSp>
        <p:nvCxnSpPr>
          <p:cNvPr id="60" name="Straight Connector 59"/>
          <p:cNvCxnSpPr>
            <a:stCxn id="11" idx="3"/>
            <a:endCxn id="13" idx="1"/>
          </p:cNvCxnSpPr>
          <p:nvPr/>
        </p:nvCxnSpPr>
        <p:spPr>
          <a:xfrm>
            <a:off x="4894071" y="3367608"/>
            <a:ext cx="750284" cy="0"/>
          </a:xfrm>
          <a:prstGeom prst="line">
            <a:avLst/>
          </a:prstGeom>
        </p:spPr>
        <p:style>
          <a:lnRef idx="2">
            <a:schemeClr val="accent1"/>
          </a:lnRef>
          <a:fillRef idx="1">
            <a:schemeClr val="lt1"/>
          </a:fillRef>
          <a:effectRef idx="0">
            <a:schemeClr val="accent1"/>
          </a:effectRef>
          <a:fontRef idx="minor">
            <a:schemeClr val="dk1"/>
          </a:fontRef>
        </p:style>
      </p:cxnSp>
      <p:pic>
        <p:nvPicPr>
          <p:cNvPr id="61" name="Picture 60"/>
          <p:cNvPicPr>
            <a:picLocks noChangeAspect="1"/>
          </p:cNvPicPr>
          <p:nvPr/>
        </p:nvPicPr>
        <p:blipFill>
          <a:blip r:embed="rId3"/>
          <a:stretch>
            <a:fillRect/>
          </a:stretch>
        </p:blipFill>
        <p:spPr>
          <a:xfrm>
            <a:off x="249729" y="3177115"/>
            <a:ext cx="414183" cy="384947"/>
          </a:xfrm>
          <a:prstGeom prst="rect">
            <a:avLst/>
          </a:prstGeom>
        </p:spPr>
      </p:pic>
      <p:pic>
        <p:nvPicPr>
          <p:cNvPr id="62" name="Picture 61"/>
          <p:cNvPicPr>
            <a:picLocks noChangeAspect="1"/>
          </p:cNvPicPr>
          <p:nvPr/>
        </p:nvPicPr>
        <p:blipFill>
          <a:blip r:embed="rId3"/>
          <a:stretch>
            <a:fillRect/>
          </a:stretch>
        </p:blipFill>
        <p:spPr>
          <a:xfrm>
            <a:off x="249729" y="3639136"/>
            <a:ext cx="414183" cy="384947"/>
          </a:xfrm>
          <a:prstGeom prst="rect">
            <a:avLst/>
          </a:prstGeom>
        </p:spPr>
      </p:pic>
      <p:cxnSp>
        <p:nvCxnSpPr>
          <p:cNvPr id="63" name="Straight Arrow Connector 62"/>
          <p:cNvCxnSpPr>
            <a:stCxn id="61" idx="3"/>
            <a:endCxn id="4" idx="1"/>
          </p:cNvCxnSpPr>
          <p:nvPr/>
        </p:nvCxnSpPr>
        <p:spPr>
          <a:xfrm flipV="1">
            <a:off x="663912" y="3367608"/>
            <a:ext cx="420131" cy="198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62" idx="3"/>
            <a:endCxn id="25" idx="1"/>
          </p:cNvCxnSpPr>
          <p:nvPr/>
        </p:nvCxnSpPr>
        <p:spPr>
          <a:xfrm flipV="1">
            <a:off x="663912" y="3822856"/>
            <a:ext cx="430877" cy="87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4" name="4-Point Star 73"/>
          <p:cNvSpPr/>
          <p:nvPr/>
        </p:nvSpPr>
        <p:spPr>
          <a:xfrm>
            <a:off x="8550686" y="3605849"/>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5" name="4-Point Star 74"/>
          <p:cNvSpPr/>
          <p:nvPr/>
        </p:nvSpPr>
        <p:spPr>
          <a:xfrm>
            <a:off x="8404388" y="342868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6" name="4-Point Star 75"/>
          <p:cNvSpPr/>
          <p:nvPr/>
        </p:nvSpPr>
        <p:spPr>
          <a:xfrm>
            <a:off x="8778576" y="3525081"/>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78" name="Straight Arrow Connector 77"/>
          <p:cNvCxnSpPr/>
          <p:nvPr/>
        </p:nvCxnSpPr>
        <p:spPr>
          <a:xfrm>
            <a:off x="7982169" y="3666833"/>
            <a:ext cx="27308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7" name="Rectangle 76"/>
          <p:cNvSpPr/>
          <p:nvPr/>
        </p:nvSpPr>
        <p:spPr>
          <a:xfrm>
            <a:off x="2420922" y="5455920"/>
            <a:ext cx="581098" cy="54254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 name="TextBox 2"/>
          <p:cNvSpPr txBox="1"/>
          <p:nvPr/>
        </p:nvSpPr>
        <p:spPr>
          <a:xfrm>
            <a:off x="1157510" y="6055360"/>
            <a:ext cx="3094041" cy="461665"/>
          </a:xfrm>
          <a:prstGeom prst="rect">
            <a:avLst/>
          </a:prstGeom>
          <a:noFill/>
        </p:spPr>
        <p:txBody>
          <a:bodyPr wrap="none" rtlCol="0">
            <a:spAutoFit/>
          </a:bodyPr>
          <a:lstStyle/>
          <a:p>
            <a:r>
              <a:rPr lang="en-US" sz="2400" dirty="0" smtClean="0">
                <a:latin typeface="Gotham Light"/>
                <a:cs typeface="Gotham Light"/>
              </a:rPr>
              <a:t>Database Operator</a:t>
            </a:r>
            <a:endParaRPr lang="en-US" sz="2400" dirty="0">
              <a:latin typeface="Gotham Light"/>
              <a:cs typeface="Gotham Light"/>
            </a:endParaRPr>
          </a:p>
        </p:txBody>
      </p:sp>
      <p:sp>
        <p:nvSpPr>
          <p:cNvPr id="80" name="Rectangle 79"/>
          <p:cNvSpPr/>
          <p:nvPr/>
        </p:nvSpPr>
        <p:spPr>
          <a:xfrm>
            <a:off x="6329311" y="5455920"/>
            <a:ext cx="581098" cy="542541"/>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dirty="0">
              <a:latin typeface="Gotham Light"/>
              <a:cs typeface="Gotham Light"/>
            </a:endParaRPr>
          </a:p>
        </p:txBody>
      </p:sp>
      <p:sp>
        <p:nvSpPr>
          <p:cNvPr id="72" name="TextBox 71"/>
          <p:cNvSpPr txBox="1"/>
          <p:nvPr/>
        </p:nvSpPr>
        <p:spPr>
          <a:xfrm>
            <a:off x="4864874" y="6055360"/>
            <a:ext cx="3626493" cy="461665"/>
          </a:xfrm>
          <a:prstGeom prst="rect">
            <a:avLst/>
          </a:prstGeom>
          <a:noFill/>
        </p:spPr>
        <p:txBody>
          <a:bodyPr wrap="none" rtlCol="0">
            <a:spAutoFit/>
          </a:bodyPr>
          <a:lstStyle/>
          <a:p>
            <a:r>
              <a:rPr lang="en-US" sz="2400" dirty="0" smtClean="0">
                <a:latin typeface="Gotham Light"/>
                <a:cs typeface="Gotham Light"/>
              </a:rPr>
              <a:t>User Defined Operator</a:t>
            </a:r>
            <a:endParaRPr lang="en-US" sz="2400" dirty="0">
              <a:latin typeface="Gotham Light"/>
              <a:cs typeface="Gotham Light"/>
            </a:endParaRPr>
          </a:p>
        </p:txBody>
      </p:sp>
    </p:spTree>
    <p:extLst>
      <p:ext uri="{BB962C8B-B14F-4D97-AF65-F5344CB8AC3E}">
        <p14:creationId xmlns:p14="http://schemas.microsoft.com/office/powerpoint/2010/main" val="226573380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Considerations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a:solidFill>
                  <a:schemeClr val="tx2"/>
                </a:solidFill>
              </a:rPr>
              <a:t>User defined operators</a:t>
            </a:r>
          </a:p>
          <a:p>
            <a:pPr marL="514350" indent="-514350">
              <a:buFont typeface="+mj-lt"/>
              <a:buAutoNum type="arabicPeriod"/>
            </a:pPr>
            <a:r>
              <a:rPr lang="en-US" dirty="0" smtClean="0">
                <a:solidFill>
                  <a:srgbClr val="BFBFBF"/>
                </a:solidFill>
              </a:rPr>
              <a:t>Lots of data, limited storage</a:t>
            </a:r>
            <a:endParaRPr lang="en-US" dirty="0">
              <a:solidFill>
                <a:srgbClr val="BFBFBF"/>
              </a:solidFill>
            </a:endParaRPr>
          </a:p>
          <a:p>
            <a:pPr marL="514350" indent="-514350">
              <a:buFont typeface="+mj-lt"/>
              <a:buAutoNum type="arabicPeriod"/>
            </a:pPr>
            <a:r>
              <a:rPr lang="en-US" dirty="0">
                <a:solidFill>
                  <a:srgbClr val="BFBFBF"/>
                </a:solidFill>
              </a:rPr>
              <a:t>What kind of lineage to store?</a:t>
            </a:r>
          </a:p>
          <a:p>
            <a:pPr marL="514350" indent="-514350">
              <a:buFont typeface="+mj-lt"/>
              <a:buAutoNum type="arabicPeriod"/>
            </a:pPr>
            <a:r>
              <a:rPr lang="en-US" dirty="0">
                <a:solidFill>
                  <a:srgbClr val="BFBFBF"/>
                </a:solidFill>
              </a:rPr>
              <a:t>How to store the lineage?</a:t>
            </a:r>
          </a:p>
          <a:p>
            <a:pPr marL="514350" indent="-514350">
              <a:buFont typeface="+mj-lt"/>
              <a:buAutoNum type="arabicPeriod"/>
            </a:pPr>
            <a:endParaRPr lang="en-US" dirty="0">
              <a:solidFill>
                <a:srgbClr val="BFBFBF"/>
              </a:solidFill>
            </a:endParaRPr>
          </a:p>
        </p:txBody>
      </p:sp>
    </p:spTree>
    <p:extLst>
      <p:ext uri="{BB962C8B-B14F-4D97-AF65-F5344CB8AC3E}">
        <p14:creationId xmlns:p14="http://schemas.microsoft.com/office/powerpoint/2010/main" val="207622151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LSST Data Scale</a:t>
            </a:r>
            <a:endParaRPr lang="en-US" dirty="0"/>
          </a:p>
        </p:txBody>
      </p:sp>
      <p:grpSp>
        <p:nvGrpSpPr>
          <p:cNvPr id="6" name="Group 5"/>
          <p:cNvGrpSpPr/>
          <p:nvPr/>
        </p:nvGrpSpPr>
        <p:grpSpPr>
          <a:xfrm>
            <a:off x="8435173" y="3707986"/>
            <a:ext cx="262783" cy="284514"/>
            <a:chOff x="8302373" y="3272767"/>
            <a:chExt cx="727278" cy="787421"/>
          </a:xfrm>
        </p:grpSpPr>
        <p:sp>
          <p:nvSpPr>
            <p:cNvPr id="19" name="4-Point Star 18"/>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4-Point Star 19"/>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4-Point Star 20"/>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4-Point Star 21"/>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3" name="4-Point Star 22"/>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4" name="4-Point Star 23"/>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pic>
        <p:nvPicPr>
          <p:cNvPr id="88" name="Picture 87"/>
          <p:cNvPicPr>
            <a:picLocks noChangeAspect="1"/>
          </p:cNvPicPr>
          <p:nvPr/>
        </p:nvPicPr>
        <p:blipFill>
          <a:blip r:embed="rId3"/>
          <a:stretch>
            <a:fillRect/>
          </a:stretch>
        </p:blipFill>
        <p:spPr>
          <a:xfrm>
            <a:off x="252231" y="3530032"/>
            <a:ext cx="490454" cy="455834"/>
          </a:xfrm>
          <a:prstGeom prst="rect">
            <a:avLst/>
          </a:prstGeom>
        </p:spPr>
      </p:pic>
      <p:sp>
        <p:nvSpPr>
          <p:cNvPr id="89" name="Rectangle 88"/>
          <p:cNvSpPr/>
          <p:nvPr/>
        </p:nvSpPr>
        <p:spPr>
          <a:xfrm>
            <a:off x="1156611" y="3371090"/>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0" name="Rectangle 89"/>
          <p:cNvSpPr/>
          <p:nvPr/>
        </p:nvSpPr>
        <p:spPr>
          <a:xfrm>
            <a:off x="1641169" y="3371090"/>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1" name="Rectangle 90"/>
          <p:cNvSpPr/>
          <p:nvPr/>
        </p:nvSpPr>
        <p:spPr>
          <a:xfrm>
            <a:off x="2141356" y="3371090"/>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2" name="Rectangle 91"/>
          <p:cNvSpPr/>
          <p:nvPr/>
        </p:nvSpPr>
        <p:spPr>
          <a:xfrm>
            <a:off x="2645452" y="2980330"/>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93" name="Rectangle 92"/>
          <p:cNvSpPr/>
          <p:nvPr/>
        </p:nvSpPr>
        <p:spPr>
          <a:xfrm>
            <a:off x="3145646" y="3371090"/>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94" name="Rectangle 93"/>
          <p:cNvSpPr/>
          <p:nvPr/>
        </p:nvSpPr>
        <p:spPr>
          <a:xfrm>
            <a:off x="3649742" y="3371090"/>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5" name="Rectangle 94"/>
          <p:cNvSpPr/>
          <p:nvPr/>
        </p:nvSpPr>
        <p:spPr>
          <a:xfrm>
            <a:off x="4179236" y="3371090"/>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6" name="Rectangle 95"/>
          <p:cNvSpPr/>
          <p:nvPr/>
        </p:nvSpPr>
        <p:spPr>
          <a:xfrm>
            <a:off x="4683332" y="3371090"/>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7" name="Rectangle 96"/>
          <p:cNvSpPr/>
          <p:nvPr/>
        </p:nvSpPr>
        <p:spPr>
          <a:xfrm>
            <a:off x="5193289" y="2980330"/>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8" name="Rectangle 97"/>
          <p:cNvSpPr/>
          <p:nvPr/>
        </p:nvSpPr>
        <p:spPr>
          <a:xfrm>
            <a:off x="5716923" y="3371090"/>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9" name="Rectangle 98"/>
          <p:cNvSpPr/>
          <p:nvPr/>
        </p:nvSpPr>
        <p:spPr>
          <a:xfrm>
            <a:off x="6237625" y="3914259"/>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A</a:t>
            </a:r>
            <a:endParaRPr lang="en-US" sz="1600" dirty="0">
              <a:latin typeface="Gotham Light"/>
              <a:cs typeface="Gotham Light"/>
            </a:endParaRPr>
          </a:p>
        </p:txBody>
      </p:sp>
      <p:cxnSp>
        <p:nvCxnSpPr>
          <p:cNvPr id="100" name="Straight Connector 99"/>
          <p:cNvCxnSpPr>
            <a:stCxn id="89" idx="3"/>
            <a:endCxn id="90" idx="1"/>
          </p:cNvCxnSpPr>
          <p:nvPr/>
        </p:nvCxnSpPr>
        <p:spPr>
          <a:xfrm>
            <a:off x="1439918" y="3512744"/>
            <a:ext cx="201251" cy="0"/>
          </a:xfrm>
          <a:prstGeom prst="line">
            <a:avLst/>
          </a:prstGeom>
        </p:spPr>
        <p:style>
          <a:lnRef idx="2">
            <a:schemeClr val="accent1"/>
          </a:lnRef>
          <a:fillRef idx="1">
            <a:schemeClr val="lt1"/>
          </a:fillRef>
          <a:effectRef idx="0">
            <a:schemeClr val="accent1"/>
          </a:effectRef>
          <a:fontRef idx="minor">
            <a:schemeClr val="dk1"/>
          </a:fontRef>
        </p:style>
      </p:cxnSp>
      <p:cxnSp>
        <p:nvCxnSpPr>
          <p:cNvPr id="101" name="Straight Connector 100"/>
          <p:cNvCxnSpPr>
            <a:stCxn id="90" idx="3"/>
            <a:endCxn id="91" idx="1"/>
          </p:cNvCxnSpPr>
          <p:nvPr/>
        </p:nvCxnSpPr>
        <p:spPr>
          <a:xfrm>
            <a:off x="1924476" y="3512744"/>
            <a:ext cx="216880" cy="0"/>
          </a:xfrm>
          <a:prstGeom prst="line">
            <a:avLst/>
          </a:prstGeom>
        </p:spPr>
        <p:style>
          <a:lnRef idx="2">
            <a:schemeClr val="accent1"/>
          </a:lnRef>
          <a:fillRef idx="1">
            <a:schemeClr val="lt1"/>
          </a:fillRef>
          <a:effectRef idx="0">
            <a:schemeClr val="accent1"/>
          </a:effectRef>
          <a:fontRef idx="minor">
            <a:schemeClr val="dk1"/>
          </a:fontRef>
        </p:style>
      </p:cxnSp>
      <p:cxnSp>
        <p:nvCxnSpPr>
          <p:cNvPr id="102" name="Straight Connector 101"/>
          <p:cNvCxnSpPr>
            <a:stCxn id="91" idx="3"/>
            <a:endCxn id="92" idx="1"/>
          </p:cNvCxnSpPr>
          <p:nvPr/>
        </p:nvCxnSpPr>
        <p:spPr>
          <a:xfrm flipV="1">
            <a:off x="2424663" y="3121984"/>
            <a:ext cx="220789"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103" name="Straight Connector 102"/>
          <p:cNvCxnSpPr>
            <a:stCxn id="92" idx="3"/>
            <a:endCxn id="93" idx="1"/>
          </p:cNvCxnSpPr>
          <p:nvPr/>
        </p:nvCxnSpPr>
        <p:spPr>
          <a:xfrm>
            <a:off x="2928759" y="3121984"/>
            <a:ext cx="216887"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104" name="Straight Connector 103"/>
          <p:cNvCxnSpPr>
            <a:stCxn id="93" idx="3"/>
            <a:endCxn id="94" idx="1"/>
          </p:cNvCxnSpPr>
          <p:nvPr/>
        </p:nvCxnSpPr>
        <p:spPr>
          <a:xfrm>
            <a:off x="3428953" y="3512744"/>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105" name="Straight Connector 104"/>
          <p:cNvCxnSpPr>
            <a:stCxn id="94" idx="3"/>
            <a:endCxn id="95" idx="1"/>
          </p:cNvCxnSpPr>
          <p:nvPr/>
        </p:nvCxnSpPr>
        <p:spPr>
          <a:xfrm>
            <a:off x="3933049" y="3512744"/>
            <a:ext cx="246187" cy="0"/>
          </a:xfrm>
          <a:prstGeom prst="line">
            <a:avLst/>
          </a:prstGeom>
        </p:spPr>
        <p:style>
          <a:lnRef idx="2">
            <a:schemeClr val="accent1"/>
          </a:lnRef>
          <a:fillRef idx="1">
            <a:schemeClr val="lt1"/>
          </a:fillRef>
          <a:effectRef idx="0">
            <a:schemeClr val="accent1"/>
          </a:effectRef>
          <a:fontRef idx="minor">
            <a:schemeClr val="dk1"/>
          </a:fontRef>
        </p:style>
      </p:cxnSp>
      <p:cxnSp>
        <p:nvCxnSpPr>
          <p:cNvPr id="106" name="Straight Connector 105"/>
          <p:cNvCxnSpPr>
            <a:stCxn id="95" idx="3"/>
            <a:endCxn id="96" idx="1"/>
          </p:cNvCxnSpPr>
          <p:nvPr/>
        </p:nvCxnSpPr>
        <p:spPr>
          <a:xfrm>
            <a:off x="4462543" y="3512744"/>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107" name="Straight Connector 106"/>
          <p:cNvCxnSpPr>
            <a:stCxn id="96" idx="3"/>
            <a:endCxn id="97" idx="1"/>
          </p:cNvCxnSpPr>
          <p:nvPr/>
        </p:nvCxnSpPr>
        <p:spPr>
          <a:xfrm flipV="1">
            <a:off x="4966639" y="3121984"/>
            <a:ext cx="226650"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108" name="Straight Connector 107"/>
          <p:cNvCxnSpPr>
            <a:stCxn id="97" idx="3"/>
            <a:endCxn id="98" idx="1"/>
          </p:cNvCxnSpPr>
          <p:nvPr/>
        </p:nvCxnSpPr>
        <p:spPr>
          <a:xfrm>
            <a:off x="5476596" y="3121984"/>
            <a:ext cx="240327"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109" name="Straight Connector 108"/>
          <p:cNvCxnSpPr>
            <a:stCxn id="98" idx="3"/>
            <a:endCxn id="99" idx="1"/>
          </p:cNvCxnSpPr>
          <p:nvPr/>
        </p:nvCxnSpPr>
        <p:spPr>
          <a:xfrm>
            <a:off x="6000230" y="3512744"/>
            <a:ext cx="237395" cy="543169"/>
          </a:xfrm>
          <a:prstGeom prst="line">
            <a:avLst/>
          </a:prstGeom>
        </p:spPr>
        <p:style>
          <a:lnRef idx="2">
            <a:schemeClr val="accent1"/>
          </a:lnRef>
          <a:fillRef idx="1">
            <a:schemeClr val="lt1"/>
          </a:fillRef>
          <a:effectRef idx="0">
            <a:schemeClr val="accent1"/>
          </a:effectRef>
          <a:fontRef idx="minor">
            <a:schemeClr val="dk1"/>
          </a:fontRef>
        </p:style>
      </p:cxnSp>
      <p:sp>
        <p:nvSpPr>
          <p:cNvPr id="110" name="Rectangle 109"/>
          <p:cNvSpPr/>
          <p:nvPr/>
        </p:nvSpPr>
        <p:spPr>
          <a:xfrm>
            <a:off x="1167357" y="3826338"/>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1" name="Rectangle 110"/>
          <p:cNvSpPr/>
          <p:nvPr/>
        </p:nvSpPr>
        <p:spPr>
          <a:xfrm>
            <a:off x="1651915" y="3826338"/>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2" name="Rectangle 111"/>
          <p:cNvSpPr/>
          <p:nvPr/>
        </p:nvSpPr>
        <p:spPr>
          <a:xfrm>
            <a:off x="2152102" y="3826338"/>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3" name="Rectangle 112"/>
          <p:cNvSpPr/>
          <p:nvPr/>
        </p:nvSpPr>
        <p:spPr>
          <a:xfrm>
            <a:off x="2656198" y="417802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4" name="Rectangle 113"/>
          <p:cNvSpPr/>
          <p:nvPr/>
        </p:nvSpPr>
        <p:spPr>
          <a:xfrm>
            <a:off x="3156392" y="3826338"/>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5" name="Rectangle 114"/>
          <p:cNvSpPr/>
          <p:nvPr/>
        </p:nvSpPr>
        <p:spPr>
          <a:xfrm>
            <a:off x="3660488" y="3826338"/>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6" name="Rectangle 115"/>
          <p:cNvSpPr/>
          <p:nvPr/>
        </p:nvSpPr>
        <p:spPr>
          <a:xfrm>
            <a:off x="4189982" y="3826338"/>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7" name="Rectangle 116"/>
          <p:cNvSpPr/>
          <p:nvPr/>
        </p:nvSpPr>
        <p:spPr>
          <a:xfrm>
            <a:off x="4694078" y="3826338"/>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8" name="Rectangle 117"/>
          <p:cNvSpPr/>
          <p:nvPr/>
        </p:nvSpPr>
        <p:spPr>
          <a:xfrm>
            <a:off x="5193289" y="417802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9" name="Rectangle 118"/>
          <p:cNvSpPr/>
          <p:nvPr/>
        </p:nvSpPr>
        <p:spPr>
          <a:xfrm>
            <a:off x="5727669" y="3826338"/>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0" name="Rectangle 119"/>
          <p:cNvSpPr/>
          <p:nvPr/>
        </p:nvSpPr>
        <p:spPr>
          <a:xfrm>
            <a:off x="6248371" y="4310893"/>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B</a:t>
            </a:r>
            <a:endParaRPr lang="en-US" sz="1600" dirty="0">
              <a:latin typeface="Gotham Light"/>
              <a:cs typeface="Gotham Light"/>
            </a:endParaRPr>
          </a:p>
        </p:txBody>
      </p:sp>
      <p:cxnSp>
        <p:nvCxnSpPr>
          <p:cNvPr id="121" name="Straight Connector 120"/>
          <p:cNvCxnSpPr>
            <a:stCxn id="110" idx="3"/>
            <a:endCxn id="111" idx="1"/>
          </p:cNvCxnSpPr>
          <p:nvPr/>
        </p:nvCxnSpPr>
        <p:spPr>
          <a:xfrm>
            <a:off x="1450664" y="3967992"/>
            <a:ext cx="201251" cy="0"/>
          </a:xfrm>
          <a:prstGeom prst="line">
            <a:avLst/>
          </a:prstGeom>
        </p:spPr>
        <p:style>
          <a:lnRef idx="2">
            <a:schemeClr val="accent1"/>
          </a:lnRef>
          <a:fillRef idx="1">
            <a:schemeClr val="lt1"/>
          </a:fillRef>
          <a:effectRef idx="0">
            <a:schemeClr val="accent1"/>
          </a:effectRef>
          <a:fontRef idx="minor">
            <a:schemeClr val="dk1"/>
          </a:fontRef>
        </p:style>
      </p:cxnSp>
      <p:cxnSp>
        <p:nvCxnSpPr>
          <p:cNvPr id="122" name="Straight Connector 121"/>
          <p:cNvCxnSpPr>
            <a:stCxn id="111" idx="3"/>
            <a:endCxn id="112" idx="1"/>
          </p:cNvCxnSpPr>
          <p:nvPr/>
        </p:nvCxnSpPr>
        <p:spPr>
          <a:xfrm>
            <a:off x="1935222" y="3967992"/>
            <a:ext cx="216880" cy="0"/>
          </a:xfrm>
          <a:prstGeom prst="line">
            <a:avLst/>
          </a:prstGeom>
        </p:spPr>
        <p:style>
          <a:lnRef idx="2">
            <a:schemeClr val="accent1"/>
          </a:lnRef>
          <a:fillRef idx="1">
            <a:schemeClr val="lt1"/>
          </a:fillRef>
          <a:effectRef idx="0">
            <a:schemeClr val="accent1"/>
          </a:effectRef>
          <a:fontRef idx="minor">
            <a:schemeClr val="dk1"/>
          </a:fontRef>
        </p:style>
      </p:cxnSp>
      <p:cxnSp>
        <p:nvCxnSpPr>
          <p:cNvPr id="123" name="Straight Connector 122"/>
          <p:cNvCxnSpPr>
            <a:stCxn id="112" idx="3"/>
            <a:endCxn id="113" idx="1"/>
          </p:cNvCxnSpPr>
          <p:nvPr/>
        </p:nvCxnSpPr>
        <p:spPr>
          <a:xfrm>
            <a:off x="2435409" y="3967992"/>
            <a:ext cx="220789"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124" name="Straight Connector 123"/>
          <p:cNvCxnSpPr>
            <a:stCxn id="113" idx="3"/>
            <a:endCxn id="114" idx="1"/>
          </p:cNvCxnSpPr>
          <p:nvPr/>
        </p:nvCxnSpPr>
        <p:spPr>
          <a:xfrm flipV="1">
            <a:off x="2939505" y="3967992"/>
            <a:ext cx="216887"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125" name="Straight Connector 124"/>
          <p:cNvCxnSpPr>
            <a:stCxn id="114" idx="3"/>
            <a:endCxn id="115" idx="1"/>
          </p:cNvCxnSpPr>
          <p:nvPr/>
        </p:nvCxnSpPr>
        <p:spPr>
          <a:xfrm>
            <a:off x="3439699" y="3967992"/>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126" name="Straight Connector 125"/>
          <p:cNvCxnSpPr>
            <a:stCxn id="115" idx="3"/>
            <a:endCxn id="116" idx="1"/>
          </p:cNvCxnSpPr>
          <p:nvPr/>
        </p:nvCxnSpPr>
        <p:spPr>
          <a:xfrm>
            <a:off x="3943795" y="3967992"/>
            <a:ext cx="246187" cy="0"/>
          </a:xfrm>
          <a:prstGeom prst="line">
            <a:avLst/>
          </a:prstGeom>
        </p:spPr>
        <p:style>
          <a:lnRef idx="2">
            <a:schemeClr val="accent1"/>
          </a:lnRef>
          <a:fillRef idx="1">
            <a:schemeClr val="lt1"/>
          </a:fillRef>
          <a:effectRef idx="0">
            <a:schemeClr val="accent1"/>
          </a:effectRef>
          <a:fontRef idx="minor">
            <a:schemeClr val="dk1"/>
          </a:fontRef>
        </p:style>
      </p:cxnSp>
      <p:cxnSp>
        <p:nvCxnSpPr>
          <p:cNvPr id="127" name="Straight Connector 126"/>
          <p:cNvCxnSpPr>
            <a:stCxn id="116" idx="3"/>
            <a:endCxn id="117" idx="1"/>
          </p:cNvCxnSpPr>
          <p:nvPr/>
        </p:nvCxnSpPr>
        <p:spPr>
          <a:xfrm>
            <a:off x="4473289" y="3967992"/>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128" name="Straight Connector 127"/>
          <p:cNvCxnSpPr>
            <a:stCxn id="117" idx="3"/>
            <a:endCxn id="118" idx="1"/>
          </p:cNvCxnSpPr>
          <p:nvPr/>
        </p:nvCxnSpPr>
        <p:spPr>
          <a:xfrm>
            <a:off x="4977385" y="3967992"/>
            <a:ext cx="215904"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129" name="Straight Connector 128"/>
          <p:cNvCxnSpPr>
            <a:stCxn id="118" idx="3"/>
            <a:endCxn id="119" idx="1"/>
          </p:cNvCxnSpPr>
          <p:nvPr/>
        </p:nvCxnSpPr>
        <p:spPr>
          <a:xfrm flipV="1">
            <a:off x="5476596" y="3967992"/>
            <a:ext cx="251073"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130" name="Straight Connector 129"/>
          <p:cNvCxnSpPr>
            <a:stCxn id="119" idx="3"/>
            <a:endCxn id="120" idx="1"/>
          </p:cNvCxnSpPr>
          <p:nvPr/>
        </p:nvCxnSpPr>
        <p:spPr>
          <a:xfrm>
            <a:off x="6010976" y="3967992"/>
            <a:ext cx="237395" cy="484555"/>
          </a:xfrm>
          <a:prstGeom prst="line">
            <a:avLst/>
          </a:prstGeom>
        </p:spPr>
        <p:style>
          <a:lnRef idx="2">
            <a:schemeClr val="accent1"/>
          </a:lnRef>
          <a:fillRef idx="1">
            <a:schemeClr val="lt1"/>
          </a:fillRef>
          <a:effectRef idx="0">
            <a:schemeClr val="accent1"/>
          </a:effectRef>
          <a:fontRef idx="minor">
            <a:schemeClr val="dk1"/>
          </a:fontRef>
        </p:style>
      </p:cxnSp>
      <p:sp>
        <p:nvSpPr>
          <p:cNvPr id="131" name="Rectangle 130"/>
          <p:cNvSpPr/>
          <p:nvPr/>
        </p:nvSpPr>
        <p:spPr>
          <a:xfrm>
            <a:off x="6714399" y="3371090"/>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132" name="Straight Connector 131"/>
          <p:cNvCxnSpPr>
            <a:stCxn id="98" idx="3"/>
            <a:endCxn id="131" idx="1"/>
          </p:cNvCxnSpPr>
          <p:nvPr/>
        </p:nvCxnSpPr>
        <p:spPr>
          <a:xfrm>
            <a:off x="6000230" y="3512744"/>
            <a:ext cx="714169" cy="0"/>
          </a:xfrm>
          <a:prstGeom prst="line">
            <a:avLst/>
          </a:prstGeom>
        </p:spPr>
        <p:style>
          <a:lnRef idx="2">
            <a:schemeClr val="accent1"/>
          </a:lnRef>
          <a:fillRef idx="1">
            <a:schemeClr val="lt1"/>
          </a:fillRef>
          <a:effectRef idx="0">
            <a:schemeClr val="accent1"/>
          </a:effectRef>
          <a:fontRef idx="minor">
            <a:schemeClr val="dk1"/>
          </a:fontRef>
        </p:style>
      </p:cxnSp>
      <p:cxnSp>
        <p:nvCxnSpPr>
          <p:cNvPr id="133" name="Straight Connector 132"/>
          <p:cNvCxnSpPr>
            <a:stCxn id="119" idx="3"/>
            <a:endCxn id="131" idx="1"/>
          </p:cNvCxnSpPr>
          <p:nvPr/>
        </p:nvCxnSpPr>
        <p:spPr>
          <a:xfrm flipV="1">
            <a:off x="6010976" y="3512744"/>
            <a:ext cx="703423" cy="455248"/>
          </a:xfrm>
          <a:prstGeom prst="line">
            <a:avLst/>
          </a:prstGeom>
        </p:spPr>
        <p:style>
          <a:lnRef idx="2">
            <a:schemeClr val="accent1"/>
          </a:lnRef>
          <a:fillRef idx="1">
            <a:schemeClr val="lt1"/>
          </a:fillRef>
          <a:effectRef idx="0">
            <a:schemeClr val="accent1"/>
          </a:effectRef>
          <a:fontRef idx="minor">
            <a:schemeClr val="dk1"/>
          </a:fontRef>
        </p:style>
      </p:cxnSp>
      <p:sp>
        <p:nvSpPr>
          <p:cNvPr id="134" name="Rectangle 133"/>
          <p:cNvSpPr/>
          <p:nvPr/>
        </p:nvSpPr>
        <p:spPr>
          <a:xfrm>
            <a:off x="6714399" y="4095969"/>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135" name="Straight Connector 134"/>
          <p:cNvCxnSpPr>
            <a:stCxn id="99" idx="3"/>
            <a:endCxn id="134" idx="1"/>
          </p:cNvCxnSpPr>
          <p:nvPr/>
        </p:nvCxnSpPr>
        <p:spPr>
          <a:xfrm>
            <a:off x="6520932" y="4055913"/>
            <a:ext cx="193467" cy="181710"/>
          </a:xfrm>
          <a:prstGeom prst="line">
            <a:avLst/>
          </a:prstGeom>
        </p:spPr>
        <p:style>
          <a:lnRef idx="2">
            <a:schemeClr val="accent1"/>
          </a:lnRef>
          <a:fillRef idx="1">
            <a:schemeClr val="lt1"/>
          </a:fillRef>
          <a:effectRef idx="0">
            <a:schemeClr val="accent1"/>
          </a:effectRef>
          <a:fontRef idx="minor">
            <a:schemeClr val="dk1"/>
          </a:fontRef>
        </p:style>
      </p:cxnSp>
      <p:sp>
        <p:nvSpPr>
          <p:cNvPr id="136" name="Rectangle 135"/>
          <p:cNvSpPr/>
          <p:nvPr/>
        </p:nvSpPr>
        <p:spPr>
          <a:xfrm>
            <a:off x="7247799" y="3654397"/>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C</a:t>
            </a:r>
            <a:endParaRPr lang="en-US" sz="1600" dirty="0">
              <a:latin typeface="Gotham Light"/>
              <a:cs typeface="Gotham Light"/>
            </a:endParaRPr>
          </a:p>
        </p:txBody>
      </p:sp>
      <p:sp>
        <p:nvSpPr>
          <p:cNvPr id="137" name="Rectangle 136"/>
          <p:cNvSpPr/>
          <p:nvPr/>
        </p:nvSpPr>
        <p:spPr>
          <a:xfrm>
            <a:off x="7771430" y="3654397"/>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D</a:t>
            </a:r>
            <a:endParaRPr lang="en-US" sz="1600" dirty="0">
              <a:latin typeface="Gotham Light"/>
              <a:cs typeface="Gotham Light"/>
            </a:endParaRPr>
          </a:p>
        </p:txBody>
      </p:sp>
      <p:cxnSp>
        <p:nvCxnSpPr>
          <p:cNvPr id="138" name="Straight Connector 137"/>
          <p:cNvCxnSpPr>
            <a:stCxn id="120" idx="3"/>
            <a:endCxn id="134" idx="1"/>
          </p:cNvCxnSpPr>
          <p:nvPr/>
        </p:nvCxnSpPr>
        <p:spPr>
          <a:xfrm flipV="1">
            <a:off x="6531678" y="4237623"/>
            <a:ext cx="182721" cy="214924"/>
          </a:xfrm>
          <a:prstGeom prst="line">
            <a:avLst/>
          </a:prstGeom>
        </p:spPr>
        <p:style>
          <a:lnRef idx="2">
            <a:schemeClr val="accent1"/>
          </a:lnRef>
          <a:fillRef idx="1">
            <a:schemeClr val="lt1"/>
          </a:fillRef>
          <a:effectRef idx="0">
            <a:schemeClr val="accent1"/>
          </a:effectRef>
          <a:fontRef idx="minor">
            <a:schemeClr val="dk1"/>
          </a:fontRef>
        </p:style>
      </p:cxnSp>
      <p:cxnSp>
        <p:nvCxnSpPr>
          <p:cNvPr id="139" name="Straight Connector 138"/>
          <p:cNvCxnSpPr>
            <a:stCxn id="134" idx="3"/>
            <a:endCxn id="136" idx="1"/>
          </p:cNvCxnSpPr>
          <p:nvPr/>
        </p:nvCxnSpPr>
        <p:spPr>
          <a:xfrm flipV="1">
            <a:off x="6997706" y="3796051"/>
            <a:ext cx="250093" cy="441572"/>
          </a:xfrm>
          <a:prstGeom prst="line">
            <a:avLst/>
          </a:prstGeom>
        </p:spPr>
        <p:style>
          <a:lnRef idx="2">
            <a:schemeClr val="accent1"/>
          </a:lnRef>
          <a:fillRef idx="1">
            <a:schemeClr val="lt1"/>
          </a:fillRef>
          <a:effectRef idx="0">
            <a:schemeClr val="accent1"/>
          </a:effectRef>
          <a:fontRef idx="minor">
            <a:schemeClr val="dk1"/>
          </a:fontRef>
        </p:style>
      </p:cxnSp>
      <p:cxnSp>
        <p:nvCxnSpPr>
          <p:cNvPr id="140" name="Straight Connector 139"/>
          <p:cNvCxnSpPr>
            <a:stCxn id="131" idx="3"/>
            <a:endCxn id="136" idx="1"/>
          </p:cNvCxnSpPr>
          <p:nvPr/>
        </p:nvCxnSpPr>
        <p:spPr>
          <a:xfrm>
            <a:off x="6997706" y="3512744"/>
            <a:ext cx="250093" cy="283307"/>
          </a:xfrm>
          <a:prstGeom prst="line">
            <a:avLst/>
          </a:prstGeom>
        </p:spPr>
        <p:style>
          <a:lnRef idx="2">
            <a:schemeClr val="accent1"/>
          </a:lnRef>
          <a:fillRef idx="1">
            <a:schemeClr val="lt1"/>
          </a:fillRef>
          <a:effectRef idx="0">
            <a:schemeClr val="accent1"/>
          </a:effectRef>
          <a:fontRef idx="minor">
            <a:schemeClr val="dk1"/>
          </a:fontRef>
        </p:style>
      </p:cxnSp>
      <p:cxnSp>
        <p:nvCxnSpPr>
          <p:cNvPr id="141" name="Straight Connector 140"/>
          <p:cNvCxnSpPr>
            <a:stCxn id="136" idx="3"/>
            <a:endCxn id="137" idx="1"/>
          </p:cNvCxnSpPr>
          <p:nvPr/>
        </p:nvCxnSpPr>
        <p:spPr>
          <a:xfrm>
            <a:off x="7531106" y="3796051"/>
            <a:ext cx="240324" cy="0"/>
          </a:xfrm>
          <a:prstGeom prst="line">
            <a:avLst/>
          </a:prstGeom>
        </p:spPr>
        <p:style>
          <a:lnRef idx="2">
            <a:schemeClr val="accent1"/>
          </a:lnRef>
          <a:fillRef idx="1">
            <a:schemeClr val="lt1"/>
          </a:fillRef>
          <a:effectRef idx="0">
            <a:schemeClr val="accent1"/>
          </a:effectRef>
          <a:fontRef idx="minor">
            <a:schemeClr val="dk1"/>
          </a:fontRef>
        </p:style>
      </p:cxnSp>
      <p:cxnSp>
        <p:nvCxnSpPr>
          <p:cNvPr id="142" name="Straight Connector 141"/>
          <p:cNvCxnSpPr>
            <a:stCxn id="91" idx="3"/>
            <a:endCxn id="93" idx="1"/>
          </p:cNvCxnSpPr>
          <p:nvPr/>
        </p:nvCxnSpPr>
        <p:spPr>
          <a:xfrm>
            <a:off x="2424663" y="3512744"/>
            <a:ext cx="720983" cy="0"/>
          </a:xfrm>
          <a:prstGeom prst="line">
            <a:avLst/>
          </a:prstGeom>
        </p:spPr>
        <p:style>
          <a:lnRef idx="2">
            <a:schemeClr val="accent1"/>
          </a:lnRef>
          <a:fillRef idx="1">
            <a:schemeClr val="lt1"/>
          </a:fillRef>
          <a:effectRef idx="0">
            <a:schemeClr val="accent1"/>
          </a:effectRef>
          <a:fontRef idx="minor">
            <a:schemeClr val="dk1"/>
          </a:fontRef>
        </p:style>
      </p:cxnSp>
      <p:cxnSp>
        <p:nvCxnSpPr>
          <p:cNvPr id="143" name="Straight Connector 142"/>
          <p:cNvCxnSpPr>
            <a:stCxn id="112" idx="3"/>
            <a:endCxn id="114" idx="1"/>
          </p:cNvCxnSpPr>
          <p:nvPr/>
        </p:nvCxnSpPr>
        <p:spPr>
          <a:xfrm>
            <a:off x="2435409" y="3967992"/>
            <a:ext cx="720983" cy="0"/>
          </a:xfrm>
          <a:prstGeom prst="line">
            <a:avLst/>
          </a:prstGeom>
        </p:spPr>
        <p:style>
          <a:lnRef idx="2">
            <a:schemeClr val="accent1"/>
          </a:lnRef>
          <a:fillRef idx="1">
            <a:schemeClr val="lt1"/>
          </a:fillRef>
          <a:effectRef idx="0">
            <a:schemeClr val="accent1"/>
          </a:effectRef>
          <a:fontRef idx="minor">
            <a:schemeClr val="dk1"/>
          </a:fontRef>
        </p:style>
      </p:cxnSp>
      <p:cxnSp>
        <p:nvCxnSpPr>
          <p:cNvPr id="144" name="Straight Connector 143"/>
          <p:cNvCxnSpPr>
            <a:stCxn id="117" idx="3"/>
            <a:endCxn id="119" idx="1"/>
          </p:cNvCxnSpPr>
          <p:nvPr/>
        </p:nvCxnSpPr>
        <p:spPr>
          <a:xfrm>
            <a:off x="4977385" y="3967992"/>
            <a:ext cx="750284" cy="0"/>
          </a:xfrm>
          <a:prstGeom prst="line">
            <a:avLst/>
          </a:prstGeom>
        </p:spPr>
        <p:style>
          <a:lnRef idx="2">
            <a:schemeClr val="accent1"/>
          </a:lnRef>
          <a:fillRef idx="1">
            <a:schemeClr val="lt1"/>
          </a:fillRef>
          <a:effectRef idx="0">
            <a:schemeClr val="accent1"/>
          </a:effectRef>
          <a:fontRef idx="minor">
            <a:schemeClr val="dk1"/>
          </a:fontRef>
        </p:style>
      </p:cxnSp>
      <p:cxnSp>
        <p:nvCxnSpPr>
          <p:cNvPr id="145" name="Straight Connector 144"/>
          <p:cNvCxnSpPr>
            <a:stCxn id="96" idx="3"/>
            <a:endCxn id="98" idx="1"/>
          </p:cNvCxnSpPr>
          <p:nvPr/>
        </p:nvCxnSpPr>
        <p:spPr>
          <a:xfrm>
            <a:off x="4966639" y="3512744"/>
            <a:ext cx="750284" cy="0"/>
          </a:xfrm>
          <a:prstGeom prst="line">
            <a:avLst/>
          </a:prstGeom>
        </p:spPr>
        <p:style>
          <a:lnRef idx="2">
            <a:schemeClr val="accent1"/>
          </a:lnRef>
          <a:fillRef idx="1">
            <a:schemeClr val="lt1"/>
          </a:fillRef>
          <a:effectRef idx="0">
            <a:schemeClr val="accent1"/>
          </a:effectRef>
          <a:fontRef idx="minor">
            <a:schemeClr val="dk1"/>
          </a:fontRef>
        </p:style>
      </p:cxnSp>
      <p:cxnSp>
        <p:nvCxnSpPr>
          <p:cNvPr id="146" name="Straight Arrow Connector 145"/>
          <p:cNvCxnSpPr>
            <a:endCxn id="89" idx="1"/>
          </p:cNvCxnSpPr>
          <p:nvPr/>
        </p:nvCxnSpPr>
        <p:spPr>
          <a:xfrm flipV="1">
            <a:off x="736480" y="3512744"/>
            <a:ext cx="420131" cy="198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7" name="Straight Arrow Connector 146"/>
          <p:cNvCxnSpPr>
            <a:endCxn id="110" idx="1"/>
          </p:cNvCxnSpPr>
          <p:nvPr/>
        </p:nvCxnSpPr>
        <p:spPr>
          <a:xfrm flipV="1">
            <a:off x="736480" y="3967992"/>
            <a:ext cx="430877" cy="87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8" name="Straight Arrow Connector 147"/>
          <p:cNvCxnSpPr/>
          <p:nvPr/>
        </p:nvCxnSpPr>
        <p:spPr>
          <a:xfrm>
            <a:off x="8054737" y="3811969"/>
            <a:ext cx="27308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1226128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LSST Data Scale</a:t>
            </a:r>
            <a:endParaRPr lang="en-US" dirty="0"/>
          </a:p>
        </p:txBody>
      </p:sp>
      <p:pic>
        <p:nvPicPr>
          <p:cNvPr id="5" name="Picture 4"/>
          <p:cNvPicPr>
            <a:picLocks noChangeAspect="1"/>
          </p:cNvPicPr>
          <p:nvPr/>
        </p:nvPicPr>
        <p:blipFill>
          <a:blip r:embed="rId3"/>
          <a:stretch>
            <a:fillRect/>
          </a:stretch>
        </p:blipFill>
        <p:spPr>
          <a:xfrm>
            <a:off x="252231" y="3530032"/>
            <a:ext cx="490454" cy="455834"/>
          </a:xfrm>
          <a:prstGeom prst="rect">
            <a:avLst/>
          </a:prstGeom>
        </p:spPr>
      </p:pic>
      <p:grpSp>
        <p:nvGrpSpPr>
          <p:cNvPr id="6" name="Group 5"/>
          <p:cNvGrpSpPr/>
          <p:nvPr/>
        </p:nvGrpSpPr>
        <p:grpSpPr>
          <a:xfrm>
            <a:off x="8435173" y="3707986"/>
            <a:ext cx="262783" cy="284514"/>
            <a:chOff x="8302373" y="3272767"/>
            <a:chExt cx="727278" cy="787421"/>
          </a:xfrm>
        </p:grpSpPr>
        <p:sp>
          <p:nvSpPr>
            <p:cNvPr id="19" name="4-Point Star 18"/>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4-Point Star 19"/>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4-Point Star 20"/>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4-Point Star 21"/>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3" name="4-Point Star 22"/>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4" name="4-Point Star 23"/>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pic>
        <p:nvPicPr>
          <p:cNvPr id="51" name="Picture 50"/>
          <p:cNvPicPr>
            <a:picLocks noChangeAspect="1"/>
          </p:cNvPicPr>
          <p:nvPr/>
        </p:nvPicPr>
        <p:blipFill>
          <a:blip r:embed="rId3"/>
          <a:stretch>
            <a:fillRect/>
          </a:stretch>
        </p:blipFill>
        <p:spPr>
          <a:xfrm>
            <a:off x="252231" y="4082254"/>
            <a:ext cx="490454" cy="455834"/>
          </a:xfrm>
          <a:prstGeom prst="rect">
            <a:avLst/>
          </a:prstGeom>
        </p:spPr>
      </p:pic>
      <p:pic>
        <p:nvPicPr>
          <p:cNvPr id="80" name="Picture 79"/>
          <p:cNvPicPr>
            <a:picLocks noChangeAspect="1"/>
          </p:cNvPicPr>
          <p:nvPr/>
        </p:nvPicPr>
        <p:blipFill>
          <a:blip r:embed="rId3"/>
          <a:stretch>
            <a:fillRect/>
          </a:stretch>
        </p:blipFill>
        <p:spPr>
          <a:xfrm>
            <a:off x="252231" y="4690488"/>
            <a:ext cx="490454" cy="455834"/>
          </a:xfrm>
          <a:prstGeom prst="rect">
            <a:avLst/>
          </a:prstGeom>
        </p:spPr>
      </p:pic>
      <p:pic>
        <p:nvPicPr>
          <p:cNvPr id="81" name="Picture 80"/>
          <p:cNvPicPr>
            <a:picLocks noChangeAspect="1"/>
          </p:cNvPicPr>
          <p:nvPr/>
        </p:nvPicPr>
        <p:blipFill>
          <a:blip r:embed="rId3"/>
          <a:stretch>
            <a:fillRect/>
          </a:stretch>
        </p:blipFill>
        <p:spPr>
          <a:xfrm>
            <a:off x="252231" y="5242710"/>
            <a:ext cx="490454" cy="455834"/>
          </a:xfrm>
          <a:prstGeom prst="rect">
            <a:avLst/>
          </a:prstGeom>
        </p:spPr>
      </p:pic>
      <p:pic>
        <p:nvPicPr>
          <p:cNvPr id="82" name="Picture 81"/>
          <p:cNvPicPr>
            <a:picLocks noChangeAspect="1"/>
          </p:cNvPicPr>
          <p:nvPr/>
        </p:nvPicPr>
        <p:blipFill>
          <a:blip r:embed="rId3"/>
          <a:stretch>
            <a:fillRect/>
          </a:stretch>
        </p:blipFill>
        <p:spPr>
          <a:xfrm>
            <a:off x="252231" y="2427525"/>
            <a:ext cx="490454" cy="455834"/>
          </a:xfrm>
          <a:prstGeom prst="rect">
            <a:avLst/>
          </a:prstGeom>
        </p:spPr>
      </p:pic>
      <p:pic>
        <p:nvPicPr>
          <p:cNvPr id="83" name="Picture 82"/>
          <p:cNvPicPr>
            <a:picLocks noChangeAspect="1"/>
          </p:cNvPicPr>
          <p:nvPr/>
        </p:nvPicPr>
        <p:blipFill>
          <a:blip r:embed="rId3"/>
          <a:stretch>
            <a:fillRect/>
          </a:stretch>
        </p:blipFill>
        <p:spPr>
          <a:xfrm>
            <a:off x="252231" y="2979747"/>
            <a:ext cx="490454" cy="455834"/>
          </a:xfrm>
          <a:prstGeom prst="rect">
            <a:avLst/>
          </a:prstGeom>
        </p:spPr>
      </p:pic>
      <p:pic>
        <p:nvPicPr>
          <p:cNvPr id="84" name="Picture 83"/>
          <p:cNvPicPr>
            <a:picLocks noChangeAspect="1"/>
          </p:cNvPicPr>
          <p:nvPr/>
        </p:nvPicPr>
        <p:blipFill>
          <a:blip r:embed="rId3"/>
          <a:stretch>
            <a:fillRect/>
          </a:stretch>
        </p:blipFill>
        <p:spPr>
          <a:xfrm>
            <a:off x="252231" y="5822694"/>
            <a:ext cx="490454" cy="455834"/>
          </a:xfrm>
          <a:prstGeom prst="rect">
            <a:avLst/>
          </a:prstGeom>
        </p:spPr>
      </p:pic>
      <p:pic>
        <p:nvPicPr>
          <p:cNvPr id="85" name="Picture 84"/>
          <p:cNvPicPr>
            <a:picLocks noChangeAspect="1"/>
          </p:cNvPicPr>
          <p:nvPr/>
        </p:nvPicPr>
        <p:blipFill>
          <a:blip r:embed="rId3"/>
          <a:stretch>
            <a:fillRect/>
          </a:stretch>
        </p:blipFill>
        <p:spPr>
          <a:xfrm>
            <a:off x="252231" y="6374916"/>
            <a:ext cx="490454" cy="455834"/>
          </a:xfrm>
          <a:prstGeom prst="rect">
            <a:avLst/>
          </a:prstGeom>
        </p:spPr>
      </p:pic>
      <p:pic>
        <p:nvPicPr>
          <p:cNvPr id="86" name="Picture 85"/>
          <p:cNvPicPr>
            <a:picLocks noChangeAspect="1"/>
          </p:cNvPicPr>
          <p:nvPr/>
        </p:nvPicPr>
        <p:blipFill>
          <a:blip r:embed="rId3"/>
          <a:stretch>
            <a:fillRect/>
          </a:stretch>
        </p:blipFill>
        <p:spPr>
          <a:xfrm>
            <a:off x="252231" y="1280241"/>
            <a:ext cx="490454" cy="455834"/>
          </a:xfrm>
          <a:prstGeom prst="rect">
            <a:avLst/>
          </a:prstGeom>
        </p:spPr>
      </p:pic>
      <p:pic>
        <p:nvPicPr>
          <p:cNvPr id="87" name="Picture 86"/>
          <p:cNvPicPr>
            <a:picLocks noChangeAspect="1"/>
          </p:cNvPicPr>
          <p:nvPr/>
        </p:nvPicPr>
        <p:blipFill>
          <a:blip r:embed="rId3"/>
          <a:stretch>
            <a:fillRect/>
          </a:stretch>
        </p:blipFill>
        <p:spPr>
          <a:xfrm>
            <a:off x="252231" y="1832463"/>
            <a:ext cx="490454" cy="455834"/>
          </a:xfrm>
          <a:prstGeom prst="rect">
            <a:avLst/>
          </a:prstGeom>
        </p:spPr>
      </p:pic>
      <p:grpSp>
        <p:nvGrpSpPr>
          <p:cNvPr id="165" name="Group 164"/>
          <p:cNvGrpSpPr/>
          <p:nvPr/>
        </p:nvGrpSpPr>
        <p:grpSpPr>
          <a:xfrm>
            <a:off x="8471938" y="4208945"/>
            <a:ext cx="262783" cy="284514"/>
            <a:chOff x="8302373" y="3272767"/>
            <a:chExt cx="727278" cy="787421"/>
          </a:xfrm>
        </p:grpSpPr>
        <p:sp>
          <p:nvSpPr>
            <p:cNvPr id="166" name="4-Point Star 165"/>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7" name="4-Point Star 166"/>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8" name="4-Point Star 167"/>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9" name="4-Point Star 168"/>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0" name="4-Point Star 169"/>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1" name="4-Point Star 170"/>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172" name="Group 171"/>
          <p:cNvGrpSpPr/>
          <p:nvPr/>
        </p:nvGrpSpPr>
        <p:grpSpPr>
          <a:xfrm>
            <a:off x="8415297" y="2463478"/>
            <a:ext cx="262783" cy="284514"/>
            <a:chOff x="8302373" y="3272767"/>
            <a:chExt cx="727278" cy="787421"/>
          </a:xfrm>
        </p:grpSpPr>
        <p:sp>
          <p:nvSpPr>
            <p:cNvPr id="173" name="4-Point Star 172"/>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4" name="4-Point Star 173"/>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5" name="4-Point Star 174"/>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6" name="4-Point Star 175"/>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7" name="4-Point Star 176"/>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8" name="4-Point Star 177"/>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179" name="Group 178"/>
          <p:cNvGrpSpPr/>
          <p:nvPr/>
        </p:nvGrpSpPr>
        <p:grpSpPr>
          <a:xfrm>
            <a:off x="8438984" y="4849436"/>
            <a:ext cx="262783" cy="284514"/>
            <a:chOff x="8302373" y="3272767"/>
            <a:chExt cx="727278" cy="787421"/>
          </a:xfrm>
        </p:grpSpPr>
        <p:sp>
          <p:nvSpPr>
            <p:cNvPr id="180" name="4-Point Star 179"/>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1" name="4-Point Star 180"/>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2" name="4-Point Star 181"/>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3" name="4-Point Star 182"/>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4" name="4-Point Star 183"/>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5" name="4-Point Star 184"/>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186" name="Group 185"/>
          <p:cNvGrpSpPr/>
          <p:nvPr/>
        </p:nvGrpSpPr>
        <p:grpSpPr>
          <a:xfrm>
            <a:off x="8445049" y="1925474"/>
            <a:ext cx="262783" cy="284514"/>
            <a:chOff x="8302373" y="3272767"/>
            <a:chExt cx="727278" cy="787421"/>
          </a:xfrm>
        </p:grpSpPr>
        <p:sp>
          <p:nvSpPr>
            <p:cNvPr id="187" name="4-Point Star 186"/>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8" name="4-Point Star 187"/>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9" name="4-Point Star 188"/>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0" name="4-Point Star 189"/>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1" name="4-Point Star 190"/>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2" name="4-Point Star 191"/>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193" name="Group 192"/>
          <p:cNvGrpSpPr/>
          <p:nvPr/>
        </p:nvGrpSpPr>
        <p:grpSpPr>
          <a:xfrm>
            <a:off x="8419077" y="1426431"/>
            <a:ext cx="262783" cy="284514"/>
            <a:chOff x="8302373" y="3272767"/>
            <a:chExt cx="727278" cy="787421"/>
          </a:xfrm>
        </p:grpSpPr>
        <p:sp>
          <p:nvSpPr>
            <p:cNvPr id="194" name="4-Point Star 193"/>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5" name="4-Point Star 194"/>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6" name="4-Point Star 195"/>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7" name="4-Point Star 196"/>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8" name="4-Point Star 197"/>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9" name="4-Point Star 198"/>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200" name="Group 199"/>
          <p:cNvGrpSpPr/>
          <p:nvPr/>
        </p:nvGrpSpPr>
        <p:grpSpPr>
          <a:xfrm>
            <a:off x="8445049" y="3072896"/>
            <a:ext cx="262783" cy="284514"/>
            <a:chOff x="8302373" y="3272767"/>
            <a:chExt cx="727278" cy="787421"/>
          </a:xfrm>
        </p:grpSpPr>
        <p:sp>
          <p:nvSpPr>
            <p:cNvPr id="201" name="4-Point Star 200"/>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2" name="4-Point Star 201"/>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3" name="4-Point Star 202"/>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4" name="4-Point Star 203"/>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5" name="4-Point Star 204"/>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6" name="4-Point Star 205"/>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207" name="Group 206"/>
          <p:cNvGrpSpPr/>
          <p:nvPr/>
        </p:nvGrpSpPr>
        <p:grpSpPr>
          <a:xfrm>
            <a:off x="8423227" y="5363181"/>
            <a:ext cx="262783" cy="284514"/>
            <a:chOff x="8302373" y="3272767"/>
            <a:chExt cx="727278" cy="787421"/>
          </a:xfrm>
        </p:grpSpPr>
        <p:sp>
          <p:nvSpPr>
            <p:cNvPr id="208" name="4-Point Star 207"/>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9" name="4-Point Star 208"/>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0" name="4-Point Star 209"/>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1" name="4-Point Star 210"/>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2" name="4-Point Star 211"/>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3" name="4-Point Star 212"/>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214" name="Group 213"/>
          <p:cNvGrpSpPr/>
          <p:nvPr/>
        </p:nvGrpSpPr>
        <p:grpSpPr>
          <a:xfrm>
            <a:off x="8438224" y="5943562"/>
            <a:ext cx="262783" cy="284514"/>
            <a:chOff x="8302373" y="3272767"/>
            <a:chExt cx="727278" cy="787421"/>
          </a:xfrm>
        </p:grpSpPr>
        <p:sp>
          <p:nvSpPr>
            <p:cNvPr id="215" name="4-Point Star 214"/>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6" name="4-Point Star 215"/>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7" name="4-Point Star 216"/>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8" name="4-Point Star 217"/>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9" name="4-Point Star 218"/>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0" name="4-Point Star 219"/>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sp>
        <p:nvSpPr>
          <p:cNvPr id="221" name="TextBox 220"/>
          <p:cNvSpPr txBox="1"/>
          <p:nvPr/>
        </p:nvSpPr>
        <p:spPr>
          <a:xfrm>
            <a:off x="2888254" y="3016208"/>
            <a:ext cx="3557336" cy="1323439"/>
          </a:xfrm>
          <a:prstGeom prst="rect">
            <a:avLst/>
          </a:prstGeom>
          <a:noFill/>
        </p:spPr>
        <p:txBody>
          <a:bodyPr wrap="none" rtlCol="0">
            <a:spAutoFit/>
          </a:bodyPr>
          <a:lstStyle/>
          <a:p>
            <a:pPr algn="ctr"/>
            <a:r>
              <a:rPr lang="en-US" sz="4000" dirty="0" smtClean="0">
                <a:latin typeface="Gotham Light"/>
                <a:cs typeface="Gotham Light"/>
              </a:rPr>
              <a:t>&gt;360,000 </a:t>
            </a:r>
          </a:p>
          <a:p>
            <a:pPr algn="ctr"/>
            <a:r>
              <a:rPr lang="en-US" sz="4000" dirty="0" smtClean="0">
                <a:latin typeface="Gotham Light"/>
                <a:cs typeface="Gotham Light"/>
              </a:rPr>
              <a:t>Images/night</a:t>
            </a:r>
            <a:endParaRPr lang="en-US" sz="4000" dirty="0">
              <a:latin typeface="Gotham Light"/>
              <a:cs typeface="Gotham Light"/>
            </a:endParaRPr>
          </a:p>
        </p:txBody>
      </p:sp>
      <p:grpSp>
        <p:nvGrpSpPr>
          <p:cNvPr id="222" name="Group 221"/>
          <p:cNvGrpSpPr/>
          <p:nvPr/>
        </p:nvGrpSpPr>
        <p:grpSpPr>
          <a:xfrm>
            <a:off x="8442674" y="6516786"/>
            <a:ext cx="262783" cy="284514"/>
            <a:chOff x="8302373" y="3272767"/>
            <a:chExt cx="727278" cy="787421"/>
          </a:xfrm>
        </p:grpSpPr>
        <p:sp>
          <p:nvSpPr>
            <p:cNvPr id="223" name="4-Point Star 222"/>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4" name="4-Point Star 223"/>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5" name="4-Point Star 224"/>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6" name="4-Point Star 225"/>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7" name="4-Point Star 226"/>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8" name="4-Point Star 227"/>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8006537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LSST Data Scale</a:t>
            </a:r>
            <a:endParaRPr lang="en-US" dirty="0"/>
          </a:p>
        </p:txBody>
      </p:sp>
      <p:pic>
        <p:nvPicPr>
          <p:cNvPr id="5" name="Picture 4"/>
          <p:cNvPicPr>
            <a:picLocks noChangeAspect="1"/>
          </p:cNvPicPr>
          <p:nvPr/>
        </p:nvPicPr>
        <p:blipFill>
          <a:blip r:embed="rId3"/>
          <a:stretch>
            <a:fillRect/>
          </a:stretch>
        </p:blipFill>
        <p:spPr>
          <a:xfrm>
            <a:off x="2194167" y="3557282"/>
            <a:ext cx="490454" cy="455834"/>
          </a:xfrm>
          <a:prstGeom prst="rect">
            <a:avLst/>
          </a:prstGeom>
        </p:spPr>
      </p:pic>
      <p:pic>
        <p:nvPicPr>
          <p:cNvPr id="51" name="Picture 50"/>
          <p:cNvPicPr>
            <a:picLocks noChangeAspect="1"/>
          </p:cNvPicPr>
          <p:nvPr/>
        </p:nvPicPr>
        <p:blipFill>
          <a:blip r:embed="rId3"/>
          <a:stretch>
            <a:fillRect/>
          </a:stretch>
        </p:blipFill>
        <p:spPr>
          <a:xfrm>
            <a:off x="2194167" y="4109504"/>
            <a:ext cx="490454" cy="455834"/>
          </a:xfrm>
          <a:prstGeom prst="rect">
            <a:avLst/>
          </a:prstGeom>
        </p:spPr>
      </p:pic>
      <p:pic>
        <p:nvPicPr>
          <p:cNvPr id="80" name="Picture 79"/>
          <p:cNvPicPr>
            <a:picLocks noChangeAspect="1"/>
          </p:cNvPicPr>
          <p:nvPr/>
        </p:nvPicPr>
        <p:blipFill>
          <a:blip r:embed="rId3"/>
          <a:stretch>
            <a:fillRect/>
          </a:stretch>
        </p:blipFill>
        <p:spPr>
          <a:xfrm>
            <a:off x="2194167" y="4717738"/>
            <a:ext cx="490454" cy="455834"/>
          </a:xfrm>
          <a:prstGeom prst="rect">
            <a:avLst/>
          </a:prstGeom>
        </p:spPr>
      </p:pic>
      <p:pic>
        <p:nvPicPr>
          <p:cNvPr id="81" name="Picture 80"/>
          <p:cNvPicPr>
            <a:picLocks noChangeAspect="1"/>
          </p:cNvPicPr>
          <p:nvPr/>
        </p:nvPicPr>
        <p:blipFill>
          <a:blip r:embed="rId3"/>
          <a:stretch>
            <a:fillRect/>
          </a:stretch>
        </p:blipFill>
        <p:spPr>
          <a:xfrm>
            <a:off x="2194167" y="5269960"/>
            <a:ext cx="490454" cy="455834"/>
          </a:xfrm>
          <a:prstGeom prst="rect">
            <a:avLst/>
          </a:prstGeom>
        </p:spPr>
      </p:pic>
      <p:pic>
        <p:nvPicPr>
          <p:cNvPr id="82" name="Picture 81"/>
          <p:cNvPicPr>
            <a:picLocks noChangeAspect="1"/>
          </p:cNvPicPr>
          <p:nvPr/>
        </p:nvPicPr>
        <p:blipFill>
          <a:blip r:embed="rId3"/>
          <a:stretch>
            <a:fillRect/>
          </a:stretch>
        </p:blipFill>
        <p:spPr>
          <a:xfrm>
            <a:off x="2194167" y="2454775"/>
            <a:ext cx="490454" cy="455834"/>
          </a:xfrm>
          <a:prstGeom prst="rect">
            <a:avLst/>
          </a:prstGeom>
        </p:spPr>
      </p:pic>
      <p:pic>
        <p:nvPicPr>
          <p:cNvPr id="83" name="Picture 82"/>
          <p:cNvPicPr>
            <a:picLocks noChangeAspect="1"/>
          </p:cNvPicPr>
          <p:nvPr/>
        </p:nvPicPr>
        <p:blipFill>
          <a:blip r:embed="rId3"/>
          <a:stretch>
            <a:fillRect/>
          </a:stretch>
        </p:blipFill>
        <p:spPr>
          <a:xfrm>
            <a:off x="2194167" y="3006997"/>
            <a:ext cx="490454" cy="455834"/>
          </a:xfrm>
          <a:prstGeom prst="rect">
            <a:avLst/>
          </a:prstGeom>
        </p:spPr>
      </p:pic>
      <p:pic>
        <p:nvPicPr>
          <p:cNvPr id="84" name="Picture 83"/>
          <p:cNvPicPr>
            <a:picLocks noChangeAspect="1"/>
          </p:cNvPicPr>
          <p:nvPr/>
        </p:nvPicPr>
        <p:blipFill>
          <a:blip r:embed="rId3"/>
          <a:stretch>
            <a:fillRect/>
          </a:stretch>
        </p:blipFill>
        <p:spPr>
          <a:xfrm>
            <a:off x="2194167" y="5849944"/>
            <a:ext cx="490454" cy="455834"/>
          </a:xfrm>
          <a:prstGeom prst="rect">
            <a:avLst/>
          </a:prstGeom>
        </p:spPr>
      </p:pic>
      <p:pic>
        <p:nvPicPr>
          <p:cNvPr id="85" name="Picture 84"/>
          <p:cNvPicPr>
            <a:picLocks noChangeAspect="1"/>
          </p:cNvPicPr>
          <p:nvPr/>
        </p:nvPicPr>
        <p:blipFill>
          <a:blip r:embed="rId3"/>
          <a:stretch>
            <a:fillRect/>
          </a:stretch>
        </p:blipFill>
        <p:spPr>
          <a:xfrm>
            <a:off x="2194167" y="6402166"/>
            <a:ext cx="490454" cy="455834"/>
          </a:xfrm>
          <a:prstGeom prst="rect">
            <a:avLst/>
          </a:prstGeom>
        </p:spPr>
      </p:pic>
      <p:pic>
        <p:nvPicPr>
          <p:cNvPr id="86" name="Picture 85"/>
          <p:cNvPicPr>
            <a:picLocks noChangeAspect="1"/>
          </p:cNvPicPr>
          <p:nvPr/>
        </p:nvPicPr>
        <p:blipFill>
          <a:blip r:embed="rId3"/>
          <a:stretch>
            <a:fillRect/>
          </a:stretch>
        </p:blipFill>
        <p:spPr>
          <a:xfrm>
            <a:off x="2194167" y="1307491"/>
            <a:ext cx="490454" cy="455834"/>
          </a:xfrm>
          <a:prstGeom prst="rect">
            <a:avLst/>
          </a:prstGeom>
        </p:spPr>
      </p:pic>
      <p:pic>
        <p:nvPicPr>
          <p:cNvPr id="87" name="Picture 86"/>
          <p:cNvPicPr>
            <a:picLocks noChangeAspect="1"/>
          </p:cNvPicPr>
          <p:nvPr/>
        </p:nvPicPr>
        <p:blipFill>
          <a:blip r:embed="rId3"/>
          <a:stretch>
            <a:fillRect/>
          </a:stretch>
        </p:blipFill>
        <p:spPr>
          <a:xfrm>
            <a:off x="2194167" y="1859713"/>
            <a:ext cx="490454" cy="455834"/>
          </a:xfrm>
          <a:prstGeom prst="rect">
            <a:avLst/>
          </a:prstGeom>
        </p:spPr>
      </p:pic>
      <p:sp>
        <p:nvSpPr>
          <p:cNvPr id="221" name="TextBox 220"/>
          <p:cNvSpPr txBox="1"/>
          <p:nvPr/>
        </p:nvSpPr>
        <p:spPr>
          <a:xfrm>
            <a:off x="2713334" y="3016208"/>
            <a:ext cx="3907179" cy="1323439"/>
          </a:xfrm>
          <a:prstGeom prst="rect">
            <a:avLst/>
          </a:prstGeom>
          <a:noFill/>
        </p:spPr>
        <p:txBody>
          <a:bodyPr wrap="none" rtlCol="0">
            <a:spAutoFit/>
          </a:bodyPr>
          <a:lstStyle/>
          <a:p>
            <a:pPr algn="ctr"/>
            <a:r>
              <a:rPr lang="en-US" sz="4000" dirty="0" smtClean="0">
                <a:latin typeface="Gotham Light"/>
                <a:cs typeface="Gotham Light"/>
              </a:rPr>
              <a:t>10M+</a:t>
            </a:r>
          </a:p>
          <a:p>
            <a:pPr algn="ctr"/>
            <a:r>
              <a:rPr lang="en-US" sz="4000" dirty="0" smtClean="0">
                <a:latin typeface="Gotham Light"/>
                <a:cs typeface="Gotham Light"/>
              </a:rPr>
              <a:t>Images/month</a:t>
            </a:r>
            <a:endParaRPr lang="en-US" sz="4000" dirty="0">
              <a:latin typeface="Gotham Light"/>
              <a:cs typeface="Gotham Light"/>
            </a:endParaRPr>
          </a:p>
        </p:txBody>
      </p:sp>
      <p:pic>
        <p:nvPicPr>
          <p:cNvPr id="148" name="Picture 147"/>
          <p:cNvPicPr>
            <a:picLocks noChangeAspect="1"/>
          </p:cNvPicPr>
          <p:nvPr/>
        </p:nvPicPr>
        <p:blipFill>
          <a:blip r:embed="rId3"/>
          <a:stretch>
            <a:fillRect/>
          </a:stretch>
        </p:blipFill>
        <p:spPr>
          <a:xfrm>
            <a:off x="1634937" y="3514448"/>
            <a:ext cx="490454" cy="455834"/>
          </a:xfrm>
          <a:prstGeom prst="rect">
            <a:avLst/>
          </a:prstGeom>
        </p:spPr>
      </p:pic>
      <p:pic>
        <p:nvPicPr>
          <p:cNvPr id="149" name="Picture 148"/>
          <p:cNvPicPr>
            <a:picLocks noChangeAspect="1"/>
          </p:cNvPicPr>
          <p:nvPr/>
        </p:nvPicPr>
        <p:blipFill>
          <a:blip r:embed="rId3"/>
          <a:stretch>
            <a:fillRect/>
          </a:stretch>
        </p:blipFill>
        <p:spPr>
          <a:xfrm>
            <a:off x="1634937" y="4066670"/>
            <a:ext cx="490454" cy="455834"/>
          </a:xfrm>
          <a:prstGeom prst="rect">
            <a:avLst/>
          </a:prstGeom>
        </p:spPr>
      </p:pic>
      <p:pic>
        <p:nvPicPr>
          <p:cNvPr id="150" name="Picture 149"/>
          <p:cNvPicPr>
            <a:picLocks noChangeAspect="1"/>
          </p:cNvPicPr>
          <p:nvPr/>
        </p:nvPicPr>
        <p:blipFill>
          <a:blip r:embed="rId3"/>
          <a:stretch>
            <a:fillRect/>
          </a:stretch>
        </p:blipFill>
        <p:spPr>
          <a:xfrm>
            <a:off x="1634937" y="4674904"/>
            <a:ext cx="490454" cy="455834"/>
          </a:xfrm>
          <a:prstGeom prst="rect">
            <a:avLst/>
          </a:prstGeom>
        </p:spPr>
      </p:pic>
      <p:pic>
        <p:nvPicPr>
          <p:cNvPr id="222" name="Picture 221"/>
          <p:cNvPicPr>
            <a:picLocks noChangeAspect="1"/>
          </p:cNvPicPr>
          <p:nvPr/>
        </p:nvPicPr>
        <p:blipFill>
          <a:blip r:embed="rId3"/>
          <a:stretch>
            <a:fillRect/>
          </a:stretch>
        </p:blipFill>
        <p:spPr>
          <a:xfrm>
            <a:off x="1634937" y="5227126"/>
            <a:ext cx="490454" cy="455834"/>
          </a:xfrm>
          <a:prstGeom prst="rect">
            <a:avLst/>
          </a:prstGeom>
        </p:spPr>
      </p:pic>
      <p:pic>
        <p:nvPicPr>
          <p:cNvPr id="223" name="Picture 222"/>
          <p:cNvPicPr>
            <a:picLocks noChangeAspect="1"/>
          </p:cNvPicPr>
          <p:nvPr/>
        </p:nvPicPr>
        <p:blipFill>
          <a:blip r:embed="rId3"/>
          <a:stretch>
            <a:fillRect/>
          </a:stretch>
        </p:blipFill>
        <p:spPr>
          <a:xfrm>
            <a:off x="1634937" y="2411941"/>
            <a:ext cx="490454" cy="455834"/>
          </a:xfrm>
          <a:prstGeom prst="rect">
            <a:avLst/>
          </a:prstGeom>
        </p:spPr>
      </p:pic>
      <p:pic>
        <p:nvPicPr>
          <p:cNvPr id="224" name="Picture 223"/>
          <p:cNvPicPr>
            <a:picLocks noChangeAspect="1"/>
          </p:cNvPicPr>
          <p:nvPr/>
        </p:nvPicPr>
        <p:blipFill>
          <a:blip r:embed="rId3"/>
          <a:stretch>
            <a:fillRect/>
          </a:stretch>
        </p:blipFill>
        <p:spPr>
          <a:xfrm>
            <a:off x="1634937" y="2964163"/>
            <a:ext cx="490454" cy="455834"/>
          </a:xfrm>
          <a:prstGeom prst="rect">
            <a:avLst/>
          </a:prstGeom>
        </p:spPr>
      </p:pic>
      <p:pic>
        <p:nvPicPr>
          <p:cNvPr id="225" name="Picture 224"/>
          <p:cNvPicPr>
            <a:picLocks noChangeAspect="1"/>
          </p:cNvPicPr>
          <p:nvPr/>
        </p:nvPicPr>
        <p:blipFill>
          <a:blip r:embed="rId3"/>
          <a:stretch>
            <a:fillRect/>
          </a:stretch>
        </p:blipFill>
        <p:spPr>
          <a:xfrm>
            <a:off x="1634937" y="5807110"/>
            <a:ext cx="490454" cy="455834"/>
          </a:xfrm>
          <a:prstGeom prst="rect">
            <a:avLst/>
          </a:prstGeom>
        </p:spPr>
      </p:pic>
      <p:pic>
        <p:nvPicPr>
          <p:cNvPr id="226" name="Picture 225"/>
          <p:cNvPicPr>
            <a:picLocks noChangeAspect="1"/>
          </p:cNvPicPr>
          <p:nvPr/>
        </p:nvPicPr>
        <p:blipFill>
          <a:blip r:embed="rId3"/>
          <a:stretch>
            <a:fillRect/>
          </a:stretch>
        </p:blipFill>
        <p:spPr>
          <a:xfrm>
            <a:off x="1634937" y="6359332"/>
            <a:ext cx="490454" cy="455834"/>
          </a:xfrm>
          <a:prstGeom prst="rect">
            <a:avLst/>
          </a:prstGeom>
        </p:spPr>
      </p:pic>
      <p:pic>
        <p:nvPicPr>
          <p:cNvPr id="227" name="Picture 226"/>
          <p:cNvPicPr>
            <a:picLocks noChangeAspect="1"/>
          </p:cNvPicPr>
          <p:nvPr/>
        </p:nvPicPr>
        <p:blipFill>
          <a:blip r:embed="rId3"/>
          <a:stretch>
            <a:fillRect/>
          </a:stretch>
        </p:blipFill>
        <p:spPr>
          <a:xfrm>
            <a:off x="1634937" y="1264657"/>
            <a:ext cx="490454" cy="455834"/>
          </a:xfrm>
          <a:prstGeom prst="rect">
            <a:avLst/>
          </a:prstGeom>
        </p:spPr>
      </p:pic>
      <p:pic>
        <p:nvPicPr>
          <p:cNvPr id="228" name="Picture 227"/>
          <p:cNvPicPr>
            <a:picLocks noChangeAspect="1"/>
          </p:cNvPicPr>
          <p:nvPr/>
        </p:nvPicPr>
        <p:blipFill>
          <a:blip r:embed="rId3"/>
          <a:stretch>
            <a:fillRect/>
          </a:stretch>
        </p:blipFill>
        <p:spPr>
          <a:xfrm>
            <a:off x="1634937" y="1816879"/>
            <a:ext cx="490454" cy="455834"/>
          </a:xfrm>
          <a:prstGeom prst="rect">
            <a:avLst/>
          </a:prstGeom>
        </p:spPr>
      </p:pic>
      <p:pic>
        <p:nvPicPr>
          <p:cNvPr id="229" name="Picture 228"/>
          <p:cNvPicPr>
            <a:picLocks noChangeAspect="1"/>
          </p:cNvPicPr>
          <p:nvPr/>
        </p:nvPicPr>
        <p:blipFill>
          <a:blip r:embed="rId3"/>
          <a:stretch>
            <a:fillRect/>
          </a:stretch>
        </p:blipFill>
        <p:spPr>
          <a:xfrm>
            <a:off x="1031170" y="3556657"/>
            <a:ext cx="490454" cy="455834"/>
          </a:xfrm>
          <a:prstGeom prst="rect">
            <a:avLst/>
          </a:prstGeom>
        </p:spPr>
      </p:pic>
      <p:pic>
        <p:nvPicPr>
          <p:cNvPr id="230" name="Picture 229"/>
          <p:cNvPicPr>
            <a:picLocks noChangeAspect="1"/>
          </p:cNvPicPr>
          <p:nvPr/>
        </p:nvPicPr>
        <p:blipFill>
          <a:blip r:embed="rId3"/>
          <a:stretch>
            <a:fillRect/>
          </a:stretch>
        </p:blipFill>
        <p:spPr>
          <a:xfrm>
            <a:off x="1031170" y="4108879"/>
            <a:ext cx="490454" cy="455834"/>
          </a:xfrm>
          <a:prstGeom prst="rect">
            <a:avLst/>
          </a:prstGeom>
        </p:spPr>
      </p:pic>
      <p:pic>
        <p:nvPicPr>
          <p:cNvPr id="231" name="Picture 230"/>
          <p:cNvPicPr>
            <a:picLocks noChangeAspect="1"/>
          </p:cNvPicPr>
          <p:nvPr/>
        </p:nvPicPr>
        <p:blipFill>
          <a:blip r:embed="rId3"/>
          <a:stretch>
            <a:fillRect/>
          </a:stretch>
        </p:blipFill>
        <p:spPr>
          <a:xfrm>
            <a:off x="1031170" y="4717113"/>
            <a:ext cx="490454" cy="455834"/>
          </a:xfrm>
          <a:prstGeom prst="rect">
            <a:avLst/>
          </a:prstGeom>
        </p:spPr>
      </p:pic>
      <p:pic>
        <p:nvPicPr>
          <p:cNvPr id="232" name="Picture 231"/>
          <p:cNvPicPr>
            <a:picLocks noChangeAspect="1"/>
          </p:cNvPicPr>
          <p:nvPr/>
        </p:nvPicPr>
        <p:blipFill>
          <a:blip r:embed="rId3"/>
          <a:stretch>
            <a:fillRect/>
          </a:stretch>
        </p:blipFill>
        <p:spPr>
          <a:xfrm>
            <a:off x="1031170" y="5269335"/>
            <a:ext cx="490454" cy="455834"/>
          </a:xfrm>
          <a:prstGeom prst="rect">
            <a:avLst/>
          </a:prstGeom>
        </p:spPr>
      </p:pic>
      <p:pic>
        <p:nvPicPr>
          <p:cNvPr id="233" name="Picture 232"/>
          <p:cNvPicPr>
            <a:picLocks noChangeAspect="1"/>
          </p:cNvPicPr>
          <p:nvPr/>
        </p:nvPicPr>
        <p:blipFill>
          <a:blip r:embed="rId3"/>
          <a:stretch>
            <a:fillRect/>
          </a:stretch>
        </p:blipFill>
        <p:spPr>
          <a:xfrm>
            <a:off x="1031170" y="2454150"/>
            <a:ext cx="490454" cy="455834"/>
          </a:xfrm>
          <a:prstGeom prst="rect">
            <a:avLst/>
          </a:prstGeom>
        </p:spPr>
      </p:pic>
      <p:pic>
        <p:nvPicPr>
          <p:cNvPr id="234" name="Picture 233"/>
          <p:cNvPicPr>
            <a:picLocks noChangeAspect="1"/>
          </p:cNvPicPr>
          <p:nvPr/>
        </p:nvPicPr>
        <p:blipFill>
          <a:blip r:embed="rId3"/>
          <a:stretch>
            <a:fillRect/>
          </a:stretch>
        </p:blipFill>
        <p:spPr>
          <a:xfrm>
            <a:off x="1031170" y="3006372"/>
            <a:ext cx="490454" cy="455834"/>
          </a:xfrm>
          <a:prstGeom prst="rect">
            <a:avLst/>
          </a:prstGeom>
        </p:spPr>
      </p:pic>
      <p:pic>
        <p:nvPicPr>
          <p:cNvPr id="235" name="Picture 234"/>
          <p:cNvPicPr>
            <a:picLocks noChangeAspect="1"/>
          </p:cNvPicPr>
          <p:nvPr/>
        </p:nvPicPr>
        <p:blipFill>
          <a:blip r:embed="rId3"/>
          <a:stretch>
            <a:fillRect/>
          </a:stretch>
        </p:blipFill>
        <p:spPr>
          <a:xfrm>
            <a:off x="1031170" y="5849319"/>
            <a:ext cx="490454" cy="455834"/>
          </a:xfrm>
          <a:prstGeom prst="rect">
            <a:avLst/>
          </a:prstGeom>
        </p:spPr>
      </p:pic>
      <p:pic>
        <p:nvPicPr>
          <p:cNvPr id="236" name="Picture 235"/>
          <p:cNvPicPr>
            <a:picLocks noChangeAspect="1"/>
          </p:cNvPicPr>
          <p:nvPr/>
        </p:nvPicPr>
        <p:blipFill>
          <a:blip r:embed="rId3"/>
          <a:stretch>
            <a:fillRect/>
          </a:stretch>
        </p:blipFill>
        <p:spPr>
          <a:xfrm>
            <a:off x="1031170" y="6401541"/>
            <a:ext cx="490454" cy="455834"/>
          </a:xfrm>
          <a:prstGeom prst="rect">
            <a:avLst/>
          </a:prstGeom>
        </p:spPr>
      </p:pic>
      <p:pic>
        <p:nvPicPr>
          <p:cNvPr id="237" name="Picture 236"/>
          <p:cNvPicPr>
            <a:picLocks noChangeAspect="1"/>
          </p:cNvPicPr>
          <p:nvPr/>
        </p:nvPicPr>
        <p:blipFill>
          <a:blip r:embed="rId3"/>
          <a:stretch>
            <a:fillRect/>
          </a:stretch>
        </p:blipFill>
        <p:spPr>
          <a:xfrm>
            <a:off x="1031170" y="1306866"/>
            <a:ext cx="490454" cy="455834"/>
          </a:xfrm>
          <a:prstGeom prst="rect">
            <a:avLst/>
          </a:prstGeom>
        </p:spPr>
      </p:pic>
      <p:pic>
        <p:nvPicPr>
          <p:cNvPr id="238" name="Picture 237"/>
          <p:cNvPicPr>
            <a:picLocks noChangeAspect="1"/>
          </p:cNvPicPr>
          <p:nvPr/>
        </p:nvPicPr>
        <p:blipFill>
          <a:blip r:embed="rId3"/>
          <a:stretch>
            <a:fillRect/>
          </a:stretch>
        </p:blipFill>
        <p:spPr>
          <a:xfrm>
            <a:off x="1031170" y="1859088"/>
            <a:ext cx="490454" cy="455834"/>
          </a:xfrm>
          <a:prstGeom prst="rect">
            <a:avLst/>
          </a:prstGeom>
        </p:spPr>
      </p:pic>
      <p:pic>
        <p:nvPicPr>
          <p:cNvPr id="239" name="Picture 238"/>
          <p:cNvPicPr>
            <a:picLocks noChangeAspect="1"/>
          </p:cNvPicPr>
          <p:nvPr/>
        </p:nvPicPr>
        <p:blipFill>
          <a:blip r:embed="rId3"/>
          <a:stretch>
            <a:fillRect/>
          </a:stretch>
        </p:blipFill>
        <p:spPr>
          <a:xfrm>
            <a:off x="457200" y="3514448"/>
            <a:ext cx="490454" cy="455834"/>
          </a:xfrm>
          <a:prstGeom prst="rect">
            <a:avLst/>
          </a:prstGeom>
        </p:spPr>
      </p:pic>
      <p:pic>
        <p:nvPicPr>
          <p:cNvPr id="240" name="Picture 239"/>
          <p:cNvPicPr>
            <a:picLocks noChangeAspect="1"/>
          </p:cNvPicPr>
          <p:nvPr/>
        </p:nvPicPr>
        <p:blipFill>
          <a:blip r:embed="rId3"/>
          <a:stretch>
            <a:fillRect/>
          </a:stretch>
        </p:blipFill>
        <p:spPr>
          <a:xfrm>
            <a:off x="457200" y="4066670"/>
            <a:ext cx="490454" cy="455834"/>
          </a:xfrm>
          <a:prstGeom prst="rect">
            <a:avLst/>
          </a:prstGeom>
        </p:spPr>
      </p:pic>
      <p:pic>
        <p:nvPicPr>
          <p:cNvPr id="241" name="Picture 240"/>
          <p:cNvPicPr>
            <a:picLocks noChangeAspect="1"/>
          </p:cNvPicPr>
          <p:nvPr/>
        </p:nvPicPr>
        <p:blipFill>
          <a:blip r:embed="rId3"/>
          <a:stretch>
            <a:fillRect/>
          </a:stretch>
        </p:blipFill>
        <p:spPr>
          <a:xfrm>
            <a:off x="457200" y="4674904"/>
            <a:ext cx="490454" cy="455834"/>
          </a:xfrm>
          <a:prstGeom prst="rect">
            <a:avLst/>
          </a:prstGeom>
        </p:spPr>
      </p:pic>
      <p:pic>
        <p:nvPicPr>
          <p:cNvPr id="242" name="Picture 241"/>
          <p:cNvPicPr>
            <a:picLocks noChangeAspect="1"/>
          </p:cNvPicPr>
          <p:nvPr/>
        </p:nvPicPr>
        <p:blipFill>
          <a:blip r:embed="rId3"/>
          <a:stretch>
            <a:fillRect/>
          </a:stretch>
        </p:blipFill>
        <p:spPr>
          <a:xfrm>
            <a:off x="457200" y="5227126"/>
            <a:ext cx="490454" cy="455834"/>
          </a:xfrm>
          <a:prstGeom prst="rect">
            <a:avLst/>
          </a:prstGeom>
        </p:spPr>
      </p:pic>
      <p:pic>
        <p:nvPicPr>
          <p:cNvPr id="243" name="Picture 242"/>
          <p:cNvPicPr>
            <a:picLocks noChangeAspect="1"/>
          </p:cNvPicPr>
          <p:nvPr/>
        </p:nvPicPr>
        <p:blipFill>
          <a:blip r:embed="rId3"/>
          <a:stretch>
            <a:fillRect/>
          </a:stretch>
        </p:blipFill>
        <p:spPr>
          <a:xfrm>
            <a:off x="457200" y="2411941"/>
            <a:ext cx="490454" cy="455834"/>
          </a:xfrm>
          <a:prstGeom prst="rect">
            <a:avLst/>
          </a:prstGeom>
        </p:spPr>
      </p:pic>
      <p:pic>
        <p:nvPicPr>
          <p:cNvPr id="244" name="Picture 243"/>
          <p:cNvPicPr>
            <a:picLocks noChangeAspect="1"/>
          </p:cNvPicPr>
          <p:nvPr/>
        </p:nvPicPr>
        <p:blipFill>
          <a:blip r:embed="rId3"/>
          <a:stretch>
            <a:fillRect/>
          </a:stretch>
        </p:blipFill>
        <p:spPr>
          <a:xfrm>
            <a:off x="457200" y="2964163"/>
            <a:ext cx="490454" cy="455834"/>
          </a:xfrm>
          <a:prstGeom prst="rect">
            <a:avLst/>
          </a:prstGeom>
        </p:spPr>
      </p:pic>
      <p:pic>
        <p:nvPicPr>
          <p:cNvPr id="245" name="Picture 244"/>
          <p:cNvPicPr>
            <a:picLocks noChangeAspect="1"/>
          </p:cNvPicPr>
          <p:nvPr/>
        </p:nvPicPr>
        <p:blipFill>
          <a:blip r:embed="rId3"/>
          <a:stretch>
            <a:fillRect/>
          </a:stretch>
        </p:blipFill>
        <p:spPr>
          <a:xfrm>
            <a:off x="457200" y="5807110"/>
            <a:ext cx="490454" cy="455834"/>
          </a:xfrm>
          <a:prstGeom prst="rect">
            <a:avLst/>
          </a:prstGeom>
        </p:spPr>
      </p:pic>
      <p:pic>
        <p:nvPicPr>
          <p:cNvPr id="246" name="Picture 245"/>
          <p:cNvPicPr>
            <a:picLocks noChangeAspect="1"/>
          </p:cNvPicPr>
          <p:nvPr/>
        </p:nvPicPr>
        <p:blipFill>
          <a:blip r:embed="rId3"/>
          <a:stretch>
            <a:fillRect/>
          </a:stretch>
        </p:blipFill>
        <p:spPr>
          <a:xfrm>
            <a:off x="457200" y="6359332"/>
            <a:ext cx="490454" cy="455834"/>
          </a:xfrm>
          <a:prstGeom prst="rect">
            <a:avLst/>
          </a:prstGeom>
        </p:spPr>
      </p:pic>
      <p:pic>
        <p:nvPicPr>
          <p:cNvPr id="247" name="Picture 246"/>
          <p:cNvPicPr>
            <a:picLocks noChangeAspect="1"/>
          </p:cNvPicPr>
          <p:nvPr/>
        </p:nvPicPr>
        <p:blipFill>
          <a:blip r:embed="rId3"/>
          <a:stretch>
            <a:fillRect/>
          </a:stretch>
        </p:blipFill>
        <p:spPr>
          <a:xfrm>
            <a:off x="457200" y="1264657"/>
            <a:ext cx="490454" cy="455834"/>
          </a:xfrm>
          <a:prstGeom prst="rect">
            <a:avLst/>
          </a:prstGeom>
        </p:spPr>
      </p:pic>
      <p:pic>
        <p:nvPicPr>
          <p:cNvPr id="248" name="Picture 247"/>
          <p:cNvPicPr>
            <a:picLocks noChangeAspect="1"/>
          </p:cNvPicPr>
          <p:nvPr/>
        </p:nvPicPr>
        <p:blipFill>
          <a:blip r:embed="rId3"/>
          <a:stretch>
            <a:fillRect/>
          </a:stretch>
        </p:blipFill>
        <p:spPr>
          <a:xfrm>
            <a:off x="457200" y="1816879"/>
            <a:ext cx="490454" cy="455834"/>
          </a:xfrm>
          <a:prstGeom prst="rect">
            <a:avLst/>
          </a:prstGeom>
        </p:spPr>
      </p:pic>
      <p:pic>
        <p:nvPicPr>
          <p:cNvPr id="249" name="Picture 248"/>
          <p:cNvPicPr>
            <a:picLocks noChangeAspect="1"/>
          </p:cNvPicPr>
          <p:nvPr/>
        </p:nvPicPr>
        <p:blipFill>
          <a:blip r:embed="rId3"/>
          <a:stretch>
            <a:fillRect/>
          </a:stretch>
        </p:blipFill>
        <p:spPr>
          <a:xfrm>
            <a:off x="-146567" y="3556657"/>
            <a:ext cx="490454" cy="455834"/>
          </a:xfrm>
          <a:prstGeom prst="rect">
            <a:avLst/>
          </a:prstGeom>
        </p:spPr>
      </p:pic>
      <p:pic>
        <p:nvPicPr>
          <p:cNvPr id="250" name="Picture 249"/>
          <p:cNvPicPr>
            <a:picLocks noChangeAspect="1"/>
          </p:cNvPicPr>
          <p:nvPr/>
        </p:nvPicPr>
        <p:blipFill>
          <a:blip r:embed="rId3"/>
          <a:stretch>
            <a:fillRect/>
          </a:stretch>
        </p:blipFill>
        <p:spPr>
          <a:xfrm>
            <a:off x="-146567" y="4108879"/>
            <a:ext cx="490454" cy="455834"/>
          </a:xfrm>
          <a:prstGeom prst="rect">
            <a:avLst/>
          </a:prstGeom>
        </p:spPr>
      </p:pic>
      <p:pic>
        <p:nvPicPr>
          <p:cNvPr id="251" name="Picture 250"/>
          <p:cNvPicPr>
            <a:picLocks noChangeAspect="1"/>
          </p:cNvPicPr>
          <p:nvPr/>
        </p:nvPicPr>
        <p:blipFill>
          <a:blip r:embed="rId3"/>
          <a:stretch>
            <a:fillRect/>
          </a:stretch>
        </p:blipFill>
        <p:spPr>
          <a:xfrm>
            <a:off x="-146567" y="4717113"/>
            <a:ext cx="490454" cy="455834"/>
          </a:xfrm>
          <a:prstGeom prst="rect">
            <a:avLst/>
          </a:prstGeom>
        </p:spPr>
      </p:pic>
      <p:pic>
        <p:nvPicPr>
          <p:cNvPr id="252" name="Picture 251"/>
          <p:cNvPicPr>
            <a:picLocks noChangeAspect="1"/>
          </p:cNvPicPr>
          <p:nvPr/>
        </p:nvPicPr>
        <p:blipFill>
          <a:blip r:embed="rId3"/>
          <a:stretch>
            <a:fillRect/>
          </a:stretch>
        </p:blipFill>
        <p:spPr>
          <a:xfrm>
            <a:off x="-146567" y="5269335"/>
            <a:ext cx="490454" cy="455834"/>
          </a:xfrm>
          <a:prstGeom prst="rect">
            <a:avLst/>
          </a:prstGeom>
        </p:spPr>
      </p:pic>
      <p:pic>
        <p:nvPicPr>
          <p:cNvPr id="253" name="Picture 252"/>
          <p:cNvPicPr>
            <a:picLocks noChangeAspect="1"/>
          </p:cNvPicPr>
          <p:nvPr/>
        </p:nvPicPr>
        <p:blipFill>
          <a:blip r:embed="rId3"/>
          <a:stretch>
            <a:fillRect/>
          </a:stretch>
        </p:blipFill>
        <p:spPr>
          <a:xfrm>
            <a:off x="-146567" y="2454150"/>
            <a:ext cx="490454" cy="455834"/>
          </a:xfrm>
          <a:prstGeom prst="rect">
            <a:avLst/>
          </a:prstGeom>
        </p:spPr>
      </p:pic>
      <p:pic>
        <p:nvPicPr>
          <p:cNvPr id="254" name="Picture 253"/>
          <p:cNvPicPr>
            <a:picLocks noChangeAspect="1"/>
          </p:cNvPicPr>
          <p:nvPr/>
        </p:nvPicPr>
        <p:blipFill>
          <a:blip r:embed="rId3"/>
          <a:stretch>
            <a:fillRect/>
          </a:stretch>
        </p:blipFill>
        <p:spPr>
          <a:xfrm>
            <a:off x="-146567" y="3006372"/>
            <a:ext cx="490454" cy="455834"/>
          </a:xfrm>
          <a:prstGeom prst="rect">
            <a:avLst/>
          </a:prstGeom>
        </p:spPr>
      </p:pic>
      <p:pic>
        <p:nvPicPr>
          <p:cNvPr id="255" name="Picture 254"/>
          <p:cNvPicPr>
            <a:picLocks noChangeAspect="1"/>
          </p:cNvPicPr>
          <p:nvPr/>
        </p:nvPicPr>
        <p:blipFill>
          <a:blip r:embed="rId3"/>
          <a:stretch>
            <a:fillRect/>
          </a:stretch>
        </p:blipFill>
        <p:spPr>
          <a:xfrm>
            <a:off x="-146567" y="5849319"/>
            <a:ext cx="490454" cy="455834"/>
          </a:xfrm>
          <a:prstGeom prst="rect">
            <a:avLst/>
          </a:prstGeom>
        </p:spPr>
      </p:pic>
      <p:pic>
        <p:nvPicPr>
          <p:cNvPr id="256" name="Picture 255"/>
          <p:cNvPicPr>
            <a:picLocks noChangeAspect="1"/>
          </p:cNvPicPr>
          <p:nvPr/>
        </p:nvPicPr>
        <p:blipFill>
          <a:blip r:embed="rId3"/>
          <a:stretch>
            <a:fillRect/>
          </a:stretch>
        </p:blipFill>
        <p:spPr>
          <a:xfrm>
            <a:off x="-146567" y="6401541"/>
            <a:ext cx="490454" cy="455834"/>
          </a:xfrm>
          <a:prstGeom prst="rect">
            <a:avLst/>
          </a:prstGeom>
        </p:spPr>
      </p:pic>
      <p:pic>
        <p:nvPicPr>
          <p:cNvPr id="257" name="Picture 256"/>
          <p:cNvPicPr>
            <a:picLocks noChangeAspect="1"/>
          </p:cNvPicPr>
          <p:nvPr/>
        </p:nvPicPr>
        <p:blipFill>
          <a:blip r:embed="rId3"/>
          <a:stretch>
            <a:fillRect/>
          </a:stretch>
        </p:blipFill>
        <p:spPr>
          <a:xfrm>
            <a:off x="-146567" y="1306866"/>
            <a:ext cx="490454" cy="455834"/>
          </a:xfrm>
          <a:prstGeom prst="rect">
            <a:avLst/>
          </a:prstGeom>
        </p:spPr>
      </p:pic>
      <p:pic>
        <p:nvPicPr>
          <p:cNvPr id="258" name="Picture 257"/>
          <p:cNvPicPr>
            <a:picLocks noChangeAspect="1"/>
          </p:cNvPicPr>
          <p:nvPr/>
        </p:nvPicPr>
        <p:blipFill>
          <a:blip r:embed="rId3"/>
          <a:stretch>
            <a:fillRect/>
          </a:stretch>
        </p:blipFill>
        <p:spPr>
          <a:xfrm>
            <a:off x="-146567" y="1859088"/>
            <a:ext cx="490454" cy="455834"/>
          </a:xfrm>
          <a:prstGeom prst="rect">
            <a:avLst/>
          </a:prstGeom>
        </p:spPr>
      </p:pic>
      <p:grpSp>
        <p:nvGrpSpPr>
          <p:cNvPr id="259" name="Group 258"/>
          <p:cNvGrpSpPr/>
          <p:nvPr/>
        </p:nvGrpSpPr>
        <p:grpSpPr>
          <a:xfrm>
            <a:off x="8276413" y="3707986"/>
            <a:ext cx="262783" cy="284514"/>
            <a:chOff x="8302373" y="3272767"/>
            <a:chExt cx="727278" cy="787421"/>
          </a:xfrm>
        </p:grpSpPr>
        <p:sp>
          <p:nvSpPr>
            <p:cNvPr id="260" name="4-Point Star 259"/>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1" name="4-Point Star 260"/>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2" name="4-Point Star 261"/>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3" name="4-Point Star 262"/>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4" name="4-Point Star 263"/>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5" name="4-Point Star 264"/>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266" name="Group 265"/>
          <p:cNvGrpSpPr/>
          <p:nvPr/>
        </p:nvGrpSpPr>
        <p:grpSpPr>
          <a:xfrm>
            <a:off x="8313178" y="4208945"/>
            <a:ext cx="262783" cy="284514"/>
            <a:chOff x="8302373" y="3272767"/>
            <a:chExt cx="727278" cy="787421"/>
          </a:xfrm>
        </p:grpSpPr>
        <p:sp>
          <p:nvSpPr>
            <p:cNvPr id="267" name="4-Point Star 266"/>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8" name="4-Point Star 267"/>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9" name="4-Point Star 268"/>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0" name="4-Point Star 269"/>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1" name="4-Point Star 270"/>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2" name="4-Point Star 271"/>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273" name="Group 272"/>
          <p:cNvGrpSpPr/>
          <p:nvPr/>
        </p:nvGrpSpPr>
        <p:grpSpPr>
          <a:xfrm>
            <a:off x="8256537" y="2463478"/>
            <a:ext cx="262783" cy="284514"/>
            <a:chOff x="8302373" y="3272767"/>
            <a:chExt cx="727278" cy="787421"/>
          </a:xfrm>
        </p:grpSpPr>
        <p:sp>
          <p:nvSpPr>
            <p:cNvPr id="274" name="4-Point Star 273"/>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5" name="4-Point Star 274"/>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6" name="4-Point Star 275"/>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7" name="4-Point Star 276"/>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8" name="4-Point Star 277"/>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9" name="4-Point Star 278"/>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280" name="Group 279"/>
          <p:cNvGrpSpPr/>
          <p:nvPr/>
        </p:nvGrpSpPr>
        <p:grpSpPr>
          <a:xfrm>
            <a:off x="8280224" y="4849436"/>
            <a:ext cx="262783" cy="284514"/>
            <a:chOff x="8302373" y="3272767"/>
            <a:chExt cx="727278" cy="787421"/>
          </a:xfrm>
        </p:grpSpPr>
        <p:sp>
          <p:nvSpPr>
            <p:cNvPr id="281" name="4-Point Star 280"/>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2" name="4-Point Star 281"/>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3" name="4-Point Star 282"/>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4" name="4-Point Star 283"/>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5" name="4-Point Star 284"/>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6" name="4-Point Star 285"/>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287" name="Group 286"/>
          <p:cNvGrpSpPr/>
          <p:nvPr/>
        </p:nvGrpSpPr>
        <p:grpSpPr>
          <a:xfrm>
            <a:off x="8286289" y="1925474"/>
            <a:ext cx="262783" cy="284514"/>
            <a:chOff x="8302373" y="3272767"/>
            <a:chExt cx="727278" cy="787421"/>
          </a:xfrm>
        </p:grpSpPr>
        <p:sp>
          <p:nvSpPr>
            <p:cNvPr id="288" name="4-Point Star 287"/>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9" name="4-Point Star 288"/>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0" name="4-Point Star 289"/>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1" name="4-Point Star 290"/>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2" name="4-Point Star 291"/>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3" name="4-Point Star 292"/>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294" name="Group 293"/>
          <p:cNvGrpSpPr/>
          <p:nvPr/>
        </p:nvGrpSpPr>
        <p:grpSpPr>
          <a:xfrm>
            <a:off x="8260317" y="1426431"/>
            <a:ext cx="262783" cy="284514"/>
            <a:chOff x="8302373" y="3272767"/>
            <a:chExt cx="727278" cy="787421"/>
          </a:xfrm>
        </p:grpSpPr>
        <p:sp>
          <p:nvSpPr>
            <p:cNvPr id="295" name="4-Point Star 294"/>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6" name="4-Point Star 295"/>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7" name="4-Point Star 296"/>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8" name="4-Point Star 297"/>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9" name="4-Point Star 298"/>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0" name="4-Point Star 299"/>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01" name="Group 300"/>
          <p:cNvGrpSpPr/>
          <p:nvPr/>
        </p:nvGrpSpPr>
        <p:grpSpPr>
          <a:xfrm>
            <a:off x="8286289" y="3072896"/>
            <a:ext cx="262783" cy="284514"/>
            <a:chOff x="8302373" y="3272767"/>
            <a:chExt cx="727278" cy="787421"/>
          </a:xfrm>
        </p:grpSpPr>
        <p:sp>
          <p:nvSpPr>
            <p:cNvPr id="302" name="4-Point Star 301"/>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3" name="4-Point Star 302"/>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4" name="4-Point Star 303"/>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5" name="4-Point Star 304"/>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6" name="4-Point Star 305"/>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7" name="4-Point Star 306"/>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08" name="Group 307"/>
          <p:cNvGrpSpPr/>
          <p:nvPr/>
        </p:nvGrpSpPr>
        <p:grpSpPr>
          <a:xfrm>
            <a:off x="8264467" y="5363181"/>
            <a:ext cx="262783" cy="284514"/>
            <a:chOff x="8302373" y="3272767"/>
            <a:chExt cx="727278" cy="787421"/>
          </a:xfrm>
        </p:grpSpPr>
        <p:sp>
          <p:nvSpPr>
            <p:cNvPr id="309" name="4-Point Star 308"/>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0" name="4-Point Star 309"/>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1" name="4-Point Star 310"/>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2" name="4-Point Star 311"/>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3" name="4-Point Star 312"/>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4" name="4-Point Star 313"/>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15" name="Group 314"/>
          <p:cNvGrpSpPr/>
          <p:nvPr/>
        </p:nvGrpSpPr>
        <p:grpSpPr>
          <a:xfrm>
            <a:off x="8279464" y="5943562"/>
            <a:ext cx="262783" cy="284514"/>
            <a:chOff x="8302373" y="3272767"/>
            <a:chExt cx="727278" cy="787421"/>
          </a:xfrm>
        </p:grpSpPr>
        <p:sp>
          <p:nvSpPr>
            <p:cNvPr id="316" name="4-Point Star 315"/>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7" name="4-Point Star 316"/>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8" name="4-Point Star 317"/>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19" name="4-Point Star 318"/>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0" name="4-Point Star 319"/>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1" name="4-Point Star 320"/>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22" name="Group 321"/>
          <p:cNvGrpSpPr/>
          <p:nvPr/>
        </p:nvGrpSpPr>
        <p:grpSpPr>
          <a:xfrm>
            <a:off x="8283914" y="6516786"/>
            <a:ext cx="262783" cy="284514"/>
            <a:chOff x="8302373" y="3272767"/>
            <a:chExt cx="727278" cy="787421"/>
          </a:xfrm>
        </p:grpSpPr>
        <p:sp>
          <p:nvSpPr>
            <p:cNvPr id="323" name="4-Point Star 322"/>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4" name="4-Point Star 323"/>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5" name="4-Point Star 324"/>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6" name="4-Point Star 325"/>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7" name="4-Point Star 326"/>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8" name="4-Point Star 327"/>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29" name="Group 328"/>
          <p:cNvGrpSpPr/>
          <p:nvPr/>
        </p:nvGrpSpPr>
        <p:grpSpPr>
          <a:xfrm>
            <a:off x="7816473" y="3715563"/>
            <a:ext cx="262783" cy="284514"/>
            <a:chOff x="8302373" y="3272767"/>
            <a:chExt cx="727278" cy="787421"/>
          </a:xfrm>
        </p:grpSpPr>
        <p:sp>
          <p:nvSpPr>
            <p:cNvPr id="330" name="4-Point Star 329"/>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1" name="4-Point Star 330"/>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2" name="4-Point Star 331"/>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3" name="4-Point Star 332"/>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4" name="4-Point Star 333"/>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5" name="4-Point Star 334"/>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36" name="Group 335"/>
          <p:cNvGrpSpPr/>
          <p:nvPr/>
        </p:nvGrpSpPr>
        <p:grpSpPr>
          <a:xfrm>
            <a:off x="7853238" y="4216522"/>
            <a:ext cx="262783" cy="284514"/>
            <a:chOff x="8302373" y="3272767"/>
            <a:chExt cx="727278" cy="787421"/>
          </a:xfrm>
        </p:grpSpPr>
        <p:sp>
          <p:nvSpPr>
            <p:cNvPr id="337" name="4-Point Star 336"/>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8" name="4-Point Star 337"/>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9" name="4-Point Star 338"/>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0" name="4-Point Star 339"/>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1" name="4-Point Star 340"/>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2" name="4-Point Star 341"/>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43" name="Group 342"/>
          <p:cNvGrpSpPr/>
          <p:nvPr/>
        </p:nvGrpSpPr>
        <p:grpSpPr>
          <a:xfrm>
            <a:off x="7796597" y="2471055"/>
            <a:ext cx="262783" cy="284514"/>
            <a:chOff x="8302373" y="3272767"/>
            <a:chExt cx="727278" cy="787421"/>
          </a:xfrm>
        </p:grpSpPr>
        <p:sp>
          <p:nvSpPr>
            <p:cNvPr id="344" name="4-Point Star 343"/>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5" name="4-Point Star 344"/>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6" name="4-Point Star 345"/>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7" name="4-Point Star 346"/>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8" name="4-Point Star 347"/>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9" name="4-Point Star 348"/>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50" name="Group 349"/>
          <p:cNvGrpSpPr/>
          <p:nvPr/>
        </p:nvGrpSpPr>
        <p:grpSpPr>
          <a:xfrm>
            <a:off x="7820284" y="4857013"/>
            <a:ext cx="262783" cy="284514"/>
            <a:chOff x="8302373" y="3272767"/>
            <a:chExt cx="727278" cy="787421"/>
          </a:xfrm>
        </p:grpSpPr>
        <p:sp>
          <p:nvSpPr>
            <p:cNvPr id="351" name="4-Point Star 350"/>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2" name="4-Point Star 351"/>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3" name="4-Point Star 352"/>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4" name="4-Point Star 353"/>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5" name="4-Point Star 354"/>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6" name="4-Point Star 355"/>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57" name="Group 356"/>
          <p:cNvGrpSpPr/>
          <p:nvPr/>
        </p:nvGrpSpPr>
        <p:grpSpPr>
          <a:xfrm>
            <a:off x="7826349" y="1933051"/>
            <a:ext cx="262783" cy="284514"/>
            <a:chOff x="8302373" y="3272767"/>
            <a:chExt cx="727278" cy="787421"/>
          </a:xfrm>
        </p:grpSpPr>
        <p:sp>
          <p:nvSpPr>
            <p:cNvPr id="358" name="4-Point Star 357"/>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9" name="4-Point Star 358"/>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0" name="4-Point Star 359"/>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1" name="4-Point Star 360"/>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2" name="4-Point Star 361"/>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3" name="4-Point Star 362"/>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64" name="Group 363"/>
          <p:cNvGrpSpPr/>
          <p:nvPr/>
        </p:nvGrpSpPr>
        <p:grpSpPr>
          <a:xfrm>
            <a:off x="7800377" y="1434008"/>
            <a:ext cx="262783" cy="284514"/>
            <a:chOff x="8302373" y="3272767"/>
            <a:chExt cx="727278" cy="787421"/>
          </a:xfrm>
        </p:grpSpPr>
        <p:sp>
          <p:nvSpPr>
            <p:cNvPr id="365" name="4-Point Star 364"/>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6" name="4-Point Star 365"/>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7" name="4-Point Star 366"/>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8" name="4-Point Star 367"/>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9" name="4-Point Star 368"/>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0" name="4-Point Star 369"/>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71" name="Group 370"/>
          <p:cNvGrpSpPr/>
          <p:nvPr/>
        </p:nvGrpSpPr>
        <p:grpSpPr>
          <a:xfrm>
            <a:off x="7826349" y="3080473"/>
            <a:ext cx="262783" cy="284514"/>
            <a:chOff x="8302373" y="3272767"/>
            <a:chExt cx="727278" cy="787421"/>
          </a:xfrm>
        </p:grpSpPr>
        <p:sp>
          <p:nvSpPr>
            <p:cNvPr id="372" name="4-Point Star 371"/>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3" name="4-Point Star 372"/>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4" name="4-Point Star 373"/>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5" name="4-Point Star 374"/>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6" name="4-Point Star 375"/>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7" name="4-Point Star 376"/>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78" name="Group 377"/>
          <p:cNvGrpSpPr/>
          <p:nvPr/>
        </p:nvGrpSpPr>
        <p:grpSpPr>
          <a:xfrm>
            <a:off x="7804527" y="5370758"/>
            <a:ext cx="262783" cy="284514"/>
            <a:chOff x="8302373" y="3272767"/>
            <a:chExt cx="727278" cy="787421"/>
          </a:xfrm>
        </p:grpSpPr>
        <p:sp>
          <p:nvSpPr>
            <p:cNvPr id="379" name="4-Point Star 378"/>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80" name="4-Point Star 379"/>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81" name="4-Point Star 380"/>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82" name="4-Point Star 381"/>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83" name="4-Point Star 382"/>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84" name="4-Point Star 383"/>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85" name="Group 384"/>
          <p:cNvGrpSpPr/>
          <p:nvPr/>
        </p:nvGrpSpPr>
        <p:grpSpPr>
          <a:xfrm>
            <a:off x="7819524" y="5951139"/>
            <a:ext cx="262783" cy="284514"/>
            <a:chOff x="8302373" y="3272767"/>
            <a:chExt cx="727278" cy="787421"/>
          </a:xfrm>
        </p:grpSpPr>
        <p:sp>
          <p:nvSpPr>
            <p:cNvPr id="386" name="4-Point Star 385"/>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87" name="4-Point Star 386"/>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88" name="4-Point Star 387"/>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89" name="4-Point Star 388"/>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0" name="4-Point Star 389"/>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1" name="4-Point Star 390"/>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92" name="Group 391"/>
          <p:cNvGrpSpPr/>
          <p:nvPr/>
        </p:nvGrpSpPr>
        <p:grpSpPr>
          <a:xfrm>
            <a:off x="7823974" y="6524363"/>
            <a:ext cx="262783" cy="284514"/>
            <a:chOff x="8302373" y="3272767"/>
            <a:chExt cx="727278" cy="787421"/>
          </a:xfrm>
        </p:grpSpPr>
        <p:sp>
          <p:nvSpPr>
            <p:cNvPr id="393" name="4-Point Star 392"/>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4" name="4-Point Star 393"/>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5" name="4-Point Star 394"/>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6" name="4-Point Star 395"/>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7" name="4-Point Star 396"/>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8" name="4-Point Star 397"/>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399" name="Group 398"/>
          <p:cNvGrpSpPr/>
          <p:nvPr/>
        </p:nvGrpSpPr>
        <p:grpSpPr>
          <a:xfrm>
            <a:off x="7324389" y="3707986"/>
            <a:ext cx="262783" cy="284514"/>
            <a:chOff x="8302373" y="3272767"/>
            <a:chExt cx="727278" cy="787421"/>
          </a:xfrm>
        </p:grpSpPr>
        <p:sp>
          <p:nvSpPr>
            <p:cNvPr id="400" name="4-Point Star 399"/>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1" name="4-Point Star 400"/>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2" name="4-Point Star 401"/>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3" name="4-Point Star 402"/>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4" name="4-Point Star 403"/>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5" name="4-Point Star 404"/>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406" name="Group 405"/>
          <p:cNvGrpSpPr/>
          <p:nvPr/>
        </p:nvGrpSpPr>
        <p:grpSpPr>
          <a:xfrm>
            <a:off x="7361154" y="4208945"/>
            <a:ext cx="262783" cy="284514"/>
            <a:chOff x="8302373" y="3272767"/>
            <a:chExt cx="727278" cy="787421"/>
          </a:xfrm>
        </p:grpSpPr>
        <p:sp>
          <p:nvSpPr>
            <p:cNvPr id="407" name="4-Point Star 406"/>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8" name="4-Point Star 407"/>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9" name="4-Point Star 408"/>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10" name="4-Point Star 409"/>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11" name="4-Point Star 410"/>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12" name="4-Point Star 411"/>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413" name="Group 412"/>
          <p:cNvGrpSpPr/>
          <p:nvPr/>
        </p:nvGrpSpPr>
        <p:grpSpPr>
          <a:xfrm>
            <a:off x="7304513" y="2463478"/>
            <a:ext cx="262783" cy="284514"/>
            <a:chOff x="8302373" y="3272767"/>
            <a:chExt cx="727278" cy="787421"/>
          </a:xfrm>
        </p:grpSpPr>
        <p:sp>
          <p:nvSpPr>
            <p:cNvPr id="414" name="4-Point Star 413"/>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15" name="4-Point Star 414"/>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16" name="4-Point Star 415"/>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17" name="4-Point Star 416"/>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18" name="4-Point Star 417"/>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19" name="4-Point Star 418"/>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420" name="Group 419"/>
          <p:cNvGrpSpPr/>
          <p:nvPr/>
        </p:nvGrpSpPr>
        <p:grpSpPr>
          <a:xfrm>
            <a:off x="7328200" y="4849436"/>
            <a:ext cx="262783" cy="284514"/>
            <a:chOff x="8302373" y="3272767"/>
            <a:chExt cx="727278" cy="787421"/>
          </a:xfrm>
        </p:grpSpPr>
        <p:sp>
          <p:nvSpPr>
            <p:cNvPr id="421" name="4-Point Star 420"/>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22" name="4-Point Star 421"/>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23" name="4-Point Star 422"/>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24" name="4-Point Star 423"/>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25" name="4-Point Star 424"/>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26" name="4-Point Star 425"/>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427" name="Group 426"/>
          <p:cNvGrpSpPr/>
          <p:nvPr/>
        </p:nvGrpSpPr>
        <p:grpSpPr>
          <a:xfrm>
            <a:off x="7334265" y="1925474"/>
            <a:ext cx="262783" cy="284514"/>
            <a:chOff x="8302373" y="3272767"/>
            <a:chExt cx="727278" cy="787421"/>
          </a:xfrm>
        </p:grpSpPr>
        <p:sp>
          <p:nvSpPr>
            <p:cNvPr id="428" name="4-Point Star 427"/>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29" name="4-Point Star 428"/>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0" name="4-Point Star 429"/>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1" name="4-Point Star 430"/>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2" name="4-Point Star 431"/>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3" name="4-Point Star 432"/>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434" name="Group 433"/>
          <p:cNvGrpSpPr/>
          <p:nvPr/>
        </p:nvGrpSpPr>
        <p:grpSpPr>
          <a:xfrm>
            <a:off x="7308293" y="1426431"/>
            <a:ext cx="262783" cy="284514"/>
            <a:chOff x="8302373" y="3272767"/>
            <a:chExt cx="727278" cy="787421"/>
          </a:xfrm>
        </p:grpSpPr>
        <p:sp>
          <p:nvSpPr>
            <p:cNvPr id="435" name="4-Point Star 434"/>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6" name="4-Point Star 435"/>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7" name="4-Point Star 436"/>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8" name="4-Point Star 437"/>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9" name="4-Point Star 438"/>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0" name="4-Point Star 439"/>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441" name="Group 440"/>
          <p:cNvGrpSpPr/>
          <p:nvPr/>
        </p:nvGrpSpPr>
        <p:grpSpPr>
          <a:xfrm>
            <a:off x="7334265" y="3072896"/>
            <a:ext cx="262783" cy="284514"/>
            <a:chOff x="8302373" y="3272767"/>
            <a:chExt cx="727278" cy="787421"/>
          </a:xfrm>
        </p:grpSpPr>
        <p:sp>
          <p:nvSpPr>
            <p:cNvPr id="442" name="4-Point Star 441"/>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3" name="4-Point Star 442"/>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4" name="4-Point Star 443"/>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5" name="4-Point Star 444"/>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6" name="4-Point Star 445"/>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7" name="4-Point Star 446"/>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448" name="Group 447"/>
          <p:cNvGrpSpPr/>
          <p:nvPr/>
        </p:nvGrpSpPr>
        <p:grpSpPr>
          <a:xfrm>
            <a:off x="7312443" y="5363181"/>
            <a:ext cx="262783" cy="284514"/>
            <a:chOff x="8302373" y="3272767"/>
            <a:chExt cx="727278" cy="787421"/>
          </a:xfrm>
        </p:grpSpPr>
        <p:sp>
          <p:nvSpPr>
            <p:cNvPr id="449" name="4-Point Star 448"/>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0" name="4-Point Star 449"/>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1" name="4-Point Star 450"/>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2" name="4-Point Star 451"/>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3" name="4-Point Star 452"/>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4" name="4-Point Star 453"/>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455" name="Group 454"/>
          <p:cNvGrpSpPr/>
          <p:nvPr/>
        </p:nvGrpSpPr>
        <p:grpSpPr>
          <a:xfrm>
            <a:off x="7327440" y="5943562"/>
            <a:ext cx="262783" cy="284514"/>
            <a:chOff x="8302373" y="3272767"/>
            <a:chExt cx="727278" cy="787421"/>
          </a:xfrm>
        </p:grpSpPr>
        <p:sp>
          <p:nvSpPr>
            <p:cNvPr id="456" name="4-Point Star 455"/>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7" name="4-Point Star 456"/>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8" name="4-Point Star 457"/>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9" name="4-Point Star 458"/>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0" name="4-Point Star 459"/>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1" name="4-Point Star 460"/>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462" name="Group 461"/>
          <p:cNvGrpSpPr/>
          <p:nvPr/>
        </p:nvGrpSpPr>
        <p:grpSpPr>
          <a:xfrm>
            <a:off x="7331890" y="6516786"/>
            <a:ext cx="262783" cy="284514"/>
            <a:chOff x="8302373" y="3272767"/>
            <a:chExt cx="727278" cy="787421"/>
          </a:xfrm>
        </p:grpSpPr>
        <p:sp>
          <p:nvSpPr>
            <p:cNvPr id="463" name="4-Point Star 462"/>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4" name="4-Point Star 463"/>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5" name="4-Point Star 464"/>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6" name="4-Point Star 465"/>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7" name="4-Point Star 466"/>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8" name="4-Point Star 467"/>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539" name="Group 538"/>
          <p:cNvGrpSpPr/>
          <p:nvPr/>
        </p:nvGrpSpPr>
        <p:grpSpPr>
          <a:xfrm>
            <a:off x="6887128" y="3700183"/>
            <a:ext cx="262783" cy="284514"/>
            <a:chOff x="8302373" y="3272767"/>
            <a:chExt cx="727278" cy="787421"/>
          </a:xfrm>
        </p:grpSpPr>
        <p:sp>
          <p:nvSpPr>
            <p:cNvPr id="540" name="4-Point Star 539"/>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41" name="4-Point Star 540"/>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42" name="4-Point Star 541"/>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43" name="4-Point Star 542"/>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44" name="4-Point Star 543"/>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45" name="4-Point Star 544"/>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546" name="Group 545"/>
          <p:cNvGrpSpPr/>
          <p:nvPr/>
        </p:nvGrpSpPr>
        <p:grpSpPr>
          <a:xfrm>
            <a:off x="6923893" y="4201142"/>
            <a:ext cx="262783" cy="284514"/>
            <a:chOff x="8302373" y="3272767"/>
            <a:chExt cx="727278" cy="787421"/>
          </a:xfrm>
        </p:grpSpPr>
        <p:sp>
          <p:nvSpPr>
            <p:cNvPr id="547" name="4-Point Star 546"/>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48" name="4-Point Star 547"/>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49" name="4-Point Star 548"/>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50" name="4-Point Star 549"/>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51" name="4-Point Star 550"/>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52" name="4-Point Star 551"/>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553" name="Group 552"/>
          <p:cNvGrpSpPr/>
          <p:nvPr/>
        </p:nvGrpSpPr>
        <p:grpSpPr>
          <a:xfrm>
            <a:off x="6867252" y="2455675"/>
            <a:ext cx="262783" cy="284514"/>
            <a:chOff x="8302373" y="3272767"/>
            <a:chExt cx="727278" cy="787421"/>
          </a:xfrm>
        </p:grpSpPr>
        <p:sp>
          <p:nvSpPr>
            <p:cNvPr id="554" name="4-Point Star 553"/>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55" name="4-Point Star 554"/>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56" name="4-Point Star 555"/>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57" name="4-Point Star 556"/>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58" name="4-Point Star 557"/>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59" name="4-Point Star 558"/>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560" name="Group 559"/>
          <p:cNvGrpSpPr/>
          <p:nvPr/>
        </p:nvGrpSpPr>
        <p:grpSpPr>
          <a:xfrm>
            <a:off x="6890939" y="4841633"/>
            <a:ext cx="262783" cy="284514"/>
            <a:chOff x="8302373" y="3272767"/>
            <a:chExt cx="727278" cy="787421"/>
          </a:xfrm>
        </p:grpSpPr>
        <p:sp>
          <p:nvSpPr>
            <p:cNvPr id="561" name="4-Point Star 560"/>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62" name="4-Point Star 561"/>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63" name="4-Point Star 562"/>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64" name="4-Point Star 563"/>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65" name="4-Point Star 564"/>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66" name="4-Point Star 565"/>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567" name="Group 566"/>
          <p:cNvGrpSpPr/>
          <p:nvPr/>
        </p:nvGrpSpPr>
        <p:grpSpPr>
          <a:xfrm>
            <a:off x="6897004" y="1917671"/>
            <a:ext cx="262783" cy="284514"/>
            <a:chOff x="8302373" y="3272767"/>
            <a:chExt cx="727278" cy="787421"/>
          </a:xfrm>
        </p:grpSpPr>
        <p:sp>
          <p:nvSpPr>
            <p:cNvPr id="568" name="4-Point Star 567"/>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69" name="4-Point Star 568"/>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70" name="4-Point Star 569"/>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71" name="4-Point Star 570"/>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72" name="4-Point Star 571"/>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73" name="4-Point Star 572"/>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574" name="Group 573"/>
          <p:cNvGrpSpPr/>
          <p:nvPr/>
        </p:nvGrpSpPr>
        <p:grpSpPr>
          <a:xfrm>
            <a:off x="6871032" y="1418628"/>
            <a:ext cx="262783" cy="284514"/>
            <a:chOff x="8302373" y="3272767"/>
            <a:chExt cx="727278" cy="787421"/>
          </a:xfrm>
        </p:grpSpPr>
        <p:sp>
          <p:nvSpPr>
            <p:cNvPr id="575" name="4-Point Star 574"/>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76" name="4-Point Star 575"/>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77" name="4-Point Star 576"/>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78" name="4-Point Star 577"/>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79" name="4-Point Star 578"/>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80" name="4-Point Star 579"/>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581" name="Group 580"/>
          <p:cNvGrpSpPr/>
          <p:nvPr/>
        </p:nvGrpSpPr>
        <p:grpSpPr>
          <a:xfrm>
            <a:off x="6897004" y="3065093"/>
            <a:ext cx="262783" cy="284514"/>
            <a:chOff x="8302373" y="3272767"/>
            <a:chExt cx="727278" cy="787421"/>
          </a:xfrm>
        </p:grpSpPr>
        <p:sp>
          <p:nvSpPr>
            <p:cNvPr id="582" name="4-Point Star 581"/>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83" name="4-Point Star 582"/>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84" name="4-Point Star 583"/>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85" name="4-Point Star 584"/>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86" name="4-Point Star 585"/>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87" name="4-Point Star 586"/>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588" name="Group 587"/>
          <p:cNvGrpSpPr/>
          <p:nvPr/>
        </p:nvGrpSpPr>
        <p:grpSpPr>
          <a:xfrm>
            <a:off x="6875182" y="5355378"/>
            <a:ext cx="262783" cy="284514"/>
            <a:chOff x="8302373" y="3272767"/>
            <a:chExt cx="727278" cy="787421"/>
          </a:xfrm>
        </p:grpSpPr>
        <p:sp>
          <p:nvSpPr>
            <p:cNvPr id="589" name="4-Point Star 588"/>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90" name="4-Point Star 589"/>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91" name="4-Point Star 590"/>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92" name="4-Point Star 591"/>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93" name="4-Point Star 592"/>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94" name="4-Point Star 593"/>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595" name="Group 594"/>
          <p:cNvGrpSpPr/>
          <p:nvPr/>
        </p:nvGrpSpPr>
        <p:grpSpPr>
          <a:xfrm>
            <a:off x="6890179" y="5935759"/>
            <a:ext cx="262783" cy="284514"/>
            <a:chOff x="8302373" y="3272767"/>
            <a:chExt cx="727278" cy="787421"/>
          </a:xfrm>
        </p:grpSpPr>
        <p:sp>
          <p:nvSpPr>
            <p:cNvPr id="596" name="4-Point Star 595"/>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97" name="4-Point Star 596"/>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98" name="4-Point Star 597"/>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99" name="4-Point Star 598"/>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0" name="4-Point Star 599"/>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1" name="4-Point Star 600"/>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602" name="Group 601"/>
          <p:cNvGrpSpPr/>
          <p:nvPr/>
        </p:nvGrpSpPr>
        <p:grpSpPr>
          <a:xfrm>
            <a:off x="6894629" y="6508983"/>
            <a:ext cx="262783" cy="284514"/>
            <a:chOff x="8302373" y="3272767"/>
            <a:chExt cx="727278" cy="787421"/>
          </a:xfrm>
        </p:grpSpPr>
        <p:sp>
          <p:nvSpPr>
            <p:cNvPr id="603" name="4-Point Star 602"/>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4" name="4-Point Star 603"/>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5" name="4-Point Star 604"/>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6" name="4-Point Star 605"/>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7" name="4-Point Star 606"/>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8" name="4-Point Star 607"/>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609" name="Group 608"/>
          <p:cNvGrpSpPr/>
          <p:nvPr/>
        </p:nvGrpSpPr>
        <p:grpSpPr>
          <a:xfrm>
            <a:off x="8707712" y="3737296"/>
            <a:ext cx="262783" cy="284514"/>
            <a:chOff x="8302373" y="3272767"/>
            <a:chExt cx="727278" cy="787421"/>
          </a:xfrm>
        </p:grpSpPr>
        <p:sp>
          <p:nvSpPr>
            <p:cNvPr id="610" name="4-Point Star 609"/>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11" name="4-Point Star 610"/>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12" name="4-Point Star 611"/>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13" name="4-Point Star 612"/>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14" name="4-Point Star 613"/>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15" name="4-Point Star 614"/>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616" name="Group 615"/>
          <p:cNvGrpSpPr/>
          <p:nvPr/>
        </p:nvGrpSpPr>
        <p:grpSpPr>
          <a:xfrm>
            <a:off x="8744477" y="4238255"/>
            <a:ext cx="262783" cy="284514"/>
            <a:chOff x="8302373" y="3272767"/>
            <a:chExt cx="727278" cy="787421"/>
          </a:xfrm>
        </p:grpSpPr>
        <p:sp>
          <p:nvSpPr>
            <p:cNvPr id="617" name="4-Point Star 616"/>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18" name="4-Point Star 617"/>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19" name="4-Point Star 618"/>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0" name="4-Point Star 619"/>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1" name="4-Point Star 620"/>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2" name="4-Point Star 621"/>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623" name="Group 622"/>
          <p:cNvGrpSpPr/>
          <p:nvPr/>
        </p:nvGrpSpPr>
        <p:grpSpPr>
          <a:xfrm>
            <a:off x="8687836" y="2492788"/>
            <a:ext cx="262783" cy="284514"/>
            <a:chOff x="8302373" y="3272767"/>
            <a:chExt cx="727278" cy="787421"/>
          </a:xfrm>
        </p:grpSpPr>
        <p:sp>
          <p:nvSpPr>
            <p:cNvPr id="624" name="4-Point Star 623"/>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5" name="4-Point Star 624"/>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6" name="4-Point Star 625"/>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7" name="4-Point Star 626"/>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8" name="4-Point Star 627"/>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9" name="4-Point Star 628"/>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630" name="Group 629"/>
          <p:cNvGrpSpPr/>
          <p:nvPr/>
        </p:nvGrpSpPr>
        <p:grpSpPr>
          <a:xfrm>
            <a:off x="8711523" y="4878746"/>
            <a:ext cx="262783" cy="284514"/>
            <a:chOff x="8302373" y="3272767"/>
            <a:chExt cx="727278" cy="787421"/>
          </a:xfrm>
        </p:grpSpPr>
        <p:sp>
          <p:nvSpPr>
            <p:cNvPr id="631" name="4-Point Star 630"/>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32" name="4-Point Star 631"/>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33" name="4-Point Star 632"/>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34" name="4-Point Star 633"/>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35" name="4-Point Star 634"/>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36" name="4-Point Star 635"/>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637" name="Group 636"/>
          <p:cNvGrpSpPr/>
          <p:nvPr/>
        </p:nvGrpSpPr>
        <p:grpSpPr>
          <a:xfrm>
            <a:off x="8717588" y="1954784"/>
            <a:ext cx="262783" cy="284514"/>
            <a:chOff x="8302373" y="3272767"/>
            <a:chExt cx="727278" cy="787421"/>
          </a:xfrm>
        </p:grpSpPr>
        <p:sp>
          <p:nvSpPr>
            <p:cNvPr id="638" name="4-Point Star 637"/>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39" name="4-Point Star 638"/>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40" name="4-Point Star 639"/>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41" name="4-Point Star 640"/>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42" name="4-Point Star 641"/>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43" name="4-Point Star 642"/>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644" name="Group 643"/>
          <p:cNvGrpSpPr/>
          <p:nvPr/>
        </p:nvGrpSpPr>
        <p:grpSpPr>
          <a:xfrm>
            <a:off x="8691616" y="1455741"/>
            <a:ext cx="262783" cy="284514"/>
            <a:chOff x="8302373" y="3272767"/>
            <a:chExt cx="727278" cy="787421"/>
          </a:xfrm>
        </p:grpSpPr>
        <p:sp>
          <p:nvSpPr>
            <p:cNvPr id="645" name="4-Point Star 644"/>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46" name="4-Point Star 645"/>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47" name="4-Point Star 646"/>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48" name="4-Point Star 647"/>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49" name="4-Point Star 648"/>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50" name="4-Point Star 649"/>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651" name="Group 650"/>
          <p:cNvGrpSpPr/>
          <p:nvPr/>
        </p:nvGrpSpPr>
        <p:grpSpPr>
          <a:xfrm>
            <a:off x="8717588" y="3102206"/>
            <a:ext cx="262783" cy="284514"/>
            <a:chOff x="8302373" y="3272767"/>
            <a:chExt cx="727278" cy="787421"/>
          </a:xfrm>
        </p:grpSpPr>
        <p:sp>
          <p:nvSpPr>
            <p:cNvPr id="652" name="4-Point Star 651"/>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53" name="4-Point Star 652"/>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54" name="4-Point Star 653"/>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55" name="4-Point Star 654"/>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56" name="4-Point Star 655"/>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57" name="4-Point Star 656"/>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658" name="Group 657"/>
          <p:cNvGrpSpPr/>
          <p:nvPr/>
        </p:nvGrpSpPr>
        <p:grpSpPr>
          <a:xfrm>
            <a:off x="8695766" y="5392491"/>
            <a:ext cx="262783" cy="284514"/>
            <a:chOff x="8302373" y="3272767"/>
            <a:chExt cx="727278" cy="787421"/>
          </a:xfrm>
        </p:grpSpPr>
        <p:sp>
          <p:nvSpPr>
            <p:cNvPr id="659" name="4-Point Star 658"/>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60" name="4-Point Star 659"/>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61" name="4-Point Star 660"/>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62" name="4-Point Star 661"/>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63" name="4-Point Star 662"/>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64" name="4-Point Star 663"/>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665" name="Group 664"/>
          <p:cNvGrpSpPr/>
          <p:nvPr/>
        </p:nvGrpSpPr>
        <p:grpSpPr>
          <a:xfrm>
            <a:off x="8710763" y="5972872"/>
            <a:ext cx="262783" cy="284514"/>
            <a:chOff x="8302373" y="3272767"/>
            <a:chExt cx="727278" cy="787421"/>
          </a:xfrm>
        </p:grpSpPr>
        <p:sp>
          <p:nvSpPr>
            <p:cNvPr id="666" name="4-Point Star 665"/>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67" name="4-Point Star 666"/>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68" name="4-Point Star 667"/>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69" name="4-Point Star 668"/>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70" name="4-Point Star 669"/>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71" name="4-Point Star 670"/>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grpSp>
        <p:nvGrpSpPr>
          <p:cNvPr id="672" name="Group 671"/>
          <p:cNvGrpSpPr/>
          <p:nvPr/>
        </p:nvGrpSpPr>
        <p:grpSpPr>
          <a:xfrm>
            <a:off x="8715213" y="6546096"/>
            <a:ext cx="262783" cy="284514"/>
            <a:chOff x="8302373" y="3272767"/>
            <a:chExt cx="727278" cy="787421"/>
          </a:xfrm>
        </p:grpSpPr>
        <p:sp>
          <p:nvSpPr>
            <p:cNvPr id="673" name="4-Point Star 672"/>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74" name="4-Point Star 673"/>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75" name="4-Point Star 674"/>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76" name="4-Point Star 675"/>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77" name="4-Point Star 676"/>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78" name="4-Point Star 677"/>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83756819"/>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kind of lineage queries?</a:t>
            </a:r>
            <a:endParaRPr lang="en-US" dirty="0"/>
          </a:p>
        </p:txBody>
      </p:sp>
      <p:sp>
        <p:nvSpPr>
          <p:cNvPr id="11" name="Content Placeholder 2"/>
          <p:cNvSpPr txBox="1">
            <a:spLocks/>
          </p:cNvSpPr>
          <p:nvPr/>
        </p:nvSpPr>
        <p:spPr>
          <a:xfrm>
            <a:off x="79378" y="1600200"/>
            <a:ext cx="221123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b="1" dirty="0" smtClean="0">
                <a:solidFill>
                  <a:srgbClr val="1F497D"/>
                </a:solidFill>
                <a:latin typeface="Gotham Book"/>
                <a:cs typeface="Gotham Book"/>
              </a:rPr>
              <a:t>Coarse</a:t>
            </a:r>
          </a:p>
          <a:p>
            <a:pPr marL="0" indent="0" algn="r">
              <a:buNone/>
            </a:pPr>
            <a:endParaRPr lang="en-US" dirty="0"/>
          </a:p>
          <a:p>
            <a:pPr marL="0" indent="0" algn="r">
              <a:buNone/>
            </a:pPr>
            <a:endParaRPr lang="en-US" dirty="0" smtClean="0"/>
          </a:p>
          <a:p>
            <a:pPr marL="0" indent="0" algn="r">
              <a:buNone/>
            </a:pPr>
            <a:r>
              <a:rPr lang="en-US" dirty="0" smtClean="0">
                <a:solidFill>
                  <a:srgbClr val="BFBFBF"/>
                </a:solidFill>
              </a:rPr>
              <a:t>Fine </a:t>
            </a:r>
          </a:p>
          <a:p>
            <a:pPr marL="0" indent="0" algn="r">
              <a:buNone/>
            </a:pPr>
            <a:r>
              <a:rPr lang="en-US" dirty="0" smtClean="0">
                <a:solidFill>
                  <a:srgbClr val="BFBFBF"/>
                </a:solidFill>
              </a:rPr>
              <a:t>grained</a:t>
            </a:r>
            <a:endParaRPr lang="en-US" dirty="0">
              <a:solidFill>
                <a:srgbClr val="BFBFBF"/>
              </a:solidFill>
            </a:endParaRPr>
          </a:p>
        </p:txBody>
      </p:sp>
      <p:cxnSp>
        <p:nvCxnSpPr>
          <p:cNvPr id="37" name="Straight Connector 36"/>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0333415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kind of lineage queries?</a:t>
            </a:r>
            <a:endParaRPr lang="en-US" dirty="0"/>
          </a:p>
        </p:txBody>
      </p:sp>
      <p:sp>
        <p:nvSpPr>
          <p:cNvPr id="3" name="Content Placeholder 2"/>
          <p:cNvSpPr>
            <a:spLocks noGrp="1"/>
          </p:cNvSpPr>
          <p:nvPr>
            <p:ph idx="1"/>
          </p:nvPr>
        </p:nvSpPr>
        <p:spPr>
          <a:xfrm>
            <a:off x="2959644" y="1600200"/>
            <a:ext cx="5727155" cy="4525963"/>
          </a:xfrm>
        </p:spPr>
        <p:txBody>
          <a:bodyPr/>
          <a:lstStyle/>
          <a:p>
            <a:pPr marL="0" indent="0">
              <a:buNone/>
            </a:pPr>
            <a:r>
              <a:rPr lang="en-US" dirty="0" smtClean="0"/>
              <a:t>Backward</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p:txBody>
      </p:sp>
      <p:sp>
        <p:nvSpPr>
          <p:cNvPr id="5" name="4-Point Star 4"/>
          <p:cNvSpPr/>
          <p:nvPr/>
        </p:nvSpPr>
        <p:spPr>
          <a:xfrm>
            <a:off x="7766974" y="2633684"/>
            <a:ext cx="329528" cy="272505"/>
          </a:xfrm>
          <a:prstGeom prst="star4">
            <a:avLst/>
          </a:prstGeom>
          <a:solidFill>
            <a:schemeClr val="accent6">
              <a:lumMod val="75000"/>
            </a:schemeClr>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4-Point Star 5"/>
          <p:cNvSpPr/>
          <p:nvPr/>
        </p:nvSpPr>
        <p:spPr>
          <a:xfrm>
            <a:off x="7574446" y="2430962"/>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 name="4-Point Star 6"/>
          <p:cNvSpPr/>
          <p:nvPr/>
        </p:nvSpPr>
        <p:spPr>
          <a:xfrm>
            <a:off x="8066877" y="2541263"/>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8" name="4-Point Star 7"/>
          <p:cNvSpPr/>
          <p:nvPr/>
        </p:nvSpPr>
        <p:spPr>
          <a:xfrm>
            <a:off x="8202016" y="3059488"/>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4-Point Star 8"/>
          <p:cNvSpPr/>
          <p:nvPr/>
        </p:nvSpPr>
        <p:spPr>
          <a:xfrm>
            <a:off x="8009488" y="2856766"/>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0" name="4-Point Star 9"/>
          <p:cNvSpPr/>
          <p:nvPr/>
        </p:nvSpPr>
        <p:spPr>
          <a:xfrm>
            <a:off x="7574446" y="2909324"/>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1" name="Content Placeholder 2"/>
          <p:cNvSpPr txBox="1">
            <a:spLocks/>
          </p:cNvSpPr>
          <p:nvPr/>
        </p:nvSpPr>
        <p:spPr>
          <a:xfrm>
            <a:off x="79378" y="1600200"/>
            <a:ext cx="221123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b="1" dirty="0" smtClean="0">
                <a:solidFill>
                  <a:srgbClr val="1F497D"/>
                </a:solidFill>
                <a:latin typeface="Gotham Book"/>
                <a:cs typeface="Gotham Book"/>
              </a:rPr>
              <a:t>Coarse</a:t>
            </a:r>
          </a:p>
          <a:p>
            <a:pPr marL="0" indent="0" algn="r">
              <a:buNone/>
            </a:pPr>
            <a:endParaRPr lang="en-US" dirty="0"/>
          </a:p>
          <a:p>
            <a:pPr marL="0" indent="0" algn="r">
              <a:buNone/>
            </a:pPr>
            <a:endParaRPr lang="en-US" dirty="0" smtClean="0"/>
          </a:p>
          <a:p>
            <a:pPr marL="0" indent="0" algn="r">
              <a:buNone/>
            </a:pPr>
            <a:r>
              <a:rPr lang="en-US" dirty="0" smtClean="0">
                <a:solidFill>
                  <a:srgbClr val="BFBFBF"/>
                </a:solidFill>
              </a:rPr>
              <a:t>Fine </a:t>
            </a:r>
          </a:p>
          <a:p>
            <a:pPr marL="0" indent="0" algn="r">
              <a:buNone/>
            </a:pPr>
            <a:r>
              <a:rPr lang="en-US" dirty="0" smtClean="0">
                <a:solidFill>
                  <a:srgbClr val="BFBFBF"/>
                </a:solidFill>
              </a:rPr>
              <a:t>grained</a:t>
            </a:r>
            <a:endParaRPr lang="en-US" dirty="0">
              <a:solidFill>
                <a:srgbClr val="BFBFBF"/>
              </a:solidFill>
            </a:endParaRPr>
          </a:p>
        </p:txBody>
      </p:sp>
      <p:pic>
        <p:nvPicPr>
          <p:cNvPr id="14" name="Picture 13"/>
          <p:cNvPicPr>
            <a:picLocks noChangeAspect="1"/>
          </p:cNvPicPr>
          <p:nvPr/>
        </p:nvPicPr>
        <p:blipFill>
          <a:blip r:embed="rId3"/>
          <a:stretch>
            <a:fillRect/>
          </a:stretch>
        </p:blipFill>
        <p:spPr>
          <a:xfrm>
            <a:off x="3302187" y="2267198"/>
            <a:ext cx="1375042" cy="1277981"/>
          </a:xfrm>
          <a:prstGeom prst="rect">
            <a:avLst/>
          </a:prstGeom>
        </p:spPr>
      </p:pic>
      <p:cxnSp>
        <p:nvCxnSpPr>
          <p:cNvPr id="34" name="Straight Arrow Connector 33"/>
          <p:cNvCxnSpPr/>
          <p:nvPr/>
        </p:nvCxnSpPr>
        <p:spPr>
          <a:xfrm flipH="1">
            <a:off x="4765040" y="2906189"/>
            <a:ext cx="2651760" cy="0"/>
          </a:xfrm>
          <a:prstGeom prst="straightConnector1">
            <a:avLst/>
          </a:prstGeom>
          <a:ln>
            <a:solidFill>
              <a:schemeClr val="tx1">
                <a:lumMod val="50000"/>
                <a:lumOff val="50000"/>
              </a:schemeClr>
            </a:solidFill>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5043884" y="2577369"/>
            <a:ext cx="2068920" cy="646331"/>
          </a:xfrm>
          <a:prstGeom prst="rect">
            <a:avLst/>
          </a:prstGeom>
          <a:solidFill>
            <a:srgbClr val="FFFFFF"/>
          </a:solidFill>
        </p:spPr>
        <p:txBody>
          <a:bodyPr wrap="none" rtlCol="0">
            <a:spAutoFit/>
          </a:bodyPr>
          <a:lstStyle/>
          <a:p>
            <a:r>
              <a:rPr lang="en-US" dirty="0" smtClean="0">
                <a:latin typeface="Gotham Light"/>
                <a:cs typeface="Gotham Light"/>
              </a:rPr>
              <a:t>Which image </a:t>
            </a:r>
          </a:p>
          <a:p>
            <a:r>
              <a:rPr lang="en-US" dirty="0" smtClean="0">
                <a:latin typeface="Gotham Light"/>
                <a:cs typeface="Gotham Light"/>
              </a:rPr>
              <a:t>is this star from?</a:t>
            </a:r>
            <a:endParaRPr lang="en-US" dirty="0">
              <a:latin typeface="Gotham Light"/>
              <a:cs typeface="Gotham Light"/>
            </a:endParaRPr>
          </a:p>
        </p:txBody>
      </p:sp>
      <p:cxnSp>
        <p:nvCxnSpPr>
          <p:cNvPr id="15" name="Straight Connector 14"/>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0203353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kind of lineage queries?</a:t>
            </a:r>
            <a:endParaRPr lang="en-US" dirty="0"/>
          </a:p>
        </p:txBody>
      </p:sp>
      <p:sp>
        <p:nvSpPr>
          <p:cNvPr id="3" name="Content Placeholder 2"/>
          <p:cNvSpPr>
            <a:spLocks noGrp="1"/>
          </p:cNvSpPr>
          <p:nvPr>
            <p:ph idx="1"/>
          </p:nvPr>
        </p:nvSpPr>
        <p:spPr>
          <a:xfrm>
            <a:off x="2959644" y="1600200"/>
            <a:ext cx="5727155" cy="4525963"/>
          </a:xfrm>
        </p:spPr>
        <p:txBody>
          <a:bodyPr/>
          <a:lstStyle/>
          <a:p>
            <a:pPr marL="0" indent="0">
              <a:buNone/>
            </a:pPr>
            <a:r>
              <a:rPr lang="en-US" dirty="0" smtClean="0"/>
              <a:t>Backward</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r>
              <a:rPr lang="en-US" dirty="0" smtClean="0"/>
              <a:t>Forward</a:t>
            </a:r>
            <a:endParaRPr lang="en-US" dirty="0"/>
          </a:p>
        </p:txBody>
      </p:sp>
      <p:sp>
        <p:nvSpPr>
          <p:cNvPr id="5" name="4-Point Star 4"/>
          <p:cNvSpPr/>
          <p:nvPr/>
        </p:nvSpPr>
        <p:spPr>
          <a:xfrm>
            <a:off x="7766974" y="2633684"/>
            <a:ext cx="329528" cy="272505"/>
          </a:xfrm>
          <a:prstGeom prst="star4">
            <a:avLst/>
          </a:prstGeom>
          <a:solidFill>
            <a:schemeClr val="accent6">
              <a:lumMod val="75000"/>
            </a:schemeClr>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4-Point Star 5"/>
          <p:cNvSpPr/>
          <p:nvPr/>
        </p:nvSpPr>
        <p:spPr>
          <a:xfrm>
            <a:off x="7574446" y="2430962"/>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 name="4-Point Star 6"/>
          <p:cNvSpPr/>
          <p:nvPr/>
        </p:nvSpPr>
        <p:spPr>
          <a:xfrm>
            <a:off x="8066877" y="2541263"/>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8" name="4-Point Star 7"/>
          <p:cNvSpPr/>
          <p:nvPr/>
        </p:nvSpPr>
        <p:spPr>
          <a:xfrm>
            <a:off x="8202016" y="3059488"/>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4-Point Star 8"/>
          <p:cNvSpPr/>
          <p:nvPr/>
        </p:nvSpPr>
        <p:spPr>
          <a:xfrm>
            <a:off x="8009488" y="2856766"/>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0" name="4-Point Star 9"/>
          <p:cNvSpPr/>
          <p:nvPr/>
        </p:nvSpPr>
        <p:spPr>
          <a:xfrm>
            <a:off x="7574446" y="2909324"/>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1" name="Content Placeholder 2"/>
          <p:cNvSpPr txBox="1">
            <a:spLocks/>
          </p:cNvSpPr>
          <p:nvPr/>
        </p:nvSpPr>
        <p:spPr>
          <a:xfrm>
            <a:off x="79378" y="1600200"/>
            <a:ext cx="221123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b="1" dirty="0" smtClean="0">
                <a:solidFill>
                  <a:srgbClr val="1F497D"/>
                </a:solidFill>
                <a:latin typeface="Gotham Book"/>
                <a:cs typeface="Gotham Book"/>
              </a:rPr>
              <a:t>Coarse</a:t>
            </a:r>
          </a:p>
          <a:p>
            <a:pPr marL="0" indent="0" algn="r">
              <a:buNone/>
            </a:pPr>
            <a:endParaRPr lang="en-US" dirty="0"/>
          </a:p>
          <a:p>
            <a:pPr marL="0" indent="0" algn="r">
              <a:buNone/>
            </a:pPr>
            <a:endParaRPr lang="en-US" dirty="0" smtClean="0"/>
          </a:p>
          <a:p>
            <a:pPr marL="0" indent="0" algn="r">
              <a:buNone/>
            </a:pPr>
            <a:r>
              <a:rPr lang="en-US" dirty="0" smtClean="0">
                <a:solidFill>
                  <a:srgbClr val="BFBFBF"/>
                </a:solidFill>
              </a:rPr>
              <a:t>Fine </a:t>
            </a:r>
          </a:p>
          <a:p>
            <a:pPr marL="0" indent="0" algn="r">
              <a:buNone/>
            </a:pPr>
            <a:r>
              <a:rPr lang="en-US" dirty="0" smtClean="0">
                <a:solidFill>
                  <a:srgbClr val="BFBFBF"/>
                </a:solidFill>
              </a:rPr>
              <a:t>grained</a:t>
            </a:r>
            <a:endParaRPr lang="en-US" dirty="0">
              <a:solidFill>
                <a:srgbClr val="BFBFBF"/>
              </a:solidFill>
            </a:endParaRPr>
          </a:p>
        </p:txBody>
      </p:sp>
      <p:pic>
        <p:nvPicPr>
          <p:cNvPr id="14" name="Picture 13"/>
          <p:cNvPicPr>
            <a:picLocks noChangeAspect="1"/>
          </p:cNvPicPr>
          <p:nvPr/>
        </p:nvPicPr>
        <p:blipFill>
          <a:blip r:embed="rId3"/>
          <a:stretch>
            <a:fillRect/>
          </a:stretch>
        </p:blipFill>
        <p:spPr>
          <a:xfrm>
            <a:off x="3302187" y="2267198"/>
            <a:ext cx="1375042" cy="1277981"/>
          </a:xfrm>
          <a:prstGeom prst="rect">
            <a:avLst/>
          </a:prstGeom>
        </p:spPr>
      </p:pic>
      <p:sp>
        <p:nvSpPr>
          <p:cNvPr id="16" name="4-Point Star 15"/>
          <p:cNvSpPr/>
          <p:nvPr/>
        </p:nvSpPr>
        <p:spPr>
          <a:xfrm>
            <a:off x="7698014" y="5125708"/>
            <a:ext cx="329528" cy="272505"/>
          </a:xfrm>
          <a:prstGeom prst="star4">
            <a:avLst/>
          </a:prstGeom>
          <a:solidFill>
            <a:srgbClr val="E46C0A"/>
          </a:solidFill>
          <a:ln>
            <a:solidFill>
              <a:srgbClr val="98480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4-Point Star 16"/>
          <p:cNvSpPr/>
          <p:nvPr/>
        </p:nvSpPr>
        <p:spPr>
          <a:xfrm>
            <a:off x="7505486" y="4922986"/>
            <a:ext cx="329528" cy="272505"/>
          </a:xfrm>
          <a:prstGeom prst="star4">
            <a:avLst/>
          </a:prstGeom>
          <a:solidFill>
            <a:srgbClr val="E46C0A"/>
          </a:solidFill>
          <a:ln>
            <a:solidFill>
              <a:srgbClr val="984807"/>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8" name="4-Point Star 17"/>
          <p:cNvSpPr/>
          <p:nvPr/>
        </p:nvSpPr>
        <p:spPr>
          <a:xfrm>
            <a:off x="7997917" y="5033287"/>
            <a:ext cx="329528" cy="272505"/>
          </a:xfrm>
          <a:prstGeom prst="star4">
            <a:avLst/>
          </a:prstGeom>
          <a:solidFill>
            <a:srgbClr val="E46C0A"/>
          </a:solidFill>
          <a:ln>
            <a:solidFill>
              <a:srgbClr val="984807"/>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 name="4-Point Star 18"/>
          <p:cNvSpPr/>
          <p:nvPr/>
        </p:nvSpPr>
        <p:spPr>
          <a:xfrm>
            <a:off x="8133056" y="5551512"/>
            <a:ext cx="329528" cy="272505"/>
          </a:xfrm>
          <a:prstGeom prst="star4">
            <a:avLst/>
          </a:prstGeom>
          <a:solidFill>
            <a:srgbClr val="E46C0A"/>
          </a:solidFill>
          <a:ln>
            <a:solidFill>
              <a:srgbClr val="984807"/>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4-Point Star 19"/>
          <p:cNvSpPr/>
          <p:nvPr/>
        </p:nvSpPr>
        <p:spPr>
          <a:xfrm>
            <a:off x="7940528" y="5348790"/>
            <a:ext cx="329528" cy="272505"/>
          </a:xfrm>
          <a:prstGeom prst="star4">
            <a:avLst/>
          </a:prstGeom>
          <a:solidFill>
            <a:srgbClr val="E46C0A"/>
          </a:solidFill>
          <a:ln>
            <a:solidFill>
              <a:srgbClr val="984807"/>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4-Point Star 20"/>
          <p:cNvSpPr/>
          <p:nvPr/>
        </p:nvSpPr>
        <p:spPr>
          <a:xfrm>
            <a:off x="7505486" y="5401348"/>
            <a:ext cx="329528" cy="272505"/>
          </a:xfrm>
          <a:prstGeom prst="star4">
            <a:avLst/>
          </a:prstGeom>
          <a:solidFill>
            <a:srgbClr val="E46C0A"/>
          </a:solidFill>
          <a:ln>
            <a:solidFill>
              <a:srgbClr val="984807"/>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4-Point Star 21"/>
          <p:cNvSpPr/>
          <p:nvPr/>
        </p:nvSpPr>
        <p:spPr>
          <a:xfrm>
            <a:off x="7803528" y="5994658"/>
            <a:ext cx="329528" cy="272505"/>
          </a:xfrm>
          <a:prstGeom prst="star4">
            <a:avLst/>
          </a:prstGeom>
          <a:solidFill>
            <a:srgbClr val="E46C0A"/>
          </a:solidFill>
          <a:ln>
            <a:solidFill>
              <a:srgbClr val="984807"/>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3" name="4-Point Star 22"/>
          <p:cNvSpPr/>
          <p:nvPr/>
        </p:nvSpPr>
        <p:spPr>
          <a:xfrm>
            <a:off x="7611000" y="5791936"/>
            <a:ext cx="329528" cy="272505"/>
          </a:xfrm>
          <a:prstGeom prst="star4">
            <a:avLst/>
          </a:prstGeom>
          <a:solidFill>
            <a:srgbClr val="E46C0A"/>
          </a:solidFill>
          <a:ln>
            <a:solidFill>
              <a:srgbClr val="984807"/>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4" name="4-Point Star 23"/>
          <p:cNvSpPr/>
          <p:nvPr/>
        </p:nvSpPr>
        <p:spPr>
          <a:xfrm>
            <a:off x="8103431" y="5902237"/>
            <a:ext cx="329528" cy="272505"/>
          </a:xfrm>
          <a:prstGeom prst="star4">
            <a:avLst/>
          </a:prstGeom>
          <a:solidFill>
            <a:srgbClr val="E46C0A"/>
          </a:solidFill>
          <a:ln>
            <a:solidFill>
              <a:srgbClr val="984807"/>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5" name="4-Point Star 24"/>
          <p:cNvSpPr/>
          <p:nvPr/>
        </p:nvSpPr>
        <p:spPr>
          <a:xfrm>
            <a:off x="8238570" y="6420462"/>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 name="4-Point Star 25"/>
          <p:cNvSpPr/>
          <p:nvPr/>
        </p:nvSpPr>
        <p:spPr>
          <a:xfrm>
            <a:off x="8046042" y="6217740"/>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7" name="4-Point Star 26"/>
          <p:cNvSpPr/>
          <p:nvPr/>
        </p:nvSpPr>
        <p:spPr>
          <a:xfrm>
            <a:off x="7611000" y="6270298"/>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31" name="Picture 30"/>
          <p:cNvPicPr>
            <a:picLocks noChangeAspect="1"/>
          </p:cNvPicPr>
          <p:nvPr/>
        </p:nvPicPr>
        <p:blipFill>
          <a:blip r:embed="rId3"/>
          <a:stretch>
            <a:fillRect/>
          </a:stretch>
        </p:blipFill>
        <p:spPr>
          <a:xfrm>
            <a:off x="3302187" y="5224050"/>
            <a:ext cx="1375042" cy="1277981"/>
          </a:xfrm>
          <a:prstGeom prst="rect">
            <a:avLst/>
          </a:prstGeom>
        </p:spPr>
      </p:pic>
      <p:cxnSp>
        <p:nvCxnSpPr>
          <p:cNvPr id="28" name="Straight Arrow Connector 27"/>
          <p:cNvCxnSpPr/>
          <p:nvPr/>
        </p:nvCxnSpPr>
        <p:spPr>
          <a:xfrm flipH="1">
            <a:off x="4765040" y="2906189"/>
            <a:ext cx="2651760" cy="0"/>
          </a:xfrm>
          <a:prstGeom prst="straightConnector1">
            <a:avLst/>
          </a:prstGeom>
          <a:ln>
            <a:solidFill>
              <a:schemeClr val="tx1">
                <a:lumMod val="50000"/>
                <a:lumOff val="50000"/>
              </a:schemeClr>
            </a:solidFill>
            <a:tailEnd type="arrow"/>
          </a:ln>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5043884" y="2577369"/>
            <a:ext cx="2068920" cy="646331"/>
          </a:xfrm>
          <a:prstGeom prst="rect">
            <a:avLst/>
          </a:prstGeom>
          <a:solidFill>
            <a:srgbClr val="FFFFFF"/>
          </a:solidFill>
        </p:spPr>
        <p:txBody>
          <a:bodyPr wrap="none" rtlCol="0">
            <a:spAutoFit/>
          </a:bodyPr>
          <a:lstStyle/>
          <a:p>
            <a:r>
              <a:rPr lang="en-US" dirty="0" smtClean="0">
                <a:latin typeface="Gotham Light"/>
                <a:cs typeface="Gotham Light"/>
              </a:rPr>
              <a:t>Which image </a:t>
            </a:r>
          </a:p>
          <a:p>
            <a:r>
              <a:rPr lang="en-US" dirty="0" smtClean="0">
                <a:latin typeface="Gotham Light"/>
                <a:cs typeface="Gotham Light"/>
              </a:rPr>
              <a:t>is this star from?</a:t>
            </a:r>
            <a:endParaRPr lang="en-US" dirty="0">
              <a:latin typeface="Gotham Light"/>
              <a:cs typeface="Gotham Light"/>
            </a:endParaRPr>
          </a:p>
        </p:txBody>
      </p:sp>
      <p:cxnSp>
        <p:nvCxnSpPr>
          <p:cNvPr id="33" name="Straight Arrow Connector 32"/>
          <p:cNvCxnSpPr/>
          <p:nvPr/>
        </p:nvCxnSpPr>
        <p:spPr>
          <a:xfrm>
            <a:off x="4765040" y="5902237"/>
            <a:ext cx="2595880" cy="0"/>
          </a:xfrm>
          <a:prstGeom prst="straightConnector1">
            <a:avLst/>
          </a:prstGeom>
          <a:ln>
            <a:solidFill>
              <a:schemeClr val="tx1">
                <a:lumMod val="50000"/>
                <a:lumOff val="50000"/>
              </a:schemeClr>
            </a:solidFill>
            <a:tailEnd type="arrow"/>
          </a:ln>
        </p:spPr>
        <p:style>
          <a:lnRef idx="2">
            <a:schemeClr val="accent1"/>
          </a:lnRef>
          <a:fillRef idx="0">
            <a:schemeClr val="accent1"/>
          </a:fillRef>
          <a:effectRef idx="1">
            <a:schemeClr val="accent1"/>
          </a:effectRef>
          <a:fontRef idx="minor">
            <a:schemeClr val="tx1"/>
          </a:fontRef>
        </p:style>
      </p:cxnSp>
      <p:sp>
        <p:nvSpPr>
          <p:cNvPr id="30" name="TextBox 29"/>
          <p:cNvSpPr txBox="1"/>
          <p:nvPr/>
        </p:nvSpPr>
        <p:spPr>
          <a:xfrm>
            <a:off x="5043884" y="5537963"/>
            <a:ext cx="2092238" cy="646331"/>
          </a:xfrm>
          <a:prstGeom prst="rect">
            <a:avLst/>
          </a:prstGeom>
          <a:solidFill>
            <a:srgbClr val="FFFFFF"/>
          </a:solidFill>
        </p:spPr>
        <p:txBody>
          <a:bodyPr wrap="none" rtlCol="0">
            <a:spAutoFit/>
          </a:bodyPr>
          <a:lstStyle/>
          <a:p>
            <a:r>
              <a:rPr lang="en-US" dirty="0" smtClean="0">
                <a:latin typeface="Gotham Light"/>
                <a:cs typeface="Gotham Light"/>
              </a:rPr>
              <a:t>What stars are </a:t>
            </a:r>
          </a:p>
          <a:p>
            <a:r>
              <a:rPr lang="en-US" dirty="0" smtClean="0">
                <a:latin typeface="Gotham Light"/>
                <a:cs typeface="Gotham Light"/>
              </a:rPr>
              <a:t>from this image?</a:t>
            </a:r>
            <a:endParaRPr lang="en-US" dirty="0">
              <a:latin typeface="Gotham Light"/>
              <a:cs typeface="Gotham Light"/>
            </a:endParaRPr>
          </a:p>
        </p:txBody>
      </p:sp>
      <p:cxnSp>
        <p:nvCxnSpPr>
          <p:cNvPr id="34" name="Straight Connector 33"/>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5973549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information to store?</a:t>
            </a:r>
            <a:endParaRPr lang="en-US" sz="4000" dirty="0"/>
          </a:p>
        </p:txBody>
      </p:sp>
      <p:sp>
        <p:nvSpPr>
          <p:cNvPr id="11" name="Content Placeholder 2"/>
          <p:cNvSpPr txBox="1">
            <a:spLocks/>
          </p:cNvSpPr>
          <p:nvPr/>
        </p:nvSpPr>
        <p:spPr>
          <a:xfrm>
            <a:off x="79378" y="1600200"/>
            <a:ext cx="221123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b="1" dirty="0" smtClean="0">
                <a:solidFill>
                  <a:srgbClr val="1F497D"/>
                </a:solidFill>
                <a:latin typeface="Gotham Book"/>
                <a:cs typeface="Gotham Book"/>
              </a:rPr>
              <a:t>Coarse</a:t>
            </a:r>
          </a:p>
          <a:p>
            <a:pPr marL="0" indent="0" algn="r">
              <a:buNone/>
            </a:pPr>
            <a:endParaRPr lang="en-US" dirty="0"/>
          </a:p>
          <a:p>
            <a:pPr marL="0" indent="0" algn="r">
              <a:buNone/>
            </a:pPr>
            <a:endParaRPr lang="en-US" dirty="0" smtClean="0"/>
          </a:p>
          <a:p>
            <a:pPr marL="0" indent="0" algn="r">
              <a:buNone/>
            </a:pPr>
            <a:r>
              <a:rPr lang="en-US" dirty="0" smtClean="0">
                <a:solidFill>
                  <a:srgbClr val="BFBFBF"/>
                </a:solidFill>
              </a:rPr>
              <a:t>Fine </a:t>
            </a:r>
          </a:p>
          <a:p>
            <a:pPr marL="0" indent="0" algn="r">
              <a:buNone/>
            </a:pPr>
            <a:r>
              <a:rPr lang="en-US" dirty="0" smtClean="0">
                <a:solidFill>
                  <a:srgbClr val="BFBFBF"/>
                </a:solidFill>
              </a:rPr>
              <a:t>grained</a:t>
            </a:r>
            <a:endParaRPr lang="en-US" dirty="0">
              <a:solidFill>
                <a:srgbClr val="BFBFBF"/>
              </a:solidFill>
            </a:endParaRPr>
          </a:p>
        </p:txBody>
      </p:sp>
      <p:graphicFrame>
        <p:nvGraphicFramePr>
          <p:cNvPr id="32" name="Table 31"/>
          <p:cNvGraphicFramePr>
            <a:graphicFrameLocks noGrp="1"/>
          </p:cNvGraphicFramePr>
          <p:nvPr>
            <p:extLst>
              <p:ext uri="{D42A27DB-BD31-4B8C-83A1-F6EECF244321}">
                <p14:modId xmlns:p14="http://schemas.microsoft.com/office/powerpoint/2010/main" val="493245305"/>
              </p:ext>
            </p:extLst>
          </p:nvPr>
        </p:nvGraphicFramePr>
        <p:xfrm>
          <a:off x="7054362" y="2756486"/>
          <a:ext cx="1693205" cy="1732340"/>
        </p:xfrm>
        <a:graphic>
          <a:graphicData uri="http://schemas.openxmlformats.org/drawingml/2006/table">
            <a:tbl>
              <a:tblPr firstRow="1" bandRow="1">
                <a:tableStyleId>{5940675A-B579-460E-94D1-54222C63F5DA}</a:tableStyleId>
              </a:tblPr>
              <a:tblGrid>
                <a:gridCol w="338641"/>
                <a:gridCol w="338641"/>
                <a:gridCol w="338641"/>
                <a:gridCol w="338641"/>
                <a:gridCol w="338641"/>
              </a:tblGrid>
              <a:tr h="289169">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dirty="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33" name="Table 32"/>
          <p:cNvGraphicFramePr>
            <a:graphicFrameLocks noGrp="1"/>
          </p:cNvGraphicFramePr>
          <p:nvPr>
            <p:extLst>
              <p:ext uri="{D42A27DB-BD31-4B8C-83A1-F6EECF244321}">
                <p14:modId xmlns:p14="http://schemas.microsoft.com/office/powerpoint/2010/main" val="575782686"/>
              </p:ext>
            </p:extLst>
          </p:nvPr>
        </p:nvGraphicFramePr>
        <p:xfrm>
          <a:off x="3075355" y="2756486"/>
          <a:ext cx="1693205" cy="1732340"/>
        </p:xfrm>
        <a:graphic>
          <a:graphicData uri="http://schemas.openxmlformats.org/drawingml/2006/table">
            <a:tbl>
              <a:tblPr firstRow="1" bandRow="1">
                <a:tableStyleId>{5940675A-B579-460E-94D1-54222C63F5DA}</a:tableStyleId>
              </a:tblPr>
              <a:tblGrid>
                <a:gridCol w="338641"/>
                <a:gridCol w="338641"/>
                <a:gridCol w="338641"/>
                <a:gridCol w="338641"/>
                <a:gridCol w="338641"/>
              </a:tblGrid>
              <a:tr h="0">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solidFill>
                      <a:schemeClr val="accent6"/>
                    </a:solidFill>
                  </a:tcPr>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dirty="0"/>
                    </a:p>
                  </a:txBody>
                  <a:tcPr marL="87389" marR="87389" marT="43694" marB="43694">
                    <a:noFill/>
                  </a:tcPr>
                </a:tc>
                <a:tc>
                  <a:txBody>
                    <a:bodyPr/>
                    <a:lstStyle/>
                    <a:p>
                      <a:endParaRPr lang="en-US" sz="170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r>
              <a:tr h="0">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cxnSp>
        <p:nvCxnSpPr>
          <p:cNvPr id="15" name="Straight Arrow Connector 14"/>
          <p:cNvCxnSpPr>
            <a:stCxn id="33" idx="3"/>
            <a:endCxn id="32" idx="1"/>
          </p:cNvCxnSpPr>
          <p:nvPr/>
        </p:nvCxnSpPr>
        <p:spPr>
          <a:xfrm>
            <a:off x="4768560" y="3622656"/>
            <a:ext cx="2285802" cy="0"/>
          </a:xfrm>
          <a:prstGeom prst="straightConnector1">
            <a:avLst/>
          </a:prstGeom>
          <a:ln w="57150"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sp>
        <p:nvSpPr>
          <p:cNvPr id="34" name="TextBox 33"/>
          <p:cNvSpPr txBox="1"/>
          <p:nvPr/>
        </p:nvSpPr>
        <p:spPr>
          <a:xfrm>
            <a:off x="5090160" y="5193566"/>
            <a:ext cx="1739526" cy="830997"/>
          </a:xfrm>
          <a:prstGeom prst="rect">
            <a:avLst/>
          </a:prstGeom>
          <a:noFill/>
        </p:spPr>
        <p:txBody>
          <a:bodyPr wrap="none" rtlCol="0">
            <a:spAutoFit/>
          </a:bodyPr>
          <a:lstStyle/>
          <a:p>
            <a:r>
              <a:rPr lang="en-US" sz="4800" dirty="0" smtClean="0">
                <a:latin typeface="Gotham Light"/>
                <a:cs typeface="Gotham Light"/>
              </a:rPr>
              <a:t>1 Pair</a:t>
            </a:r>
            <a:endParaRPr lang="en-US" sz="4800" dirty="0">
              <a:latin typeface="Gotham Light"/>
              <a:cs typeface="Gotham Light"/>
            </a:endParaRPr>
          </a:p>
        </p:txBody>
      </p:sp>
      <p:sp>
        <p:nvSpPr>
          <p:cNvPr id="35" name="TextBox 34"/>
          <p:cNvSpPr txBox="1"/>
          <p:nvPr/>
        </p:nvSpPr>
        <p:spPr>
          <a:xfrm>
            <a:off x="3464893" y="4544367"/>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36" name="TextBox 35"/>
          <p:cNvSpPr txBox="1"/>
          <p:nvPr/>
        </p:nvSpPr>
        <p:spPr>
          <a:xfrm>
            <a:off x="7269296" y="4516458"/>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cxnSp>
        <p:nvCxnSpPr>
          <p:cNvPr id="37" name="Straight Connector 36"/>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405314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SubZero</a:t>
            </a:r>
            <a:r>
              <a:rPr lang="en-US" dirty="0" smtClean="0"/>
              <a:t/>
            </a:r>
            <a:br>
              <a:rPr lang="en-US" dirty="0" smtClean="0"/>
            </a:br>
            <a:r>
              <a:rPr lang="en-US" sz="3600" dirty="0" smtClean="0"/>
              <a:t>Lineage APIs for Scientific Databases</a:t>
            </a:r>
            <a:endParaRPr lang="en-US" dirty="0"/>
          </a:p>
        </p:txBody>
      </p:sp>
      <p:sp>
        <p:nvSpPr>
          <p:cNvPr id="6" name="Subtitle 2"/>
          <p:cNvSpPr txBox="1">
            <a:spLocks/>
          </p:cNvSpPr>
          <p:nvPr/>
        </p:nvSpPr>
        <p:spPr>
          <a:xfrm>
            <a:off x="832485" y="3886200"/>
            <a:ext cx="7513715" cy="1752600"/>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Gotham Light"/>
                <a:ea typeface="+mn-ea"/>
                <a:cs typeface="Gotham Light"/>
              </a:defRPr>
            </a:lvl1pPr>
            <a:lvl2pPr marL="457200" indent="0" algn="ctr" defTabSz="457200" rtl="0" eaLnBrk="1" latinLnBrk="0" hangingPunct="1">
              <a:spcBef>
                <a:spcPct val="20000"/>
              </a:spcBef>
              <a:buFont typeface="Arial"/>
              <a:buNone/>
              <a:defRPr sz="2800" kern="1200">
                <a:solidFill>
                  <a:schemeClr val="tx1">
                    <a:tint val="75000"/>
                  </a:schemeClr>
                </a:solidFill>
                <a:latin typeface="Gotham Light"/>
                <a:ea typeface="+mn-ea"/>
                <a:cs typeface="Gotham Light"/>
              </a:defRPr>
            </a:lvl2pPr>
            <a:lvl3pPr marL="914400" indent="0" algn="ctr" defTabSz="457200" rtl="0" eaLnBrk="1" latinLnBrk="0" hangingPunct="1">
              <a:spcBef>
                <a:spcPct val="20000"/>
              </a:spcBef>
              <a:buFont typeface="Arial"/>
              <a:buNone/>
              <a:defRPr sz="2400" kern="1200">
                <a:solidFill>
                  <a:schemeClr val="tx1">
                    <a:tint val="75000"/>
                  </a:schemeClr>
                </a:solidFill>
                <a:latin typeface="Gotham Light"/>
                <a:ea typeface="+mn-ea"/>
                <a:cs typeface="Gotham Light"/>
              </a:defRPr>
            </a:lvl3pPr>
            <a:lvl4pPr marL="1371600" indent="0" algn="ctr" defTabSz="457200" rtl="0" eaLnBrk="1" latinLnBrk="0" hangingPunct="1">
              <a:spcBef>
                <a:spcPct val="20000"/>
              </a:spcBef>
              <a:buFont typeface="Arial"/>
              <a:buNone/>
              <a:defRPr sz="2000" kern="1200">
                <a:solidFill>
                  <a:schemeClr val="tx1">
                    <a:tint val="75000"/>
                  </a:schemeClr>
                </a:solidFill>
                <a:latin typeface="Gotham Light"/>
                <a:ea typeface="+mn-ea"/>
                <a:cs typeface="Gotham Light"/>
              </a:defRPr>
            </a:lvl4pPr>
            <a:lvl5pPr marL="1828800" indent="0" algn="ctr" defTabSz="457200" rtl="0" eaLnBrk="1" latinLnBrk="0" hangingPunct="1">
              <a:spcBef>
                <a:spcPct val="20000"/>
              </a:spcBef>
              <a:buFont typeface="Arial"/>
              <a:buNone/>
              <a:defRPr sz="2000" kern="1200">
                <a:solidFill>
                  <a:schemeClr val="tx1">
                    <a:tint val="75000"/>
                  </a:schemeClr>
                </a:solidFill>
                <a:latin typeface="Gotham Light"/>
                <a:ea typeface="+mn-ea"/>
                <a:cs typeface="Gotham Light"/>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200" b="1" dirty="0">
                <a:solidFill>
                  <a:srgbClr val="1F497D"/>
                </a:solidFill>
                <a:latin typeface="Gotham Book"/>
                <a:cs typeface="Gotham Book"/>
              </a:rPr>
              <a:t>eugene </a:t>
            </a:r>
            <a:r>
              <a:rPr lang="en-US" sz="2200" b="1" dirty="0" err="1">
                <a:solidFill>
                  <a:srgbClr val="1F497D"/>
                </a:solidFill>
                <a:latin typeface="Gotham Book"/>
                <a:cs typeface="Gotham Book"/>
              </a:rPr>
              <a:t>wu</a:t>
            </a:r>
            <a:r>
              <a:rPr lang="en-US" sz="2200" dirty="0" smtClean="0"/>
              <a:t>, </a:t>
            </a:r>
            <a:r>
              <a:rPr lang="en-US" sz="2200" dirty="0" err="1" smtClean="0"/>
              <a:t>samuel</a:t>
            </a:r>
            <a:r>
              <a:rPr lang="en-US" sz="2200" dirty="0" smtClean="0"/>
              <a:t> madden, </a:t>
            </a:r>
            <a:r>
              <a:rPr lang="en-US" sz="2200" dirty="0" err="1" smtClean="0"/>
              <a:t>michael</a:t>
            </a:r>
            <a:r>
              <a:rPr lang="en-US" sz="2200" dirty="0" smtClean="0"/>
              <a:t> </a:t>
            </a:r>
            <a:r>
              <a:rPr lang="en-US" sz="2200" dirty="0" err="1" smtClean="0"/>
              <a:t>stonebraker</a:t>
            </a:r>
            <a:endParaRPr lang="en-US" sz="2200" dirty="0"/>
          </a:p>
        </p:txBody>
      </p:sp>
      <p:pic>
        <p:nvPicPr>
          <p:cNvPr id="4" name="Picture 3"/>
          <p:cNvPicPr>
            <a:picLocks noChangeAspect="1"/>
          </p:cNvPicPr>
          <p:nvPr/>
        </p:nvPicPr>
        <p:blipFill>
          <a:blip r:embed="rId3"/>
          <a:stretch>
            <a:fillRect/>
          </a:stretch>
        </p:blipFill>
        <p:spPr>
          <a:xfrm>
            <a:off x="1828800" y="800100"/>
            <a:ext cx="5486400" cy="5257800"/>
          </a:xfrm>
          <a:prstGeom prst="rect">
            <a:avLst/>
          </a:prstGeom>
        </p:spPr>
      </p:pic>
      <p:sp>
        <p:nvSpPr>
          <p:cNvPr id="7" name="TextBox 6"/>
          <p:cNvSpPr txBox="1"/>
          <p:nvPr/>
        </p:nvSpPr>
        <p:spPr>
          <a:xfrm>
            <a:off x="0" y="6627168"/>
            <a:ext cx="3890809" cy="230832"/>
          </a:xfrm>
          <a:prstGeom prst="rect">
            <a:avLst/>
          </a:prstGeom>
          <a:noFill/>
        </p:spPr>
        <p:txBody>
          <a:bodyPr wrap="none" rtlCol="0">
            <a:spAutoFit/>
          </a:bodyPr>
          <a:lstStyle/>
          <a:p>
            <a:r>
              <a:rPr lang="hu-HU" sz="900" dirty="0">
                <a:latin typeface="Gotham Light"/>
                <a:cs typeface="Gotham Light"/>
              </a:rPr>
              <a:t>http://bbsimg.ngfiles.com/1/21544000/ngbbs4c52149d38558.gif</a:t>
            </a:r>
            <a:endParaRPr lang="en-US" sz="900" dirty="0">
              <a:latin typeface="Gotham Light"/>
              <a:cs typeface="Gotham Light"/>
            </a:endParaRPr>
          </a:p>
        </p:txBody>
      </p:sp>
    </p:spTree>
    <p:extLst>
      <p:ext uri="{BB962C8B-B14F-4D97-AF65-F5344CB8AC3E}">
        <p14:creationId xmlns:p14="http://schemas.microsoft.com/office/powerpoint/2010/main" val="349262821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kind of lineage queries?</a:t>
            </a:r>
            <a:endParaRPr lang="en-US" dirty="0"/>
          </a:p>
        </p:txBody>
      </p:sp>
      <p:sp>
        <p:nvSpPr>
          <p:cNvPr id="11" name="Content Placeholder 2"/>
          <p:cNvSpPr txBox="1">
            <a:spLocks/>
          </p:cNvSpPr>
          <p:nvPr/>
        </p:nvSpPr>
        <p:spPr>
          <a:xfrm>
            <a:off x="79378" y="1600200"/>
            <a:ext cx="221123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chemeClr val="bg1">
                    <a:lumMod val="75000"/>
                  </a:schemeClr>
                </a:solidFill>
              </a:rPr>
              <a:t>Coarse</a:t>
            </a:r>
          </a:p>
          <a:p>
            <a:pPr marL="0" indent="0" algn="r">
              <a:buNone/>
            </a:pPr>
            <a:endParaRPr lang="en-US" dirty="0"/>
          </a:p>
          <a:p>
            <a:pPr marL="0" indent="0" algn="r">
              <a:buNone/>
            </a:pPr>
            <a:endParaRPr lang="en-US" dirty="0" smtClean="0"/>
          </a:p>
          <a:p>
            <a:pPr marL="0" indent="0" algn="r">
              <a:buNone/>
            </a:pPr>
            <a:r>
              <a:rPr lang="en-US" b="1" dirty="0" smtClean="0">
                <a:solidFill>
                  <a:schemeClr val="tx2"/>
                </a:solidFill>
                <a:latin typeface="Gotham Book"/>
                <a:cs typeface="Gotham Book"/>
              </a:rPr>
              <a:t>Fine </a:t>
            </a:r>
          </a:p>
          <a:p>
            <a:pPr marL="0" indent="0" algn="r">
              <a:buNone/>
            </a:pPr>
            <a:r>
              <a:rPr lang="en-US" b="1" dirty="0" smtClean="0">
                <a:solidFill>
                  <a:schemeClr val="tx2"/>
                </a:solidFill>
                <a:latin typeface="Gotham Book"/>
                <a:cs typeface="Gotham Book"/>
              </a:rPr>
              <a:t>grained</a:t>
            </a:r>
            <a:endParaRPr lang="en-US" b="1" dirty="0">
              <a:solidFill>
                <a:schemeClr val="tx2"/>
              </a:solidFill>
              <a:latin typeface="Gotham Book"/>
              <a:cs typeface="Gotham Book"/>
            </a:endParaRPr>
          </a:p>
        </p:txBody>
      </p:sp>
      <p:cxnSp>
        <p:nvCxnSpPr>
          <p:cNvPr id="59" name="Straight Connector 58"/>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1918757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kind of lineage queries?</a:t>
            </a:r>
            <a:endParaRPr lang="en-US" dirty="0"/>
          </a:p>
        </p:txBody>
      </p:sp>
      <p:sp>
        <p:nvSpPr>
          <p:cNvPr id="11" name="Content Placeholder 2"/>
          <p:cNvSpPr txBox="1">
            <a:spLocks/>
          </p:cNvSpPr>
          <p:nvPr/>
        </p:nvSpPr>
        <p:spPr>
          <a:xfrm>
            <a:off x="79378" y="1600200"/>
            <a:ext cx="221123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chemeClr val="bg1">
                    <a:lumMod val="75000"/>
                  </a:schemeClr>
                </a:solidFill>
              </a:rPr>
              <a:t>Coarse</a:t>
            </a:r>
          </a:p>
          <a:p>
            <a:pPr marL="0" indent="0" algn="r">
              <a:buNone/>
            </a:pPr>
            <a:endParaRPr lang="en-US" dirty="0"/>
          </a:p>
          <a:p>
            <a:pPr marL="0" indent="0" algn="r">
              <a:buNone/>
            </a:pPr>
            <a:endParaRPr lang="en-US" dirty="0" smtClean="0"/>
          </a:p>
          <a:p>
            <a:pPr marL="0" indent="0" algn="r">
              <a:buNone/>
            </a:pPr>
            <a:r>
              <a:rPr lang="en-US" b="1" dirty="0" smtClean="0">
                <a:solidFill>
                  <a:schemeClr val="tx2"/>
                </a:solidFill>
                <a:latin typeface="Gotham Book"/>
                <a:cs typeface="Gotham Book"/>
              </a:rPr>
              <a:t>Fine </a:t>
            </a:r>
          </a:p>
          <a:p>
            <a:pPr marL="0" indent="0" algn="r">
              <a:buNone/>
            </a:pPr>
            <a:r>
              <a:rPr lang="en-US" b="1" dirty="0" smtClean="0">
                <a:solidFill>
                  <a:schemeClr val="tx2"/>
                </a:solidFill>
                <a:latin typeface="Gotham Book"/>
                <a:cs typeface="Gotham Book"/>
              </a:rPr>
              <a:t>grained</a:t>
            </a:r>
            <a:endParaRPr lang="en-US" b="1" dirty="0">
              <a:solidFill>
                <a:schemeClr val="tx2"/>
              </a:solidFill>
              <a:latin typeface="Gotham Book"/>
              <a:cs typeface="Gotham Book"/>
            </a:endParaRPr>
          </a:p>
        </p:txBody>
      </p:sp>
      <p:sp>
        <p:nvSpPr>
          <p:cNvPr id="31" name="Content Placeholder 2"/>
          <p:cNvSpPr txBox="1">
            <a:spLocks/>
          </p:cNvSpPr>
          <p:nvPr/>
        </p:nvSpPr>
        <p:spPr>
          <a:xfrm>
            <a:off x="2959644" y="1600200"/>
            <a:ext cx="5727155"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dirty="0" smtClean="0"/>
              <a:t>Backward</a:t>
            </a:r>
          </a:p>
          <a:p>
            <a:pPr marL="0" indent="0">
              <a:buFont typeface="Arial"/>
              <a:buNone/>
            </a:pPr>
            <a:endParaRPr lang="en-US" dirty="0" smtClean="0"/>
          </a:p>
          <a:p>
            <a:pPr marL="0" indent="0">
              <a:buFont typeface="Arial"/>
              <a:buNone/>
            </a:pPr>
            <a:endParaRPr lang="en-US" dirty="0" smtClean="0"/>
          </a:p>
          <a:p>
            <a:pPr marL="0" indent="0">
              <a:buFont typeface="Arial"/>
              <a:buNone/>
            </a:pPr>
            <a:endParaRPr lang="en-US" dirty="0" smtClean="0"/>
          </a:p>
          <a:p>
            <a:pPr marL="0" indent="0">
              <a:buFont typeface="Arial"/>
              <a:buNone/>
            </a:pPr>
            <a:endParaRPr lang="en-US" dirty="0" smtClean="0"/>
          </a:p>
          <a:p>
            <a:pPr marL="0" indent="0">
              <a:buFont typeface="Arial"/>
              <a:buNone/>
            </a:pPr>
            <a:endParaRPr lang="en-US" dirty="0"/>
          </a:p>
        </p:txBody>
      </p:sp>
      <p:sp>
        <p:nvSpPr>
          <p:cNvPr id="32" name="4-Point Star 31"/>
          <p:cNvSpPr/>
          <p:nvPr/>
        </p:nvSpPr>
        <p:spPr>
          <a:xfrm>
            <a:off x="7766974" y="2633684"/>
            <a:ext cx="329528" cy="272505"/>
          </a:xfrm>
          <a:prstGeom prst="star4">
            <a:avLst/>
          </a:prstGeom>
          <a:solidFill>
            <a:schemeClr val="accent6">
              <a:lumMod val="75000"/>
            </a:schemeClr>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3" name="4-Point Star 32"/>
          <p:cNvSpPr/>
          <p:nvPr/>
        </p:nvSpPr>
        <p:spPr>
          <a:xfrm>
            <a:off x="7574446" y="2430962"/>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 name="4-Point Star 33"/>
          <p:cNvSpPr/>
          <p:nvPr/>
        </p:nvSpPr>
        <p:spPr>
          <a:xfrm>
            <a:off x="8066877" y="2541263"/>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 name="4-Point Star 34"/>
          <p:cNvSpPr/>
          <p:nvPr/>
        </p:nvSpPr>
        <p:spPr>
          <a:xfrm>
            <a:off x="8202016" y="3059488"/>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 name="4-Point Star 35"/>
          <p:cNvSpPr/>
          <p:nvPr/>
        </p:nvSpPr>
        <p:spPr>
          <a:xfrm>
            <a:off x="8009488" y="2856766"/>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 name="4-Point Star 36"/>
          <p:cNvSpPr/>
          <p:nvPr/>
        </p:nvSpPr>
        <p:spPr>
          <a:xfrm>
            <a:off x="7574446" y="2909324"/>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39" name="Picture 38"/>
          <p:cNvPicPr>
            <a:picLocks noChangeAspect="1"/>
          </p:cNvPicPr>
          <p:nvPr/>
        </p:nvPicPr>
        <p:blipFill>
          <a:blip r:embed="rId2"/>
          <a:stretch>
            <a:fillRect/>
          </a:stretch>
        </p:blipFill>
        <p:spPr>
          <a:xfrm>
            <a:off x="3302187" y="2267198"/>
            <a:ext cx="1375042" cy="1277981"/>
          </a:xfrm>
          <a:prstGeom prst="rect">
            <a:avLst/>
          </a:prstGeom>
        </p:spPr>
      </p:pic>
      <p:sp>
        <p:nvSpPr>
          <p:cNvPr id="13" name="Freeform 12"/>
          <p:cNvSpPr/>
          <p:nvPr/>
        </p:nvSpPr>
        <p:spPr>
          <a:xfrm>
            <a:off x="4067432" y="2625811"/>
            <a:ext cx="264298" cy="209378"/>
          </a:xfrm>
          <a:custGeom>
            <a:avLst/>
            <a:gdLst>
              <a:gd name="connsiteX0" fmla="*/ 68649 w 264298"/>
              <a:gd name="connsiteY0" fmla="*/ 85811 h 209378"/>
              <a:gd name="connsiteX1" fmla="*/ 137298 w 264298"/>
              <a:gd name="connsiteY1" fmla="*/ 0 h 209378"/>
              <a:gd name="connsiteX2" fmla="*/ 247136 w 264298"/>
              <a:gd name="connsiteY2" fmla="*/ 13730 h 209378"/>
              <a:gd name="connsiteX3" fmla="*/ 264298 w 264298"/>
              <a:gd name="connsiteY3" fmla="*/ 209378 h 209378"/>
              <a:gd name="connsiteX4" fmla="*/ 171622 w 264298"/>
              <a:gd name="connsiteY4" fmla="*/ 144162 h 209378"/>
              <a:gd name="connsiteX5" fmla="*/ 92676 w 264298"/>
              <a:gd name="connsiteY5" fmla="*/ 157892 h 209378"/>
              <a:gd name="connsiteX6" fmla="*/ 0 w 264298"/>
              <a:gd name="connsiteY6" fmla="*/ 30892 h 209378"/>
              <a:gd name="connsiteX7" fmla="*/ 85811 w 264298"/>
              <a:gd name="connsiteY7" fmla="*/ 27459 h 20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298" h="209378">
                <a:moveTo>
                  <a:pt x="68649" y="85811"/>
                </a:moveTo>
                <a:lnTo>
                  <a:pt x="137298" y="0"/>
                </a:lnTo>
                <a:lnTo>
                  <a:pt x="247136" y="13730"/>
                </a:lnTo>
                <a:lnTo>
                  <a:pt x="264298" y="209378"/>
                </a:lnTo>
                <a:lnTo>
                  <a:pt x="171622" y="144162"/>
                </a:lnTo>
                <a:lnTo>
                  <a:pt x="92676" y="157892"/>
                </a:lnTo>
                <a:lnTo>
                  <a:pt x="0" y="30892"/>
                </a:lnTo>
                <a:lnTo>
                  <a:pt x="85811" y="27459"/>
                </a:lnTo>
              </a:path>
            </a:pathLst>
          </a:custGeom>
          <a:ln>
            <a:solidFill>
              <a:srgbClr val="FFFF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7" name="Straight Arrow Connector 56"/>
          <p:cNvCxnSpPr/>
          <p:nvPr/>
        </p:nvCxnSpPr>
        <p:spPr>
          <a:xfrm flipH="1">
            <a:off x="4765040" y="2906189"/>
            <a:ext cx="2651760" cy="0"/>
          </a:xfrm>
          <a:prstGeom prst="straightConnector1">
            <a:avLst/>
          </a:prstGeom>
          <a:ln>
            <a:solidFill>
              <a:schemeClr val="tx1">
                <a:lumMod val="50000"/>
                <a:lumOff val="50000"/>
              </a:schemeClr>
            </a:solidFill>
            <a:tailEnd type="arrow"/>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5043884" y="2575998"/>
            <a:ext cx="2068920" cy="646331"/>
          </a:xfrm>
          <a:prstGeom prst="rect">
            <a:avLst/>
          </a:prstGeom>
          <a:solidFill>
            <a:srgbClr val="FFFFFF"/>
          </a:solidFill>
        </p:spPr>
        <p:txBody>
          <a:bodyPr wrap="none" rtlCol="0">
            <a:spAutoFit/>
          </a:bodyPr>
          <a:lstStyle/>
          <a:p>
            <a:r>
              <a:rPr lang="en-US" dirty="0" smtClean="0">
                <a:latin typeface="Gotham Light"/>
                <a:cs typeface="Gotham Light"/>
              </a:rPr>
              <a:t>Which </a:t>
            </a:r>
            <a:r>
              <a:rPr lang="en-US" b="1" dirty="0" smtClean="0">
                <a:solidFill>
                  <a:srgbClr val="1F497D"/>
                </a:solidFill>
                <a:latin typeface="Gotham Light"/>
                <a:cs typeface="Gotham Light"/>
              </a:rPr>
              <a:t>pixels</a:t>
            </a:r>
          </a:p>
          <a:p>
            <a:r>
              <a:rPr lang="en-US" dirty="0" smtClean="0">
                <a:latin typeface="Gotham Light"/>
                <a:cs typeface="Gotham Light"/>
              </a:rPr>
              <a:t>is this star from?</a:t>
            </a:r>
            <a:endParaRPr lang="en-US" dirty="0">
              <a:latin typeface="Gotham Light"/>
              <a:cs typeface="Gotham Light"/>
            </a:endParaRPr>
          </a:p>
        </p:txBody>
      </p:sp>
      <p:cxnSp>
        <p:nvCxnSpPr>
          <p:cNvPr id="16" name="Straight Connector 15"/>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7110657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kind of lineage queries?</a:t>
            </a:r>
            <a:endParaRPr lang="en-US" dirty="0"/>
          </a:p>
        </p:txBody>
      </p:sp>
      <p:sp>
        <p:nvSpPr>
          <p:cNvPr id="11" name="Content Placeholder 2"/>
          <p:cNvSpPr txBox="1">
            <a:spLocks/>
          </p:cNvSpPr>
          <p:nvPr/>
        </p:nvSpPr>
        <p:spPr>
          <a:xfrm>
            <a:off x="79378" y="1600200"/>
            <a:ext cx="221123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chemeClr val="bg1">
                    <a:lumMod val="75000"/>
                  </a:schemeClr>
                </a:solidFill>
              </a:rPr>
              <a:t>Coarse</a:t>
            </a:r>
          </a:p>
          <a:p>
            <a:pPr marL="0" indent="0" algn="r">
              <a:buNone/>
            </a:pPr>
            <a:endParaRPr lang="en-US" dirty="0"/>
          </a:p>
          <a:p>
            <a:pPr marL="0" indent="0" algn="r">
              <a:buNone/>
            </a:pPr>
            <a:endParaRPr lang="en-US" dirty="0" smtClean="0"/>
          </a:p>
          <a:p>
            <a:pPr marL="0" indent="0" algn="r">
              <a:buNone/>
            </a:pPr>
            <a:r>
              <a:rPr lang="en-US" b="1" dirty="0" smtClean="0">
                <a:solidFill>
                  <a:schemeClr val="tx2"/>
                </a:solidFill>
                <a:latin typeface="Gotham Book"/>
                <a:cs typeface="Gotham Book"/>
              </a:rPr>
              <a:t>Fine </a:t>
            </a:r>
          </a:p>
          <a:p>
            <a:pPr marL="0" indent="0" algn="r">
              <a:buNone/>
            </a:pPr>
            <a:r>
              <a:rPr lang="en-US" b="1" dirty="0" smtClean="0">
                <a:solidFill>
                  <a:schemeClr val="tx2"/>
                </a:solidFill>
                <a:latin typeface="Gotham Book"/>
                <a:cs typeface="Gotham Book"/>
              </a:rPr>
              <a:t>grained</a:t>
            </a:r>
            <a:endParaRPr lang="en-US" b="1" dirty="0">
              <a:solidFill>
                <a:schemeClr val="tx2"/>
              </a:solidFill>
              <a:latin typeface="Gotham Book"/>
              <a:cs typeface="Gotham Book"/>
            </a:endParaRPr>
          </a:p>
        </p:txBody>
      </p:sp>
      <p:sp>
        <p:nvSpPr>
          <p:cNvPr id="31" name="Content Placeholder 2"/>
          <p:cNvSpPr txBox="1">
            <a:spLocks/>
          </p:cNvSpPr>
          <p:nvPr/>
        </p:nvSpPr>
        <p:spPr>
          <a:xfrm>
            <a:off x="2959644" y="1600200"/>
            <a:ext cx="5727155"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dirty="0" smtClean="0"/>
              <a:t>Backward</a:t>
            </a:r>
          </a:p>
          <a:p>
            <a:pPr marL="0" indent="0">
              <a:buFont typeface="Arial"/>
              <a:buNone/>
            </a:pPr>
            <a:endParaRPr lang="en-US" dirty="0" smtClean="0"/>
          </a:p>
          <a:p>
            <a:pPr marL="0" indent="0">
              <a:buFont typeface="Arial"/>
              <a:buNone/>
            </a:pPr>
            <a:endParaRPr lang="en-US" dirty="0" smtClean="0"/>
          </a:p>
          <a:p>
            <a:pPr marL="0" indent="0">
              <a:buFont typeface="Arial"/>
              <a:buNone/>
            </a:pPr>
            <a:endParaRPr lang="en-US" dirty="0" smtClean="0"/>
          </a:p>
          <a:p>
            <a:pPr marL="0" indent="0">
              <a:buFont typeface="Arial"/>
              <a:buNone/>
            </a:pPr>
            <a:endParaRPr lang="en-US" dirty="0" smtClean="0"/>
          </a:p>
          <a:p>
            <a:pPr marL="0" indent="0">
              <a:buFont typeface="Arial"/>
              <a:buNone/>
            </a:pPr>
            <a:r>
              <a:rPr lang="en-US" dirty="0" smtClean="0"/>
              <a:t>Forward</a:t>
            </a:r>
            <a:endParaRPr lang="en-US" dirty="0"/>
          </a:p>
        </p:txBody>
      </p:sp>
      <p:sp>
        <p:nvSpPr>
          <p:cNvPr id="32" name="4-Point Star 31"/>
          <p:cNvSpPr/>
          <p:nvPr/>
        </p:nvSpPr>
        <p:spPr>
          <a:xfrm>
            <a:off x="7766974" y="2633684"/>
            <a:ext cx="329528" cy="272505"/>
          </a:xfrm>
          <a:prstGeom prst="star4">
            <a:avLst/>
          </a:prstGeom>
          <a:solidFill>
            <a:schemeClr val="accent6">
              <a:lumMod val="75000"/>
            </a:schemeClr>
          </a:solidFill>
          <a:ln>
            <a:solidFill>
              <a:schemeClr val="accent6">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3" name="4-Point Star 32"/>
          <p:cNvSpPr/>
          <p:nvPr/>
        </p:nvSpPr>
        <p:spPr>
          <a:xfrm>
            <a:off x="7574446" y="2430962"/>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 name="4-Point Star 33"/>
          <p:cNvSpPr/>
          <p:nvPr/>
        </p:nvSpPr>
        <p:spPr>
          <a:xfrm>
            <a:off x="8066877" y="2541263"/>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5" name="4-Point Star 34"/>
          <p:cNvSpPr/>
          <p:nvPr/>
        </p:nvSpPr>
        <p:spPr>
          <a:xfrm>
            <a:off x="8202016" y="3059488"/>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6" name="4-Point Star 35"/>
          <p:cNvSpPr/>
          <p:nvPr/>
        </p:nvSpPr>
        <p:spPr>
          <a:xfrm>
            <a:off x="8009488" y="2856766"/>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 name="4-Point Star 36"/>
          <p:cNvSpPr/>
          <p:nvPr/>
        </p:nvSpPr>
        <p:spPr>
          <a:xfrm>
            <a:off x="7574446" y="2909324"/>
            <a:ext cx="329528" cy="272505"/>
          </a:xfrm>
          <a:prstGeom prst="star4">
            <a:avLst/>
          </a:prstGeom>
          <a:solidFill>
            <a:schemeClr val="accent6">
              <a:lumMod val="20000"/>
              <a:lumOff val="80000"/>
            </a:schemeClr>
          </a:solidFill>
          <a:ln>
            <a:solidFill>
              <a:schemeClr val="accent6">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39" name="Picture 38"/>
          <p:cNvPicPr>
            <a:picLocks noChangeAspect="1"/>
          </p:cNvPicPr>
          <p:nvPr/>
        </p:nvPicPr>
        <p:blipFill>
          <a:blip r:embed="rId3"/>
          <a:stretch>
            <a:fillRect/>
          </a:stretch>
        </p:blipFill>
        <p:spPr>
          <a:xfrm>
            <a:off x="3302187" y="2267198"/>
            <a:ext cx="1375042" cy="1277981"/>
          </a:xfrm>
          <a:prstGeom prst="rect">
            <a:avLst/>
          </a:prstGeom>
        </p:spPr>
      </p:pic>
      <p:pic>
        <p:nvPicPr>
          <p:cNvPr id="53" name="Picture 52"/>
          <p:cNvPicPr>
            <a:picLocks noChangeAspect="1"/>
          </p:cNvPicPr>
          <p:nvPr/>
        </p:nvPicPr>
        <p:blipFill>
          <a:blip r:embed="rId3"/>
          <a:stretch>
            <a:fillRect/>
          </a:stretch>
        </p:blipFill>
        <p:spPr>
          <a:xfrm>
            <a:off x="3302187" y="5224050"/>
            <a:ext cx="1375042" cy="1277981"/>
          </a:xfrm>
          <a:prstGeom prst="rect">
            <a:avLst/>
          </a:prstGeom>
        </p:spPr>
      </p:pic>
      <p:sp>
        <p:nvSpPr>
          <p:cNvPr id="13" name="Freeform 12"/>
          <p:cNvSpPr/>
          <p:nvPr/>
        </p:nvSpPr>
        <p:spPr>
          <a:xfrm>
            <a:off x="4067432" y="2625811"/>
            <a:ext cx="264298" cy="209378"/>
          </a:xfrm>
          <a:custGeom>
            <a:avLst/>
            <a:gdLst>
              <a:gd name="connsiteX0" fmla="*/ 68649 w 264298"/>
              <a:gd name="connsiteY0" fmla="*/ 85811 h 209378"/>
              <a:gd name="connsiteX1" fmla="*/ 137298 w 264298"/>
              <a:gd name="connsiteY1" fmla="*/ 0 h 209378"/>
              <a:gd name="connsiteX2" fmla="*/ 247136 w 264298"/>
              <a:gd name="connsiteY2" fmla="*/ 13730 h 209378"/>
              <a:gd name="connsiteX3" fmla="*/ 264298 w 264298"/>
              <a:gd name="connsiteY3" fmla="*/ 209378 h 209378"/>
              <a:gd name="connsiteX4" fmla="*/ 171622 w 264298"/>
              <a:gd name="connsiteY4" fmla="*/ 144162 h 209378"/>
              <a:gd name="connsiteX5" fmla="*/ 92676 w 264298"/>
              <a:gd name="connsiteY5" fmla="*/ 157892 h 209378"/>
              <a:gd name="connsiteX6" fmla="*/ 0 w 264298"/>
              <a:gd name="connsiteY6" fmla="*/ 30892 h 209378"/>
              <a:gd name="connsiteX7" fmla="*/ 85811 w 264298"/>
              <a:gd name="connsiteY7" fmla="*/ 27459 h 20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298" h="209378">
                <a:moveTo>
                  <a:pt x="68649" y="85811"/>
                </a:moveTo>
                <a:lnTo>
                  <a:pt x="137298" y="0"/>
                </a:lnTo>
                <a:lnTo>
                  <a:pt x="247136" y="13730"/>
                </a:lnTo>
                <a:lnTo>
                  <a:pt x="264298" y="209378"/>
                </a:lnTo>
                <a:lnTo>
                  <a:pt x="171622" y="144162"/>
                </a:lnTo>
                <a:lnTo>
                  <a:pt x="92676" y="157892"/>
                </a:lnTo>
                <a:lnTo>
                  <a:pt x="0" y="30892"/>
                </a:lnTo>
                <a:lnTo>
                  <a:pt x="85811" y="27459"/>
                </a:lnTo>
              </a:path>
            </a:pathLst>
          </a:custGeom>
          <a:ln>
            <a:solidFill>
              <a:srgbClr val="FFFF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Freeform 27"/>
          <p:cNvSpPr/>
          <p:nvPr/>
        </p:nvSpPr>
        <p:spPr>
          <a:xfrm>
            <a:off x="3426847" y="6134746"/>
            <a:ext cx="551051" cy="370237"/>
          </a:xfrm>
          <a:custGeom>
            <a:avLst/>
            <a:gdLst>
              <a:gd name="connsiteX0" fmla="*/ 0 w 551051"/>
              <a:gd name="connsiteY0" fmla="*/ 159288 h 370237"/>
              <a:gd name="connsiteX1" fmla="*/ 0 w 551051"/>
              <a:gd name="connsiteY1" fmla="*/ 21525 h 370237"/>
              <a:gd name="connsiteX2" fmla="*/ 167899 w 551051"/>
              <a:gd name="connsiteY2" fmla="*/ 0 h 370237"/>
              <a:gd name="connsiteX3" fmla="*/ 365933 w 551051"/>
              <a:gd name="connsiteY3" fmla="*/ 4305 h 370237"/>
              <a:gd name="connsiteX4" fmla="*/ 348712 w 551051"/>
              <a:gd name="connsiteY4" fmla="*/ 193729 h 370237"/>
              <a:gd name="connsiteX5" fmla="*/ 551051 w 551051"/>
              <a:gd name="connsiteY5" fmla="*/ 309966 h 370237"/>
              <a:gd name="connsiteX6" fmla="*/ 516611 w 551051"/>
              <a:gd name="connsiteY6" fmla="*/ 370237 h 370237"/>
              <a:gd name="connsiteX7" fmla="*/ 12916 w 551051"/>
              <a:gd name="connsiteY7" fmla="*/ 365932 h 370237"/>
              <a:gd name="connsiteX8" fmla="*/ 0 w 551051"/>
              <a:gd name="connsiteY8" fmla="*/ 159288 h 370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051" h="370237">
                <a:moveTo>
                  <a:pt x="0" y="159288"/>
                </a:moveTo>
                <a:lnTo>
                  <a:pt x="0" y="21525"/>
                </a:lnTo>
                <a:lnTo>
                  <a:pt x="167899" y="0"/>
                </a:lnTo>
                <a:lnTo>
                  <a:pt x="365933" y="4305"/>
                </a:lnTo>
                <a:lnTo>
                  <a:pt x="348712" y="193729"/>
                </a:lnTo>
                <a:lnTo>
                  <a:pt x="551051" y="309966"/>
                </a:lnTo>
                <a:lnTo>
                  <a:pt x="516611" y="370237"/>
                </a:lnTo>
                <a:lnTo>
                  <a:pt x="12916" y="365932"/>
                </a:lnTo>
                <a:lnTo>
                  <a:pt x="0" y="159288"/>
                </a:lnTo>
                <a:close/>
              </a:path>
            </a:pathLst>
          </a:custGeom>
          <a:noFill/>
          <a:ln w="28575" cmpd="sng">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4" name="Picture 53"/>
          <p:cNvPicPr>
            <a:picLocks noChangeAspect="1"/>
          </p:cNvPicPr>
          <p:nvPr/>
        </p:nvPicPr>
        <p:blipFill>
          <a:blip r:embed="rId4"/>
          <a:stretch>
            <a:fillRect/>
          </a:stretch>
        </p:blipFill>
        <p:spPr>
          <a:xfrm>
            <a:off x="7552942" y="5234983"/>
            <a:ext cx="1270000" cy="1270000"/>
          </a:xfrm>
          <a:prstGeom prst="rect">
            <a:avLst/>
          </a:prstGeom>
        </p:spPr>
      </p:pic>
      <p:sp>
        <p:nvSpPr>
          <p:cNvPr id="56" name="Freeform 55"/>
          <p:cNvSpPr/>
          <p:nvPr/>
        </p:nvSpPr>
        <p:spPr>
          <a:xfrm>
            <a:off x="7941812" y="5316279"/>
            <a:ext cx="401675" cy="413488"/>
          </a:xfrm>
          <a:custGeom>
            <a:avLst/>
            <a:gdLst>
              <a:gd name="connsiteX0" fmla="*/ 0 w 401675"/>
              <a:gd name="connsiteY0" fmla="*/ 183116 h 413488"/>
              <a:gd name="connsiteX1" fmla="*/ 29535 w 401675"/>
              <a:gd name="connsiteY1" fmla="*/ 318977 h 413488"/>
              <a:gd name="connsiteX2" fmla="*/ 277628 w 401675"/>
              <a:gd name="connsiteY2" fmla="*/ 413488 h 413488"/>
              <a:gd name="connsiteX3" fmla="*/ 354419 w 401675"/>
              <a:gd name="connsiteY3" fmla="*/ 283535 h 413488"/>
              <a:gd name="connsiteX4" fmla="*/ 401675 w 401675"/>
              <a:gd name="connsiteY4" fmla="*/ 206744 h 413488"/>
              <a:gd name="connsiteX5" fmla="*/ 336698 w 401675"/>
              <a:gd name="connsiteY5" fmla="*/ 5907 h 413488"/>
              <a:gd name="connsiteX6" fmla="*/ 183116 w 401675"/>
              <a:gd name="connsiteY6" fmla="*/ 0 h 413488"/>
              <a:gd name="connsiteX7" fmla="*/ 82698 w 401675"/>
              <a:gd name="connsiteY7" fmla="*/ 147674 h 413488"/>
              <a:gd name="connsiteX8" fmla="*/ 0 w 401675"/>
              <a:gd name="connsiteY8" fmla="*/ 183116 h 41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675" h="413488">
                <a:moveTo>
                  <a:pt x="0" y="183116"/>
                </a:moveTo>
                <a:lnTo>
                  <a:pt x="29535" y="318977"/>
                </a:lnTo>
                <a:lnTo>
                  <a:pt x="277628" y="413488"/>
                </a:lnTo>
                <a:lnTo>
                  <a:pt x="354419" y="283535"/>
                </a:lnTo>
                <a:lnTo>
                  <a:pt x="401675" y="206744"/>
                </a:lnTo>
                <a:lnTo>
                  <a:pt x="336698" y="5907"/>
                </a:lnTo>
                <a:lnTo>
                  <a:pt x="183116" y="0"/>
                </a:lnTo>
                <a:lnTo>
                  <a:pt x="82698" y="147674"/>
                </a:lnTo>
                <a:lnTo>
                  <a:pt x="0" y="183116"/>
                </a:lnTo>
                <a:close/>
              </a:path>
            </a:pathLst>
          </a:custGeom>
          <a:noFill/>
          <a:ln w="28575" cmpd="sng">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7" name="Straight Arrow Connector 56"/>
          <p:cNvCxnSpPr/>
          <p:nvPr/>
        </p:nvCxnSpPr>
        <p:spPr>
          <a:xfrm flipH="1">
            <a:off x="4765040" y="2906189"/>
            <a:ext cx="2651760" cy="0"/>
          </a:xfrm>
          <a:prstGeom prst="straightConnector1">
            <a:avLst/>
          </a:prstGeom>
          <a:ln>
            <a:solidFill>
              <a:schemeClr val="tx1">
                <a:lumMod val="50000"/>
                <a:lumOff val="50000"/>
              </a:schemeClr>
            </a:solidFill>
            <a:tailEnd type="arrow"/>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5043884" y="2575998"/>
            <a:ext cx="2068920" cy="646331"/>
          </a:xfrm>
          <a:prstGeom prst="rect">
            <a:avLst/>
          </a:prstGeom>
          <a:solidFill>
            <a:srgbClr val="FFFFFF"/>
          </a:solidFill>
        </p:spPr>
        <p:txBody>
          <a:bodyPr wrap="none" rtlCol="0">
            <a:spAutoFit/>
          </a:bodyPr>
          <a:lstStyle/>
          <a:p>
            <a:r>
              <a:rPr lang="en-US" dirty="0" smtClean="0">
                <a:latin typeface="Gotham Light"/>
                <a:cs typeface="Gotham Light"/>
              </a:rPr>
              <a:t>Which </a:t>
            </a:r>
            <a:r>
              <a:rPr lang="en-US" b="1" dirty="0" smtClean="0">
                <a:solidFill>
                  <a:srgbClr val="1F497D"/>
                </a:solidFill>
                <a:latin typeface="Gotham Light"/>
                <a:cs typeface="Gotham Light"/>
              </a:rPr>
              <a:t>pixels</a:t>
            </a:r>
          </a:p>
          <a:p>
            <a:r>
              <a:rPr lang="en-US" dirty="0" smtClean="0">
                <a:latin typeface="Gotham Light"/>
                <a:cs typeface="Gotham Light"/>
              </a:rPr>
              <a:t>is this star from?</a:t>
            </a:r>
            <a:endParaRPr lang="en-US" dirty="0">
              <a:latin typeface="Gotham Light"/>
              <a:cs typeface="Gotham Light"/>
            </a:endParaRPr>
          </a:p>
        </p:txBody>
      </p:sp>
      <p:cxnSp>
        <p:nvCxnSpPr>
          <p:cNvPr id="58" name="Straight Arrow Connector 57"/>
          <p:cNvCxnSpPr/>
          <p:nvPr/>
        </p:nvCxnSpPr>
        <p:spPr>
          <a:xfrm>
            <a:off x="4765040" y="5902237"/>
            <a:ext cx="2595880" cy="0"/>
          </a:xfrm>
          <a:prstGeom prst="straightConnector1">
            <a:avLst/>
          </a:prstGeom>
          <a:ln>
            <a:solidFill>
              <a:schemeClr val="tx1">
                <a:lumMod val="50000"/>
                <a:lumOff val="50000"/>
              </a:schemeClr>
            </a:solidFill>
            <a:tailEnd type="arrow"/>
          </a:ln>
        </p:spPr>
        <p:style>
          <a:lnRef idx="2">
            <a:schemeClr val="accent1"/>
          </a:lnRef>
          <a:fillRef idx="0">
            <a:schemeClr val="accent1"/>
          </a:fillRef>
          <a:effectRef idx="1">
            <a:schemeClr val="accent1"/>
          </a:effectRef>
          <a:fontRef idx="minor">
            <a:schemeClr val="tx1"/>
          </a:fontRef>
        </p:style>
      </p:cxnSp>
      <p:sp>
        <p:nvSpPr>
          <p:cNvPr id="52" name="TextBox 51"/>
          <p:cNvSpPr txBox="1"/>
          <p:nvPr/>
        </p:nvSpPr>
        <p:spPr>
          <a:xfrm>
            <a:off x="5043884" y="5546752"/>
            <a:ext cx="2053000" cy="646331"/>
          </a:xfrm>
          <a:prstGeom prst="rect">
            <a:avLst/>
          </a:prstGeom>
          <a:solidFill>
            <a:srgbClr val="FFFFFF"/>
          </a:solidFill>
        </p:spPr>
        <p:txBody>
          <a:bodyPr wrap="none" rtlCol="0">
            <a:spAutoFit/>
          </a:bodyPr>
          <a:lstStyle/>
          <a:p>
            <a:r>
              <a:rPr lang="en-US" dirty="0" smtClean="0">
                <a:latin typeface="Gotham Light"/>
                <a:cs typeface="Gotham Light"/>
              </a:rPr>
              <a:t>What </a:t>
            </a:r>
            <a:r>
              <a:rPr lang="en-US" dirty="0" smtClean="0">
                <a:solidFill>
                  <a:schemeClr val="tx2"/>
                </a:solidFill>
                <a:latin typeface="Gotham Light"/>
                <a:cs typeface="Gotham Light"/>
              </a:rPr>
              <a:t>pixels</a:t>
            </a:r>
            <a:r>
              <a:rPr lang="en-US" dirty="0" smtClean="0">
                <a:latin typeface="Gotham Light"/>
                <a:cs typeface="Gotham Light"/>
              </a:rPr>
              <a:t> in </a:t>
            </a:r>
          </a:p>
          <a:p>
            <a:r>
              <a:rPr lang="en-US" dirty="0">
                <a:solidFill>
                  <a:srgbClr val="1F497D"/>
                </a:solidFill>
                <a:latin typeface="Gotham Light"/>
                <a:cs typeface="Gotham Light"/>
              </a:rPr>
              <a:t>s</a:t>
            </a:r>
            <a:r>
              <a:rPr lang="en-US" dirty="0" smtClean="0">
                <a:solidFill>
                  <a:srgbClr val="1F497D"/>
                </a:solidFill>
                <a:latin typeface="Gotham Light"/>
                <a:cs typeface="Gotham Light"/>
              </a:rPr>
              <a:t>tep X</a:t>
            </a:r>
            <a:r>
              <a:rPr lang="en-US" dirty="0" smtClean="0">
                <a:latin typeface="Gotham Light"/>
                <a:cs typeface="Gotham Light"/>
              </a:rPr>
              <a:t> affected?</a:t>
            </a:r>
          </a:p>
        </p:txBody>
      </p:sp>
      <p:cxnSp>
        <p:nvCxnSpPr>
          <p:cNvPr id="22" name="Straight Connector 21"/>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4210937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information to store?</a:t>
            </a:r>
            <a:endParaRPr lang="en-US" sz="4000" dirty="0"/>
          </a:p>
        </p:txBody>
      </p:sp>
      <p:graphicFrame>
        <p:nvGraphicFramePr>
          <p:cNvPr id="32" name="Table 31"/>
          <p:cNvGraphicFramePr>
            <a:graphicFrameLocks noGrp="1"/>
          </p:cNvGraphicFramePr>
          <p:nvPr>
            <p:extLst>
              <p:ext uri="{D42A27DB-BD31-4B8C-83A1-F6EECF244321}">
                <p14:modId xmlns:p14="http://schemas.microsoft.com/office/powerpoint/2010/main" val="2180508947"/>
              </p:ext>
            </p:extLst>
          </p:nvPr>
        </p:nvGraphicFramePr>
        <p:xfrm>
          <a:off x="7054362" y="2756486"/>
          <a:ext cx="1693205" cy="1732340"/>
        </p:xfrm>
        <a:graphic>
          <a:graphicData uri="http://schemas.openxmlformats.org/drawingml/2006/table">
            <a:tbl>
              <a:tblPr firstRow="1" bandRow="1">
                <a:tableStyleId>{5940675A-B579-460E-94D1-54222C63F5DA}</a:tableStyleId>
              </a:tblPr>
              <a:tblGrid>
                <a:gridCol w="338641"/>
                <a:gridCol w="338641"/>
                <a:gridCol w="338641"/>
                <a:gridCol w="338641"/>
                <a:gridCol w="338641"/>
              </a:tblGrid>
              <a:tr h="289169">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dirty="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33" name="Table 32"/>
          <p:cNvGraphicFramePr>
            <a:graphicFrameLocks noGrp="1"/>
          </p:cNvGraphicFramePr>
          <p:nvPr>
            <p:extLst>
              <p:ext uri="{D42A27DB-BD31-4B8C-83A1-F6EECF244321}">
                <p14:modId xmlns:p14="http://schemas.microsoft.com/office/powerpoint/2010/main" val="1606610938"/>
              </p:ext>
            </p:extLst>
          </p:nvPr>
        </p:nvGraphicFramePr>
        <p:xfrm>
          <a:off x="3075355" y="2756486"/>
          <a:ext cx="1693205" cy="1732340"/>
        </p:xfrm>
        <a:graphic>
          <a:graphicData uri="http://schemas.openxmlformats.org/drawingml/2006/table">
            <a:tbl>
              <a:tblPr firstRow="1" bandRow="1">
                <a:tableStyleId>{5940675A-B579-460E-94D1-54222C63F5DA}</a:tableStyleId>
              </a:tblPr>
              <a:tblGrid>
                <a:gridCol w="338641"/>
                <a:gridCol w="338641"/>
                <a:gridCol w="338641"/>
                <a:gridCol w="338641"/>
                <a:gridCol w="338641"/>
              </a:tblGrid>
              <a:tr h="0">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solidFill>
                      <a:schemeClr val="accent6"/>
                    </a:solidFill>
                  </a:tcPr>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dirty="0"/>
                    </a:p>
                  </a:txBody>
                  <a:tcPr marL="87389" marR="87389" marT="43694" marB="43694">
                    <a:noFill/>
                  </a:tcPr>
                </a:tc>
                <a:tc>
                  <a:txBody>
                    <a:bodyPr/>
                    <a:lstStyle/>
                    <a:p>
                      <a:endParaRPr lang="en-US" sz="170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r>
              <a:tr h="0">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cxnSp>
        <p:nvCxnSpPr>
          <p:cNvPr id="15" name="Straight Arrow Connector 14"/>
          <p:cNvCxnSpPr/>
          <p:nvPr/>
        </p:nvCxnSpPr>
        <p:spPr>
          <a:xfrm flipV="1">
            <a:off x="3931920" y="3281680"/>
            <a:ext cx="3657600" cy="6096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a:off x="3925280" y="3322320"/>
            <a:ext cx="3664240" cy="39624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18" name="Straight Arrow Connector 17"/>
          <p:cNvCxnSpPr/>
          <p:nvPr/>
        </p:nvCxnSpPr>
        <p:spPr>
          <a:xfrm>
            <a:off x="3925280" y="3342640"/>
            <a:ext cx="4019840" cy="19304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a:off x="3931920" y="3342640"/>
            <a:ext cx="3921760" cy="58928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sp>
        <p:nvSpPr>
          <p:cNvPr id="25" name="Content Placeholder 2"/>
          <p:cNvSpPr txBox="1">
            <a:spLocks/>
          </p:cNvSpPr>
          <p:nvPr/>
        </p:nvSpPr>
        <p:spPr>
          <a:xfrm>
            <a:off x="79378" y="1600200"/>
            <a:ext cx="221123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chemeClr val="bg1">
                    <a:lumMod val="75000"/>
                  </a:schemeClr>
                </a:solidFill>
              </a:rPr>
              <a:t>Coarse</a:t>
            </a:r>
          </a:p>
          <a:p>
            <a:pPr marL="0" indent="0" algn="r">
              <a:buNone/>
            </a:pPr>
            <a:endParaRPr lang="en-US" dirty="0"/>
          </a:p>
          <a:p>
            <a:pPr marL="0" indent="0" algn="r">
              <a:buNone/>
            </a:pPr>
            <a:endParaRPr lang="en-US" dirty="0" smtClean="0"/>
          </a:p>
          <a:p>
            <a:pPr marL="0" indent="0" algn="r">
              <a:buNone/>
            </a:pPr>
            <a:r>
              <a:rPr lang="en-US" b="1" dirty="0" smtClean="0">
                <a:solidFill>
                  <a:schemeClr val="tx2"/>
                </a:solidFill>
                <a:latin typeface="Gotham Book"/>
                <a:cs typeface="Gotham Book"/>
              </a:rPr>
              <a:t>Fine </a:t>
            </a:r>
          </a:p>
          <a:p>
            <a:pPr marL="0" indent="0" algn="r">
              <a:buNone/>
            </a:pPr>
            <a:r>
              <a:rPr lang="en-US" b="1" dirty="0" smtClean="0">
                <a:solidFill>
                  <a:schemeClr val="tx2"/>
                </a:solidFill>
                <a:latin typeface="Gotham Book"/>
                <a:cs typeface="Gotham Book"/>
              </a:rPr>
              <a:t>grained</a:t>
            </a:r>
            <a:endParaRPr lang="en-US" b="1" dirty="0">
              <a:solidFill>
                <a:schemeClr val="tx2"/>
              </a:solidFill>
              <a:latin typeface="Gotham Book"/>
              <a:cs typeface="Gotham Book"/>
            </a:endParaRPr>
          </a:p>
        </p:txBody>
      </p:sp>
      <p:sp>
        <p:nvSpPr>
          <p:cNvPr id="30" name="TextBox 29"/>
          <p:cNvSpPr txBox="1"/>
          <p:nvPr/>
        </p:nvSpPr>
        <p:spPr>
          <a:xfrm>
            <a:off x="3464893" y="4544367"/>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31" name="TextBox 30"/>
          <p:cNvSpPr txBox="1"/>
          <p:nvPr/>
        </p:nvSpPr>
        <p:spPr>
          <a:xfrm>
            <a:off x="7269296" y="4516458"/>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cxnSp>
        <p:nvCxnSpPr>
          <p:cNvPr id="34" name="Straight Connector 33"/>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980006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information to store?</a:t>
            </a:r>
            <a:endParaRPr lang="en-US" sz="4000" dirty="0"/>
          </a:p>
        </p:txBody>
      </p:sp>
      <p:graphicFrame>
        <p:nvGraphicFramePr>
          <p:cNvPr id="32" name="Table 31"/>
          <p:cNvGraphicFramePr>
            <a:graphicFrameLocks noGrp="1"/>
          </p:cNvGraphicFramePr>
          <p:nvPr>
            <p:extLst>
              <p:ext uri="{D42A27DB-BD31-4B8C-83A1-F6EECF244321}">
                <p14:modId xmlns:p14="http://schemas.microsoft.com/office/powerpoint/2010/main" val="1818383947"/>
              </p:ext>
            </p:extLst>
          </p:nvPr>
        </p:nvGraphicFramePr>
        <p:xfrm>
          <a:off x="7054362" y="2756486"/>
          <a:ext cx="1693205" cy="1732340"/>
        </p:xfrm>
        <a:graphic>
          <a:graphicData uri="http://schemas.openxmlformats.org/drawingml/2006/table">
            <a:tbl>
              <a:tblPr firstRow="1" bandRow="1">
                <a:tableStyleId>{5940675A-B579-460E-94D1-54222C63F5DA}</a:tableStyleId>
              </a:tblPr>
              <a:tblGrid>
                <a:gridCol w="338641"/>
                <a:gridCol w="338641"/>
                <a:gridCol w="338641"/>
                <a:gridCol w="338641"/>
                <a:gridCol w="338641"/>
              </a:tblGrid>
              <a:tr h="289169">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dirty="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33" name="Table 32"/>
          <p:cNvGraphicFramePr>
            <a:graphicFrameLocks noGrp="1"/>
          </p:cNvGraphicFramePr>
          <p:nvPr>
            <p:extLst>
              <p:ext uri="{D42A27DB-BD31-4B8C-83A1-F6EECF244321}">
                <p14:modId xmlns:p14="http://schemas.microsoft.com/office/powerpoint/2010/main" val="3389123469"/>
              </p:ext>
            </p:extLst>
          </p:nvPr>
        </p:nvGraphicFramePr>
        <p:xfrm>
          <a:off x="3075355" y="2756486"/>
          <a:ext cx="1693205" cy="1732340"/>
        </p:xfrm>
        <a:graphic>
          <a:graphicData uri="http://schemas.openxmlformats.org/drawingml/2006/table">
            <a:tbl>
              <a:tblPr firstRow="1" bandRow="1">
                <a:tableStyleId>{5940675A-B579-460E-94D1-54222C63F5DA}</a:tableStyleId>
              </a:tblPr>
              <a:tblGrid>
                <a:gridCol w="338641"/>
                <a:gridCol w="338641"/>
                <a:gridCol w="338641"/>
                <a:gridCol w="338641"/>
                <a:gridCol w="338641"/>
              </a:tblGrid>
              <a:tr h="0">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solidFill>
                      <a:schemeClr val="accent6"/>
                    </a:solidFill>
                  </a:tcPr>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dirty="0"/>
                    </a:p>
                  </a:txBody>
                  <a:tcPr marL="87389" marR="87389" marT="43694" marB="43694">
                    <a:noFill/>
                  </a:tcPr>
                </a:tc>
                <a:tc>
                  <a:txBody>
                    <a:bodyPr/>
                    <a:lstStyle/>
                    <a:p>
                      <a:endParaRPr lang="en-US" sz="170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r>
              <a:tr h="0">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cxnSp>
        <p:nvCxnSpPr>
          <p:cNvPr id="15" name="Straight Arrow Connector 14"/>
          <p:cNvCxnSpPr/>
          <p:nvPr/>
        </p:nvCxnSpPr>
        <p:spPr>
          <a:xfrm flipV="1">
            <a:off x="3881120" y="3281680"/>
            <a:ext cx="3708400" cy="65024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3881120" y="3535680"/>
            <a:ext cx="3708400" cy="39624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18" name="Straight Arrow Connector 17"/>
          <p:cNvCxnSpPr/>
          <p:nvPr/>
        </p:nvCxnSpPr>
        <p:spPr>
          <a:xfrm flipV="1">
            <a:off x="3881120" y="3718560"/>
            <a:ext cx="4135120" cy="21336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a:off x="3881120" y="3931920"/>
            <a:ext cx="3972560" cy="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sp>
        <p:nvSpPr>
          <p:cNvPr id="16" name="Content Placeholder 2"/>
          <p:cNvSpPr txBox="1">
            <a:spLocks/>
          </p:cNvSpPr>
          <p:nvPr/>
        </p:nvSpPr>
        <p:spPr>
          <a:xfrm>
            <a:off x="79378" y="1600200"/>
            <a:ext cx="221123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chemeClr val="bg1">
                    <a:lumMod val="75000"/>
                  </a:schemeClr>
                </a:solidFill>
              </a:rPr>
              <a:t>Coarse</a:t>
            </a:r>
          </a:p>
          <a:p>
            <a:pPr marL="0" indent="0" algn="r">
              <a:buNone/>
            </a:pPr>
            <a:endParaRPr lang="en-US" dirty="0"/>
          </a:p>
          <a:p>
            <a:pPr marL="0" indent="0" algn="r">
              <a:buNone/>
            </a:pPr>
            <a:endParaRPr lang="en-US" dirty="0" smtClean="0"/>
          </a:p>
          <a:p>
            <a:pPr marL="0" indent="0" algn="r">
              <a:buNone/>
            </a:pPr>
            <a:r>
              <a:rPr lang="en-US" b="1" dirty="0" smtClean="0">
                <a:solidFill>
                  <a:schemeClr val="tx2"/>
                </a:solidFill>
                <a:latin typeface="Gotham Book"/>
                <a:cs typeface="Gotham Book"/>
              </a:rPr>
              <a:t>Fine </a:t>
            </a:r>
          </a:p>
          <a:p>
            <a:pPr marL="0" indent="0" algn="r">
              <a:buNone/>
            </a:pPr>
            <a:r>
              <a:rPr lang="en-US" b="1" dirty="0" smtClean="0">
                <a:solidFill>
                  <a:schemeClr val="tx2"/>
                </a:solidFill>
                <a:latin typeface="Gotham Book"/>
                <a:cs typeface="Gotham Book"/>
              </a:rPr>
              <a:t>grained</a:t>
            </a:r>
            <a:endParaRPr lang="en-US" b="1" dirty="0">
              <a:solidFill>
                <a:schemeClr val="tx2"/>
              </a:solidFill>
              <a:latin typeface="Gotham Book"/>
              <a:cs typeface="Gotham Book"/>
            </a:endParaRPr>
          </a:p>
        </p:txBody>
      </p:sp>
      <p:sp>
        <p:nvSpPr>
          <p:cNvPr id="22" name="TextBox 21"/>
          <p:cNvSpPr txBox="1"/>
          <p:nvPr/>
        </p:nvSpPr>
        <p:spPr>
          <a:xfrm>
            <a:off x="3464893" y="4544367"/>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23" name="TextBox 22"/>
          <p:cNvSpPr txBox="1"/>
          <p:nvPr/>
        </p:nvSpPr>
        <p:spPr>
          <a:xfrm>
            <a:off x="7269296" y="4516458"/>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cxnSp>
        <p:nvCxnSpPr>
          <p:cNvPr id="24" name="Straight Connector 23"/>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6531608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What information to store?</a:t>
            </a:r>
            <a:endParaRPr lang="en-US" sz="4000" dirty="0"/>
          </a:p>
        </p:txBody>
      </p:sp>
      <p:cxnSp>
        <p:nvCxnSpPr>
          <p:cNvPr id="29" name="Straight Connector 28"/>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graphicFrame>
        <p:nvGraphicFramePr>
          <p:cNvPr id="32" name="Table 31"/>
          <p:cNvGraphicFramePr>
            <a:graphicFrameLocks noGrp="1"/>
          </p:cNvGraphicFramePr>
          <p:nvPr>
            <p:extLst>
              <p:ext uri="{D42A27DB-BD31-4B8C-83A1-F6EECF244321}">
                <p14:modId xmlns:p14="http://schemas.microsoft.com/office/powerpoint/2010/main" val="2472724755"/>
              </p:ext>
            </p:extLst>
          </p:nvPr>
        </p:nvGraphicFramePr>
        <p:xfrm>
          <a:off x="7054362" y="2756486"/>
          <a:ext cx="1693205" cy="1732340"/>
        </p:xfrm>
        <a:graphic>
          <a:graphicData uri="http://schemas.openxmlformats.org/drawingml/2006/table">
            <a:tbl>
              <a:tblPr firstRow="1" bandRow="1">
                <a:tableStyleId>{5940675A-B579-460E-94D1-54222C63F5DA}</a:tableStyleId>
              </a:tblPr>
              <a:tblGrid>
                <a:gridCol w="338641"/>
                <a:gridCol w="338641"/>
                <a:gridCol w="338641"/>
                <a:gridCol w="338641"/>
                <a:gridCol w="338641"/>
              </a:tblGrid>
              <a:tr h="289169">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dirty="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a:p>
                  </a:txBody>
                  <a:tcPr marL="87389" marR="87389" marT="43694" marB="43694"/>
                </a:tc>
              </a:tr>
              <a:tr h="289169">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33" name="Table 32"/>
          <p:cNvGraphicFramePr>
            <a:graphicFrameLocks noGrp="1"/>
          </p:cNvGraphicFramePr>
          <p:nvPr>
            <p:extLst>
              <p:ext uri="{D42A27DB-BD31-4B8C-83A1-F6EECF244321}">
                <p14:modId xmlns:p14="http://schemas.microsoft.com/office/powerpoint/2010/main" val="1356034070"/>
              </p:ext>
            </p:extLst>
          </p:nvPr>
        </p:nvGraphicFramePr>
        <p:xfrm>
          <a:off x="3075355" y="2756486"/>
          <a:ext cx="1693205" cy="1732340"/>
        </p:xfrm>
        <a:graphic>
          <a:graphicData uri="http://schemas.openxmlformats.org/drawingml/2006/table">
            <a:tbl>
              <a:tblPr firstRow="1" bandRow="1">
                <a:tableStyleId>{5940675A-B579-460E-94D1-54222C63F5DA}</a:tableStyleId>
              </a:tblPr>
              <a:tblGrid>
                <a:gridCol w="338641"/>
                <a:gridCol w="338641"/>
                <a:gridCol w="338641"/>
                <a:gridCol w="338641"/>
                <a:gridCol w="338641"/>
              </a:tblGrid>
              <a:tr h="0">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solidFill>
                      <a:schemeClr val="accent6"/>
                    </a:solidFill>
                  </a:tcPr>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c>
                  <a:txBody>
                    <a:bodyPr/>
                    <a:lstStyle/>
                    <a:p>
                      <a:endParaRPr lang="en-US" sz="1700" dirty="0"/>
                    </a:p>
                  </a:txBody>
                  <a:tcPr marL="87389" marR="87389" marT="43694" marB="43694">
                    <a:noFill/>
                  </a:tcPr>
                </a:tc>
                <a:tc>
                  <a:txBody>
                    <a:bodyPr/>
                    <a:lstStyle/>
                    <a:p>
                      <a:endParaRPr lang="en-US" sz="1700"/>
                    </a:p>
                  </a:txBody>
                  <a:tcPr marL="87389" marR="87389" marT="43694" marB="43694"/>
                </a:tc>
              </a:tr>
              <a:tr h="0">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dirty="0"/>
                    </a:p>
                  </a:txBody>
                  <a:tcPr marL="87389" marR="87389" marT="43694" marB="43694">
                    <a:solidFill>
                      <a:srgbClr val="EC8026"/>
                    </a:solidFill>
                  </a:tcPr>
                </a:tc>
                <a:tc>
                  <a:txBody>
                    <a:bodyPr/>
                    <a:lstStyle/>
                    <a:p>
                      <a:endParaRPr lang="en-US" sz="1700" dirty="0"/>
                    </a:p>
                  </a:txBody>
                  <a:tcPr marL="87389" marR="87389" marT="43694" marB="43694">
                    <a:solidFill>
                      <a:srgbClr val="EC8026"/>
                    </a:solidFill>
                  </a:tcPr>
                </a:tc>
                <a:tc>
                  <a:txBody>
                    <a:bodyPr/>
                    <a:lstStyle/>
                    <a:p>
                      <a:endParaRPr lang="en-US" sz="1700"/>
                    </a:p>
                  </a:txBody>
                  <a:tcPr marL="87389" marR="87389" marT="43694" marB="43694"/>
                </a:tc>
              </a:tr>
              <a:tr h="0">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cxnSp>
        <p:nvCxnSpPr>
          <p:cNvPr id="15" name="Straight Arrow Connector 14"/>
          <p:cNvCxnSpPr/>
          <p:nvPr/>
        </p:nvCxnSpPr>
        <p:spPr>
          <a:xfrm flipV="1">
            <a:off x="3556000" y="3281680"/>
            <a:ext cx="4033520" cy="26416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a:off x="3556000" y="3545840"/>
            <a:ext cx="4033520" cy="9144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18" name="Straight Arrow Connector 17"/>
          <p:cNvCxnSpPr/>
          <p:nvPr/>
        </p:nvCxnSpPr>
        <p:spPr>
          <a:xfrm>
            <a:off x="3637280" y="3545840"/>
            <a:ext cx="4216400" cy="9144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a:off x="3637280" y="3545840"/>
            <a:ext cx="4216400" cy="38608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sp>
        <p:nvSpPr>
          <p:cNvPr id="16" name="Content Placeholder 2"/>
          <p:cNvSpPr txBox="1">
            <a:spLocks/>
          </p:cNvSpPr>
          <p:nvPr/>
        </p:nvSpPr>
        <p:spPr>
          <a:xfrm>
            <a:off x="79378" y="1600200"/>
            <a:ext cx="221123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chemeClr val="bg1">
                    <a:lumMod val="75000"/>
                  </a:schemeClr>
                </a:solidFill>
              </a:rPr>
              <a:t>Coarse</a:t>
            </a:r>
          </a:p>
          <a:p>
            <a:pPr marL="0" indent="0" algn="r">
              <a:buNone/>
            </a:pPr>
            <a:endParaRPr lang="en-US" dirty="0"/>
          </a:p>
          <a:p>
            <a:pPr marL="0" indent="0" algn="r">
              <a:buNone/>
            </a:pPr>
            <a:endParaRPr lang="en-US" dirty="0" smtClean="0"/>
          </a:p>
          <a:p>
            <a:pPr marL="0" indent="0" algn="r">
              <a:buNone/>
            </a:pPr>
            <a:r>
              <a:rPr lang="en-US" b="1" dirty="0" smtClean="0">
                <a:solidFill>
                  <a:schemeClr val="tx2"/>
                </a:solidFill>
                <a:latin typeface="Gotham Book"/>
                <a:cs typeface="Gotham Book"/>
              </a:rPr>
              <a:t>Fine </a:t>
            </a:r>
          </a:p>
          <a:p>
            <a:pPr marL="0" indent="0" algn="r">
              <a:buNone/>
            </a:pPr>
            <a:r>
              <a:rPr lang="en-US" b="1" dirty="0" smtClean="0">
                <a:solidFill>
                  <a:schemeClr val="tx2"/>
                </a:solidFill>
                <a:latin typeface="Gotham Book"/>
                <a:cs typeface="Gotham Book"/>
              </a:rPr>
              <a:t>grained</a:t>
            </a:r>
            <a:endParaRPr lang="en-US" b="1" dirty="0">
              <a:solidFill>
                <a:schemeClr val="tx2"/>
              </a:solidFill>
              <a:latin typeface="Gotham Book"/>
              <a:cs typeface="Gotham Book"/>
            </a:endParaRPr>
          </a:p>
        </p:txBody>
      </p:sp>
      <p:cxnSp>
        <p:nvCxnSpPr>
          <p:cNvPr id="11" name="Straight Arrow Connector 10"/>
          <p:cNvCxnSpPr/>
          <p:nvPr/>
        </p:nvCxnSpPr>
        <p:spPr>
          <a:xfrm>
            <a:off x="3925280" y="3281680"/>
            <a:ext cx="3664240" cy="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3925280" y="3322320"/>
            <a:ext cx="3664240" cy="31496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3925280" y="3342640"/>
            <a:ext cx="3928400" cy="29464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14" name="Straight Arrow Connector 13"/>
          <p:cNvCxnSpPr/>
          <p:nvPr/>
        </p:nvCxnSpPr>
        <p:spPr>
          <a:xfrm>
            <a:off x="3931920" y="3342640"/>
            <a:ext cx="3921760" cy="58928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17" name="Straight Arrow Connector 16"/>
          <p:cNvCxnSpPr/>
          <p:nvPr/>
        </p:nvCxnSpPr>
        <p:spPr>
          <a:xfrm flipV="1">
            <a:off x="3925280" y="3434080"/>
            <a:ext cx="3816640" cy="35560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19" name="Straight Arrow Connector 18"/>
          <p:cNvCxnSpPr/>
          <p:nvPr/>
        </p:nvCxnSpPr>
        <p:spPr>
          <a:xfrm>
            <a:off x="3556000" y="3281680"/>
            <a:ext cx="4185920" cy="50800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20" name="Straight Arrow Connector 19"/>
          <p:cNvCxnSpPr/>
          <p:nvPr/>
        </p:nvCxnSpPr>
        <p:spPr>
          <a:xfrm flipV="1">
            <a:off x="3931920" y="3789680"/>
            <a:ext cx="4074160" cy="14224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22" name="Straight Arrow Connector 21"/>
          <p:cNvCxnSpPr/>
          <p:nvPr/>
        </p:nvCxnSpPr>
        <p:spPr>
          <a:xfrm>
            <a:off x="3556000" y="3342640"/>
            <a:ext cx="4450080" cy="74168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35" name="Straight Arrow Connector 34"/>
          <p:cNvCxnSpPr/>
          <p:nvPr/>
        </p:nvCxnSpPr>
        <p:spPr>
          <a:xfrm flipV="1">
            <a:off x="4104640" y="3373120"/>
            <a:ext cx="3525520" cy="55880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36" name="Straight Arrow Connector 35"/>
          <p:cNvCxnSpPr/>
          <p:nvPr/>
        </p:nvCxnSpPr>
        <p:spPr>
          <a:xfrm>
            <a:off x="3444240" y="3637280"/>
            <a:ext cx="4185920" cy="9144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37" name="Straight Arrow Connector 36"/>
          <p:cNvCxnSpPr/>
          <p:nvPr/>
        </p:nvCxnSpPr>
        <p:spPr>
          <a:xfrm flipV="1">
            <a:off x="4206240" y="3728720"/>
            <a:ext cx="3688080" cy="29464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cxnSp>
        <p:nvCxnSpPr>
          <p:cNvPr id="38" name="Straight Arrow Connector 37"/>
          <p:cNvCxnSpPr/>
          <p:nvPr/>
        </p:nvCxnSpPr>
        <p:spPr>
          <a:xfrm>
            <a:off x="3830320" y="4023360"/>
            <a:ext cx="4064000" cy="0"/>
          </a:xfrm>
          <a:prstGeom prst="straightConnector1">
            <a:avLst/>
          </a:prstGeom>
          <a:ln w="28575" cmpd="sng">
            <a:solidFill>
              <a:schemeClr val="tx1"/>
            </a:solidFill>
            <a:headEnd type="none"/>
            <a:tailEnd type="none"/>
          </a:ln>
          <a:effectLst/>
        </p:spPr>
        <p:style>
          <a:lnRef idx="3">
            <a:schemeClr val="accent1"/>
          </a:lnRef>
          <a:fillRef idx="0">
            <a:schemeClr val="accent1"/>
          </a:fillRef>
          <a:effectRef idx="2">
            <a:schemeClr val="accent1"/>
          </a:effectRef>
          <a:fontRef idx="minor">
            <a:schemeClr val="tx1"/>
          </a:fontRef>
        </p:style>
      </p:cxnSp>
      <p:sp>
        <p:nvSpPr>
          <p:cNvPr id="55" name="TextBox 54"/>
          <p:cNvSpPr txBox="1"/>
          <p:nvPr/>
        </p:nvSpPr>
        <p:spPr>
          <a:xfrm>
            <a:off x="4239693" y="4980206"/>
            <a:ext cx="3620227" cy="1323439"/>
          </a:xfrm>
          <a:prstGeom prst="rect">
            <a:avLst/>
          </a:prstGeom>
          <a:noFill/>
        </p:spPr>
        <p:txBody>
          <a:bodyPr wrap="none" rtlCol="0">
            <a:spAutoFit/>
          </a:bodyPr>
          <a:lstStyle/>
          <a:p>
            <a:pPr algn="ctr"/>
            <a:r>
              <a:rPr lang="en-US" sz="4800" dirty="0" smtClean="0">
                <a:latin typeface="Gotham Light"/>
                <a:cs typeface="Gotham Light"/>
              </a:rPr>
              <a:t>O(N</a:t>
            </a:r>
            <a:r>
              <a:rPr lang="en-US" sz="4800" baseline="30000" dirty="0" smtClean="0">
                <a:latin typeface="Gotham Light"/>
                <a:cs typeface="Gotham Light"/>
              </a:rPr>
              <a:t>2</a:t>
            </a:r>
            <a:r>
              <a:rPr lang="en-US" sz="4800" dirty="0" smtClean="0">
                <a:latin typeface="Gotham Light"/>
                <a:cs typeface="Gotham Light"/>
              </a:rPr>
              <a:t>) Pairs</a:t>
            </a:r>
          </a:p>
          <a:p>
            <a:pPr algn="ctr"/>
            <a:r>
              <a:rPr lang="en-US" sz="3200" dirty="0" smtClean="0">
                <a:solidFill>
                  <a:schemeClr val="bg1">
                    <a:lumMod val="50000"/>
                  </a:schemeClr>
                </a:solidFill>
                <a:latin typeface="Gotham Light"/>
                <a:cs typeface="Gotham Light"/>
              </a:rPr>
              <a:t>N = # array </a:t>
            </a:r>
            <a:r>
              <a:rPr lang="en-US" sz="3200" dirty="0" smtClean="0">
                <a:solidFill>
                  <a:schemeClr val="bg1">
                    <a:lumMod val="50000"/>
                  </a:schemeClr>
                </a:solidFill>
                <a:latin typeface="Gotham Light"/>
                <a:cs typeface="Gotham Light"/>
              </a:rPr>
              <a:t>cells</a:t>
            </a:r>
            <a:endParaRPr lang="en-US" sz="3200" dirty="0">
              <a:solidFill>
                <a:schemeClr val="bg1">
                  <a:lumMod val="50000"/>
                </a:schemeClr>
              </a:solidFill>
              <a:latin typeface="Gotham Light"/>
              <a:cs typeface="Gotham Light"/>
            </a:endParaRPr>
          </a:p>
        </p:txBody>
      </p:sp>
      <p:sp>
        <p:nvSpPr>
          <p:cNvPr id="56" name="TextBox 55"/>
          <p:cNvSpPr txBox="1"/>
          <p:nvPr/>
        </p:nvSpPr>
        <p:spPr>
          <a:xfrm>
            <a:off x="3464893" y="4544367"/>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57" name="TextBox 56"/>
          <p:cNvSpPr txBox="1"/>
          <p:nvPr/>
        </p:nvSpPr>
        <p:spPr>
          <a:xfrm>
            <a:off x="7269296" y="4516458"/>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Tree>
    <p:extLst>
      <p:ext uri="{BB962C8B-B14F-4D97-AF65-F5344CB8AC3E}">
        <p14:creationId xmlns:p14="http://schemas.microsoft.com/office/powerpoint/2010/main" val="172228149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Considerations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solidFill>
                  <a:schemeClr val="bg1">
                    <a:lumMod val="75000"/>
                  </a:schemeClr>
                </a:solidFill>
              </a:rPr>
              <a:t>User defined operators</a:t>
            </a:r>
          </a:p>
          <a:p>
            <a:pPr marL="514350" indent="-514350">
              <a:buFont typeface="+mj-lt"/>
              <a:buAutoNum type="arabicPeriod"/>
            </a:pPr>
            <a:r>
              <a:rPr lang="en-US" dirty="0">
                <a:solidFill>
                  <a:schemeClr val="tx2"/>
                </a:solidFill>
              </a:rPr>
              <a:t>Lots of data, limited storage</a:t>
            </a:r>
          </a:p>
          <a:p>
            <a:pPr marL="514350" indent="-514350">
              <a:buFont typeface="+mj-lt"/>
              <a:buAutoNum type="arabicPeriod"/>
            </a:pPr>
            <a:r>
              <a:rPr lang="en-US" dirty="0" smtClean="0">
                <a:solidFill>
                  <a:schemeClr val="bg1">
                    <a:lumMod val="75000"/>
                  </a:schemeClr>
                </a:solidFill>
              </a:rPr>
              <a:t>What kind of lineage to generate?</a:t>
            </a:r>
          </a:p>
          <a:p>
            <a:pPr marL="514350" indent="-514350">
              <a:buFont typeface="+mj-lt"/>
              <a:buAutoNum type="arabicPeriod"/>
            </a:pPr>
            <a:r>
              <a:rPr lang="en-US" dirty="0">
                <a:solidFill>
                  <a:schemeClr val="bg1">
                    <a:lumMod val="75000"/>
                  </a:schemeClr>
                </a:solidFill>
              </a:rPr>
              <a:t>How to store the lineage</a:t>
            </a:r>
            <a:r>
              <a:rPr lang="en-US" dirty="0" smtClean="0">
                <a:solidFill>
                  <a:schemeClr val="bg1">
                    <a:lumMod val="75000"/>
                  </a:schemeClr>
                </a:solidFill>
              </a:rPr>
              <a:t>?</a:t>
            </a:r>
          </a:p>
          <a:p>
            <a:pPr marL="514350" indent="-514350">
              <a:buFont typeface="+mj-lt"/>
              <a:buAutoNum type="arabicPeriod"/>
            </a:pPr>
            <a:endParaRPr lang="en-US" dirty="0" smtClean="0">
              <a:solidFill>
                <a:schemeClr val="bg1">
                  <a:lumMod val="75000"/>
                </a:schemeClr>
              </a:solidFill>
            </a:endParaRPr>
          </a:p>
        </p:txBody>
      </p:sp>
    </p:spTree>
    <p:extLst>
      <p:ext uri="{BB962C8B-B14F-4D97-AF65-F5344CB8AC3E}">
        <p14:creationId xmlns:p14="http://schemas.microsoft.com/office/powerpoint/2010/main" val="120077110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027015" y="4029616"/>
            <a:ext cx="2906761" cy="523220"/>
          </a:xfrm>
          <a:prstGeom prst="rect">
            <a:avLst/>
          </a:prstGeom>
          <a:noFill/>
        </p:spPr>
        <p:txBody>
          <a:bodyPr wrap="none" rtlCol="0">
            <a:spAutoFit/>
          </a:bodyPr>
          <a:lstStyle/>
          <a:p>
            <a:r>
              <a:rPr lang="en-US" sz="2800" dirty="0" smtClean="0">
                <a:latin typeface="Gotham Light"/>
                <a:cs typeface="Gotham Light"/>
              </a:rPr>
              <a:t>Coarse-grained</a:t>
            </a:r>
            <a:endParaRPr lang="en-US" sz="2800" dirty="0">
              <a:latin typeface="Gotham Light"/>
              <a:cs typeface="Gotham Light"/>
            </a:endParaRPr>
          </a:p>
        </p:txBody>
      </p:sp>
      <p:sp>
        <p:nvSpPr>
          <p:cNvPr id="12" name="TextBox 11"/>
          <p:cNvSpPr txBox="1"/>
          <p:nvPr/>
        </p:nvSpPr>
        <p:spPr>
          <a:xfrm>
            <a:off x="941355" y="4622319"/>
            <a:ext cx="3083886" cy="707886"/>
          </a:xfrm>
          <a:prstGeom prst="rect">
            <a:avLst/>
          </a:prstGeom>
          <a:noFill/>
        </p:spPr>
        <p:txBody>
          <a:bodyPr wrap="none" rtlCol="0">
            <a:spAutoFit/>
          </a:bodyPr>
          <a:lstStyle/>
          <a:p>
            <a:pPr algn="ctr"/>
            <a:r>
              <a:rPr lang="en-US" sz="2000" dirty="0" smtClean="0">
                <a:solidFill>
                  <a:srgbClr val="7F7F7F"/>
                </a:solidFill>
                <a:latin typeface="Gotham Light"/>
                <a:cs typeface="Gotham Light"/>
              </a:rPr>
              <a:t>Slower lineage queries</a:t>
            </a:r>
          </a:p>
          <a:p>
            <a:pPr algn="ctr"/>
            <a:r>
              <a:rPr lang="en-US" sz="2000" dirty="0" smtClean="0">
                <a:solidFill>
                  <a:srgbClr val="7F7F7F"/>
                </a:solidFill>
                <a:latin typeface="Gotham Light"/>
                <a:cs typeface="Gotham Light"/>
              </a:rPr>
              <a:t>Minimal storage</a:t>
            </a:r>
            <a:endParaRPr lang="en-US" sz="2000" dirty="0">
              <a:solidFill>
                <a:srgbClr val="7F7F7F"/>
              </a:solidFill>
              <a:latin typeface="Gotham Light"/>
              <a:cs typeface="Gotham Light"/>
            </a:endParaRPr>
          </a:p>
        </p:txBody>
      </p:sp>
    </p:spTree>
    <p:extLst>
      <p:ext uri="{BB962C8B-B14F-4D97-AF65-F5344CB8AC3E}">
        <p14:creationId xmlns:p14="http://schemas.microsoft.com/office/powerpoint/2010/main" val="1198329218"/>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027015" y="4029616"/>
            <a:ext cx="2906761" cy="523220"/>
          </a:xfrm>
          <a:prstGeom prst="rect">
            <a:avLst/>
          </a:prstGeom>
          <a:noFill/>
        </p:spPr>
        <p:txBody>
          <a:bodyPr wrap="none" rtlCol="0">
            <a:spAutoFit/>
          </a:bodyPr>
          <a:lstStyle/>
          <a:p>
            <a:r>
              <a:rPr lang="en-US" sz="2800" dirty="0" smtClean="0">
                <a:latin typeface="Gotham Light"/>
                <a:cs typeface="Gotham Light"/>
              </a:rPr>
              <a:t>Coarse-grained</a:t>
            </a:r>
            <a:endParaRPr lang="en-US" sz="2800" dirty="0">
              <a:latin typeface="Gotham Light"/>
              <a:cs typeface="Gotham Light"/>
            </a:endParaRPr>
          </a:p>
        </p:txBody>
      </p:sp>
      <p:sp>
        <p:nvSpPr>
          <p:cNvPr id="9" name="TextBox 8"/>
          <p:cNvSpPr txBox="1"/>
          <p:nvPr/>
        </p:nvSpPr>
        <p:spPr>
          <a:xfrm>
            <a:off x="5864832" y="4029616"/>
            <a:ext cx="2428837" cy="523220"/>
          </a:xfrm>
          <a:prstGeom prst="rect">
            <a:avLst/>
          </a:prstGeom>
          <a:noFill/>
        </p:spPr>
        <p:txBody>
          <a:bodyPr wrap="none" rtlCol="0">
            <a:spAutoFit/>
          </a:bodyPr>
          <a:lstStyle/>
          <a:p>
            <a:r>
              <a:rPr lang="en-US" sz="2800" dirty="0" smtClean="0">
                <a:latin typeface="Gotham Light"/>
                <a:cs typeface="Gotham Light"/>
              </a:rPr>
              <a:t>Fine-grained</a:t>
            </a:r>
            <a:endParaRPr lang="en-US" sz="2800" dirty="0">
              <a:latin typeface="Gotham Light"/>
              <a:cs typeface="Gotham Light"/>
            </a:endParaRPr>
          </a:p>
        </p:txBody>
      </p:sp>
      <p:sp>
        <p:nvSpPr>
          <p:cNvPr id="12" name="TextBox 11"/>
          <p:cNvSpPr txBox="1"/>
          <p:nvPr/>
        </p:nvSpPr>
        <p:spPr>
          <a:xfrm>
            <a:off x="941355" y="4622319"/>
            <a:ext cx="3083886" cy="707886"/>
          </a:xfrm>
          <a:prstGeom prst="rect">
            <a:avLst/>
          </a:prstGeom>
          <a:noFill/>
        </p:spPr>
        <p:txBody>
          <a:bodyPr wrap="none" rtlCol="0">
            <a:spAutoFit/>
          </a:bodyPr>
          <a:lstStyle/>
          <a:p>
            <a:pPr algn="ctr"/>
            <a:r>
              <a:rPr lang="en-US" sz="2000" dirty="0" smtClean="0">
                <a:solidFill>
                  <a:srgbClr val="7F7F7F"/>
                </a:solidFill>
                <a:latin typeface="Gotham Light"/>
                <a:cs typeface="Gotham Light"/>
              </a:rPr>
              <a:t>Slower lineage queries</a:t>
            </a:r>
          </a:p>
          <a:p>
            <a:pPr algn="ctr"/>
            <a:r>
              <a:rPr lang="en-US" sz="2000" dirty="0" smtClean="0">
                <a:solidFill>
                  <a:srgbClr val="7F7F7F"/>
                </a:solidFill>
                <a:latin typeface="Gotham Light"/>
                <a:cs typeface="Gotham Light"/>
              </a:rPr>
              <a:t>Minimal storage</a:t>
            </a:r>
            <a:endParaRPr lang="en-US" sz="2000" dirty="0">
              <a:solidFill>
                <a:srgbClr val="7F7F7F"/>
              </a:solidFill>
              <a:latin typeface="Gotham Light"/>
              <a:cs typeface="Gotham Light"/>
            </a:endParaRPr>
          </a:p>
        </p:txBody>
      </p:sp>
      <p:sp>
        <p:nvSpPr>
          <p:cNvPr id="13" name="TextBox 12"/>
          <p:cNvSpPr txBox="1"/>
          <p:nvPr/>
        </p:nvSpPr>
        <p:spPr>
          <a:xfrm>
            <a:off x="5593660" y="4622319"/>
            <a:ext cx="3090301" cy="707886"/>
          </a:xfrm>
          <a:prstGeom prst="rect">
            <a:avLst/>
          </a:prstGeom>
          <a:noFill/>
        </p:spPr>
        <p:txBody>
          <a:bodyPr wrap="none" rtlCol="0">
            <a:spAutoFit/>
          </a:bodyPr>
          <a:lstStyle/>
          <a:p>
            <a:pPr algn="ctr"/>
            <a:r>
              <a:rPr lang="en-US" sz="2000" dirty="0" smtClean="0">
                <a:solidFill>
                  <a:srgbClr val="7F7F7F"/>
                </a:solidFill>
                <a:latin typeface="Gotham Light"/>
                <a:cs typeface="Gotham Light"/>
              </a:rPr>
              <a:t>Faster lineage queries</a:t>
            </a:r>
          </a:p>
          <a:p>
            <a:pPr algn="ctr"/>
            <a:r>
              <a:rPr lang="en-US" sz="2000" dirty="0" smtClean="0">
                <a:solidFill>
                  <a:srgbClr val="7F7F7F"/>
                </a:solidFill>
                <a:latin typeface="Gotham Light"/>
                <a:cs typeface="Gotham Light"/>
              </a:rPr>
              <a:t>Takes too much space!</a:t>
            </a:r>
            <a:endParaRPr lang="en-US" sz="2400" dirty="0">
              <a:solidFill>
                <a:srgbClr val="7F7F7F"/>
              </a:solidFill>
              <a:latin typeface="Gotham Light"/>
              <a:cs typeface="Gotham Light"/>
            </a:endParaRPr>
          </a:p>
        </p:txBody>
      </p:sp>
    </p:spTree>
    <p:extLst>
      <p:ext uri="{BB962C8B-B14F-4D97-AF65-F5344CB8AC3E}">
        <p14:creationId xmlns:p14="http://schemas.microsoft.com/office/powerpoint/2010/main" val="2311306231"/>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p:cNvCxnSpPr/>
          <p:nvPr/>
        </p:nvCxnSpPr>
        <p:spPr>
          <a:xfrm flipH="1">
            <a:off x="1815628" y="3847309"/>
            <a:ext cx="5729110" cy="0"/>
          </a:xfrm>
          <a:prstGeom prst="line">
            <a:avLst/>
          </a:prstGeom>
          <a:ln>
            <a:headEnd type="arrow"/>
            <a:tailEnd type="arrow"/>
          </a:ln>
          <a:effectLst/>
        </p:spPr>
        <p:style>
          <a:lnRef idx="3">
            <a:schemeClr val="dk1"/>
          </a:lnRef>
          <a:fillRef idx="0">
            <a:schemeClr val="dk1"/>
          </a:fillRef>
          <a:effectRef idx="2">
            <a:schemeClr val="dk1"/>
          </a:effectRef>
          <a:fontRef idx="minor">
            <a:schemeClr val="tx1"/>
          </a:fontRef>
        </p:style>
      </p:cxnSp>
      <p:sp>
        <p:nvSpPr>
          <p:cNvPr id="8" name="TextBox 7"/>
          <p:cNvSpPr txBox="1"/>
          <p:nvPr/>
        </p:nvSpPr>
        <p:spPr>
          <a:xfrm>
            <a:off x="1027015" y="4029616"/>
            <a:ext cx="2906761" cy="523220"/>
          </a:xfrm>
          <a:prstGeom prst="rect">
            <a:avLst/>
          </a:prstGeom>
          <a:noFill/>
        </p:spPr>
        <p:txBody>
          <a:bodyPr wrap="none" rtlCol="0">
            <a:spAutoFit/>
          </a:bodyPr>
          <a:lstStyle/>
          <a:p>
            <a:r>
              <a:rPr lang="en-US" sz="2800" dirty="0" smtClean="0">
                <a:latin typeface="Gotham Light"/>
                <a:cs typeface="Gotham Light"/>
              </a:rPr>
              <a:t>Coarse-grained</a:t>
            </a:r>
            <a:endParaRPr lang="en-US" sz="2800" dirty="0">
              <a:latin typeface="Gotham Light"/>
              <a:cs typeface="Gotham Light"/>
            </a:endParaRPr>
          </a:p>
        </p:txBody>
      </p:sp>
      <p:sp>
        <p:nvSpPr>
          <p:cNvPr id="9" name="TextBox 8"/>
          <p:cNvSpPr txBox="1"/>
          <p:nvPr/>
        </p:nvSpPr>
        <p:spPr>
          <a:xfrm>
            <a:off x="5864832" y="4029616"/>
            <a:ext cx="2428837" cy="523220"/>
          </a:xfrm>
          <a:prstGeom prst="rect">
            <a:avLst/>
          </a:prstGeom>
          <a:noFill/>
        </p:spPr>
        <p:txBody>
          <a:bodyPr wrap="none" rtlCol="0">
            <a:spAutoFit/>
          </a:bodyPr>
          <a:lstStyle/>
          <a:p>
            <a:r>
              <a:rPr lang="en-US" sz="2800" dirty="0" smtClean="0">
                <a:latin typeface="Gotham Light"/>
                <a:cs typeface="Gotham Light"/>
              </a:rPr>
              <a:t>Fine-grained</a:t>
            </a:r>
            <a:endParaRPr lang="en-US" sz="2800" dirty="0">
              <a:latin typeface="Gotham Light"/>
              <a:cs typeface="Gotham Light"/>
            </a:endParaRPr>
          </a:p>
        </p:txBody>
      </p:sp>
      <p:sp>
        <p:nvSpPr>
          <p:cNvPr id="10" name="TextBox 9"/>
          <p:cNvSpPr txBox="1"/>
          <p:nvPr/>
        </p:nvSpPr>
        <p:spPr>
          <a:xfrm>
            <a:off x="941355" y="4622319"/>
            <a:ext cx="3083886" cy="707886"/>
          </a:xfrm>
          <a:prstGeom prst="rect">
            <a:avLst/>
          </a:prstGeom>
          <a:noFill/>
        </p:spPr>
        <p:txBody>
          <a:bodyPr wrap="none" rtlCol="0">
            <a:spAutoFit/>
          </a:bodyPr>
          <a:lstStyle/>
          <a:p>
            <a:pPr algn="ctr"/>
            <a:r>
              <a:rPr lang="en-US" sz="2000" dirty="0" smtClean="0">
                <a:solidFill>
                  <a:srgbClr val="7F7F7F"/>
                </a:solidFill>
                <a:latin typeface="Gotham Light"/>
                <a:cs typeface="Gotham Light"/>
              </a:rPr>
              <a:t>Slower lineage queries</a:t>
            </a:r>
          </a:p>
          <a:p>
            <a:pPr algn="ctr"/>
            <a:r>
              <a:rPr lang="en-US" sz="2000" dirty="0" smtClean="0">
                <a:solidFill>
                  <a:srgbClr val="7F7F7F"/>
                </a:solidFill>
                <a:latin typeface="Gotham Light"/>
                <a:cs typeface="Gotham Light"/>
              </a:rPr>
              <a:t>Minimal storage</a:t>
            </a:r>
            <a:endParaRPr lang="en-US" sz="2000" dirty="0">
              <a:solidFill>
                <a:srgbClr val="7F7F7F"/>
              </a:solidFill>
              <a:latin typeface="Gotham Light"/>
              <a:cs typeface="Gotham Light"/>
            </a:endParaRPr>
          </a:p>
        </p:txBody>
      </p:sp>
      <p:sp>
        <p:nvSpPr>
          <p:cNvPr id="11" name="TextBox 10"/>
          <p:cNvSpPr txBox="1"/>
          <p:nvPr/>
        </p:nvSpPr>
        <p:spPr>
          <a:xfrm>
            <a:off x="5593660" y="4622319"/>
            <a:ext cx="3090301" cy="707886"/>
          </a:xfrm>
          <a:prstGeom prst="rect">
            <a:avLst/>
          </a:prstGeom>
          <a:noFill/>
        </p:spPr>
        <p:txBody>
          <a:bodyPr wrap="none" rtlCol="0">
            <a:spAutoFit/>
          </a:bodyPr>
          <a:lstStyle/>
          <a:p>
            <a:pPr algn="ctr"/>
            <a:r>
              <a:rPr lang="en-US" sz="2000" dirty="0" smtClean="0">
                <a:solidFill>
                  <a:srgbClr val="7F7F7F"/>
                </a:solidFill>
                <a:latin typeface="Gotham Light"/>
                <a:cs typeface="Gotham Light"/>
              </a:rPr>
              <a:t>Faster lineage queries</a:t>
            </a:r>
          </a:p>
          <a:p>
            <a:pPr algn="ctr"/>
            <a:r>
              <a:rPr lang="en-US" sz="2000" dirty="0" smtClean="0">
                <a:solidFill>
                  <a:srgbClr val="7F7F7F"/>
                </a:solidFill>
                <a:latin typeface="Gotham Light"/>
                <a:cs typeface="Gotham Light"/>
              </a:rPr>
              <a:t>Takes too much space!</a:t>
            </a:r>
            <a:endParaRPr lang="en-US" sz="2400" dirty="0">
              <a:solidFill>
                <a:srgbClr val="7F7F7F"/>
              </a:solidFill>
              <a:latin typeface="Gotham Light"/>
              <a:cs typeface="Gotham Light"/>
            </a:endParaRPr>
          </a:p>
        </p:txBody>
      </p:sp>
    </p:spTree>
    <p:extLst>
      <p:ext uri="{BB962C8B-B14F-4D97-AF65-F5344CB8AC3E}">
        <p14:creationId xmlns:p14="http://schemas.microsoft.com/office/powerpoint/2010/main" val="254297825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
            </a:r>
            <a:br>
              <a:rPr lang="en-US" dirty="0" smtClean="0"/>
            </a:br>
            <a:r>
              <a:rPr lang="en-US" sz="3600" dirty="0" smtClean="0">
                <a:solidFill>
                  <a:srgbClr val="BFBFBF"/>
                </a:solidFill>
              </a:rPr>
              <a:t>Lineage APIs</a:t>
            </a:r>
            <a:r>
              <a:rPr lang="en-US" sz="3600" dirty="0" smtClean="0"/>
              <a:t> </a:t>
            </a:r>
            <a:r>
              <a:rPr lang="en-US" sz="3600" dirty="0" smtClean="0">
                <a:solidFill>
                  <a:schemeClr val="bg1">
                    <a:lumMod val="75000"/>
                  </a:schemeClr>
                </a:solidFill>
              </a:rPr>
              <a:t>for</a:t>
            </a:r>
            <a:r>
              <a:rPr lang="en-US" sz="3600" dirty="0" smtClean="0"/>
              <a:t> Scientific Databases</a:t>
            </a:r>
            <a:endParaRPr lang="en-US" dirty="0"/>
          </a:p>
        </p:txBody>
      </p:sp>
      <p:sp>
        <p:nvSpPr>
          <p:cNvPr id="6" name="TextBox 5"/>
          <p:cNvSpPr txBox="1"/>
          <p:nvPr/>
        </p:nvSpPr>
        <p:spPr>
          <a:xfrm>
            <a:off x="3062196" y="3852282"/>
            <a:ext cx="4314659" cy="523220"/>
          </a:xfrm>
          <a:prstGeom prst="rect">
            <a:avLst/>
          </a:prstGeom>
          <a:noFill/>
        </p:spPr>
        <p:txBody>
          <a:bodyPr wrap="none" rtlCol="0">
            <a:spAutoFit/>
          </a:bodyPr>
          <a:lstStyle/>
          <a:p>
            <a:pPr algn="ctr"/>
            <a:r>
              <a:rPr lang="en-US" sz="2800" dirty="0">
                <a:solidFill>
                  <a:srgbClr val="1F497D"/>
                </a:solidFill>
                <a:latin typeface="Gotham Light"/>
                <a:cs typeface="Gotham Light"/>
              </a:rPr>
              <a:t>Multi-</a:t>
            </a:r>
            <a:r>
              <a:rPr lang="en-US" sz="2800" dirty="0" smtClean="0">
                <a:solidFill>
                  <a:srgbClr val="1F497D"/>
                </a:solidFill>
                <a:latin typeface="Gotham Light"/>
                <a:cs typeface="Gotham Light"/>
              </a:rPr>
              <a:t>dimensional array</a:t>
            </a:r>
            <a:endParaRPr lang="en-US" sz="2800" dirty="0">
              <a:solidFill>
                <a:srgbClr val="1F497D"/>
              </a:solidFill>
              <a:latin typeface="Gotham Light"/>
              <a:cs typeface="Gotham Light"/>
            </a:endParaRPr>
          </a:p>
        </p:txBody>
      </p:sp>
      <p:sp>
        <p:nvSpPr>
          <p:cNvPr id="7" name="Left Brace 6"/>
          <p:cNvSpPr/>
          <p:nvPr/>
        </p:nvSpPr>
        <p:spPr>
          <a:xfrm rot="5400000">
            <a:off x="5070927" y="1559378"/>
            <a:ext cx="290288" cy="4191000"/>
          </a:xfrm>
          <a:prstGeom prst="leftBrace">
            <a:avLst>
              <a:gd name="adj1" fmla="val 77968"/>
              <a:gd name="adj2" fmla="val 50000"/>
            </a:avLst>
          </a:prstGeom>
          <a:ln w="12700" cmpd="sng">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1F497D"/>
              </a:solidFill>
            </a:endParaRPr>
          </a:p>
        </p:txBody>
      </p:sp>
      <p:sp>
        <p:nvSpPr>
          <p:cNvPr id="9" name="Cube 8"/>
          <p:cNvSpPr/>
          <p:nvPr/>
        </p:nvSpPr>
        <p:spPr>
          <a:xfrm>
            <a:off x="3062196" y="5127299"/>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700" dirty="0" smtClean="0">
                <a:latin typeface="Gotham Light"/>
                <a:cs typeface="Gotham Light"/>
              </a:rPr>
              <a:t>Array</a:t>
            </a:r>
            <a:endParaRPr lang="en-US" sz="1700" dirty="0">
              <a:latin typeface="Gotham Light"/>
              <a:cs typeface="Gotham Light"/>
            </a:endParaRPr>
          </a:p>
        </p:txBody>
      </p:sp>
      <p:grpSp>
        <p:nvGrpSpPr>
          <p:cNvPr id="15" name="Group 14"/>
          <p:cNvGrpSpPr/>
          <p:nvPr/>
        </p:nvGrpSpPr>
        <p:grpSpPr>
          <a:xfrm>
            <a:off x="4967121" y="5315173"/>
            <a:ext cx="2408300" cy="357482"/>
            <a:chOff x="3857037" y="5249333"/>
            <a:chExt cx="2408300" cy="357482"/>
          </a:xfrm>
        </p:grpSpPr>
        <p:sp>
          <p:nvSpPr>
            <p:cNvPr id="11" name="Rectangle 10"/>
            <p:cNvSpPr/>
            <p:nvPr/>
          </p:nvSpPr>
          <p:spPr>
            <a:xfrm>
              <a:off x="3857037" y="5249333"/>
              <a:ext cx="602075" cy="357482"/>
            </a:xfrm>
            <a:prstGeom prst="rect">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4459112" y="5249333"/>
              <a:ext cx="602075" cy="357482"/>
            </a:xfrm>
            <a:prstGeom prst="rect">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5061187" y="5249333"/>
              <a:ext cx="602075" cy="357482"/>
            </a:xfrm>
            <a:prstGeom prst="rect">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5663262" y="5249333"/>
              <a:ext cx="602075" cy="357482"/>
            </a:xfrm>
            <a:prstGeom prst="rect">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17" name="Straight Connector 16"/>
          <p:cNvCxnSpPr/>
          <p:nvPr/>
        </p:nvCxnSpPr>
        <p:spPr>
          <a:xfrm flipH="1">
            <a:off x="5192897" y="4929481"/>
            <a:ext cx="1930534" cy="1213545"/>
          </a:xfrm>
          <a:prstGeom prst="line">
            <a:avLst/>
          </a:prstGeom>
          <a:ln w="76200" cmpd="sng">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flipV="1">
            <a:off x="5192897" y="4929481"/>
            <a:ext cx="1994384" cy="1213545"/>
          </a:xfrm>
          <a:prstGeom prst="line">
            <a:avLst/>
          </a:prstGeom>
          <a:ln w="76200" cmpd="sng">
            <a:solidFill>
              <a:schemeClr val="accent2">
                <a:lumMod val="7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342625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p:cNvCxnSpPr/>
          <p:nvPr/>
        </p:nvCxnSpPr>
        <p:spPr>
          <a:xfrm flipH="1">
            <a:off x="1815628" y="3847309"/>
            <a:ext cx="5729110" cy="0"/>
          </a:xfrm>
          <a:prstGeom prst="line">
            <a:avLst/>
          </a:prstGeom>
          <a:ln>
            <a:headEnd type="arrow"/>
            <a:tailEnd type="arrow"/>
          </a:ln>
          <a:effectLst/>
        </p:spPr>
        <p:style>
          <a:lnRef idx="3">
            <a:schemeClr val="dk1"/>
          </a:lnRef>
          <a:fillRef idx="0">
            <a:schemeClr val="dk1"/>
          </a:fillRef>
          <a:effectRef idx="2">
            <a:schemeClr val="dk1"/>
          </a:effectRef>
          <a:fontRef idx="minor">
            <a:schemeClr val="tx1"/>
          </a:fontRef>
        </p:style>
      </p:cxnSp>
      <p:sp>
        <p:nvSpPr>
          <p:cNvPr id="8" name="TextBox 7"/>
          <p:cNvSpPr txBox="1"/>
          <p:nvPr/>
        </p:nvSpPr>
        <p:spPr>
          <a:xfrm>
            <a:off x="1027015" y="4029616"/>
            <a:ext cx="2906761" cy="523220"/>
          </a:xfrm>
          <a:prstGeom prst="rect">
            <a:avLst/>
          </a:prstGeom>
          <a:noFill/>
        </p:spPr>
        <p:txBody>
          <a:bodyPr wrap="none" rtlCol="0">
            <a:spAutoFit/>
          </a:bodyPr>
          <a:lstStyle/>
          <a:p>
            <a:r>
              <a:rPr lang="en-US" sz="2800" dirty="0" smtClean="0">
                <a:latin typeface="Gotham Light"/>
                <a:cs typeface="Gotham Light"/>
              </a:rPr>
              <a:t>Coarse-grained</a:t>
            </a:r>
            <a:endParaRPr lang="en-US" sz="2800" dirty="0">
              <a:latin typeface="Gotham Light"/>
              <a:cs typeface="Gotham Light"/>
            </a:endParaRPr>
          </a:p>
        </p:txBody>
      </p:sp>
      <p:sp>
        <p:nvSpPr>
          <p:cNvPr id="9" name="TextBox 8"/>
          <p:cNvSpPr txBox="1"/>
          <p:nvPr/>
        </p:nvSpPr>
        <p:spPr>
          <a:xfrm>
            <a:off x="5864832" y="4029616"/>
            <a:ext cx="2428837" cy="523220"/>
          </a:xfrm>
          <a:prstGeom prst="rect">
            <a:avLst/>
          </a:prstGeom>
          <a:noFill/>
        </p:spPr>
        <p:txBody>
          <a:bodyPr wrap="none" rtlCol="0">
            <a:spAutoFit/>
          </a:bodyPr>
          <a:lstStyle/>
          <a:p>
            <a:r>
              <a:rPr lang="en-US" sz="2800" dirty="0" smtClean="0">
                <a:latin typeface="Gotham Light"/>
                <a:cs typeface="Gotham Light"/>
              </a:rPr>
              <a:t>Fine-grained</a:t>
            </a:r>
            <a:endParaRPr lang="en-US" sz="2800" dirty="0">
              <a:latin typeface="Gotham Light"/>
              <a:cs typeface="Gotham Light"/>
            </a:endParaRPr>
          </a:p>
        </p:txBody>
      </p:sp>
      <p:sp>
        <p:nvSpPr>
          <p:cNvPr id="11" name="TextBox 10"/>
          <p:cNvSpPr txBox="1"/>
          <p:nvPr/>
        </p:nvSpPr>
        <p:spPr>
          <a:xfrm>
            <a:off x="5593660" y="4622319"/>
            <a:ext cx="3090301" cy="707886"/>
          </a:xfrm>
          <a:prstGeom prst="rect">
            <a:avLst/>
          </a:prstGeom>
          <a:noFill/>
        </p:spPr>
        <p:txBody>
          <a:bodyPr wrap="none" rtlCol="0">
            <a:spAutoFit/>
          </a:bodyPr>
          <a:lstStyle/>
          <a:p>
            <a:pPr algn="ctr"/>
            <a:r>
              <a:rPr lang="en-US" sz="2000" dirty="0" smtClean="0">
                <a:solidFill>
                  <a:srgbClr val="7F7F7F"/>
                </a:solidFill>
                <a:latin typeface="Gotham Light"/>
                <a:cs typeface="Gotham Light"/>
              </a:rPr>
              <a:t>Faster lineage queries</a:t>
            </a:r>
          </a:p>
          <a:p>
            <a:pPr algn="ctr"/>
            <a:r>
              <a:rPr lang="en-US" sz="2000" dirty="0" smtClean="0">
                <a:solidFill>
                  <a:srgbClr val="7F7F7F"/>
                </a:solidFill>
                <a:latin typeface="Gotham Light"/>
                <a:cs typeface="Gotham Light"/>
              </a:rPr>
              <a:t>Takes too much space!</a:t>
            </a:r>
            <a:endParaRPr lang="en-US" sz="2400" dirty="0">
              <a:solidFill>
                <a:srgbClr val="7F7F7F"/>
              </a:solidFill>
              <a:latin typeface="Gotham Light"/>
              <a:cs typeface="Gotham Light"/>
            </a:endParaRPr>
          </a:p>
        </p:txBody>
      </p:sp>
      <p:sp>
        <p:nvSpPr>
          <p:cNvPr id="12" name="Right Brace 11"/>
          <p:cNvSpPr/>
          <p:nvPr/>
        </p:nvSpPr>
        <p:spPr>
          <a:xfrm rot="16200000">
            <a:off x="4411101" y="-334036"/>
            <a:ext cx="321798" cy="6246518"/>
          </a:xfrm>
          <a:prstGeom prst="rightBrace">
            <a:avLst>
              <a:gd name="adj1" fmla="val 74109"/>
              <a:gd name="adj2" fmla="val 50000"/>
            </a:avLst>
          </a:prstGeom>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latin typeface="Gotham Light"/>
              <a:cs typeface="Gotham Light"/>
            </a:endParaRPr>
          </a:p>
        </p:txBody>
      </p:sp>
      <p:sp>
        <p:nvSpPr>
          <p:cNvPr id="13" name="TextBox 12"/>
          <p:cNvSpPr txBox="1"/>
          <p:nvPr/>
        </p:nvSpPr>
        <p:spPr>
          <a:xfrm>
            <a:off x="3191029" y="1646191"/>
            <a:ext cx="2772009" cy="769441"/>
          </a:xfrm>
          <a:prstGeom prst="rect">
            <a:avLst/>
          </a:prstGeom>
          <a:noFill/>
        </p:spPr>
        <p:txBody>
          <a:bodyPr wrap="none" rtlCol="0">
            <a:spAutoFit/>
          </a:bodyPr>
          <a:lstStyle/>
          <a:p>
            <a:pPr algn="ctr"/>
            <a:r>
              <a:rPr lang="en-US" sz="2400" dirty="0" err="1" smtClean="0">
                <a:solidFill>
                  <a:schemeClr val="tx2"/>
                </a:solidFill>
                <a:latin typeface="Gotham Light"/>
                <a:cs typeface="Gotham Light"/>
              </a:rPr>
              <a:t>SubZero</a:t>
            </a:r>
            <a:endParaRPr lang="en-US" sz="2400" dirty="0" smtClean="0">
              <a:solidFill>
                <a:schemeClr val="tx2"/>
              </a:solidFill>
              <a:latin typeface="Gotham Light"/>
              <a:cs typeface="Gotham Light"/>
            </a:endParaRPr>
          </a:p>
          <a:p>
            <a:pPr algn="ctr"/>
            <a:r>
              <a:rPr lang="en-US" sz="2000" dirty="0" smtClean="0">
                <a:solidFill>
                  <a:srgbClr val="4F81BD"/>
                </a:solidFill>
                <a:latin typeface="Gotham Light"/>
                <a:cs typeface="Gotham Light"/>
              </a:rPr>
              <a:t>Spectrum of </a:t>
            </a:r>
            <a:r>
              <a:rPr lang="en-US" sz="2000" dirty="0" smtClean="0">
                <a:solidFill>
                  <a:srgbClr val="4F81BD"/>
                </a:solidFill>
                <a:latin typeface="Gotham Light"/>
                <a:cs typeface="Gotham Light"/>
              </a:rPr>
              <a:t>hybrids</a:t>
            </a:r>
            <a:endParaRPr lang="en-US" sz="2000" dirty="0" smtClean="0">
              <a:solidFill>
                <a:srgbClr val="4F81BD"/>
              </a:solidFill>
              <a:latin typeface="Gotham Light"/>
              <a:cs typeface="Gotham Light"/>
            </a:endParaRPr>
          </a:p>
        </p:txBody>
      </p:sp>
      <p:sp>
        <p:nvSpPr>
          <p:cNvPr id="15" name="TextBox 14"/>
          <p:cNvSpPr txBox="1"/>
          <p:nvPr/>
        </p:nvSpPr>
        <p:spPr>
          <a:xfrm>
            <a:off x="941355" y="4622319"/>
            <a:ext cx="3083886" cy="707886"/>
          </a:xfrm>
          <a:prstGeom prst="rect">
            <a:avLst/>
          </a:prstGeom>
          <a:noFill/>
        </p:spPr>
        <p:txBody>
          <a:bodyPr wrap="none" rtlCol="0">
            <a:spAutoFit/>
          </a:bodyPr>
          <a:lstStyle/>
          <a:p>
            <a:pPr algn="ctr"/>
            <a:r>
              <a:rPr lang="en-US" sz="2000" dirty="0" smtClean="0">
                <a:solidFill>
                  <a:srgbClr val="7F7F7F"/>
                </a:solidFill>
                <a:latin typeface="Gotham Light"/>
                <a:cs typeface="Gotham Light"/>
              </a:rPr>
              <a:t>Slower lineage queries</a:t>
            </a:r>
          </a:p>
          <a:p>
            <a:pPr algn="ctr"/>
            <a:r>
              <a:rPr lang="en-US" sz="2000" dirty="0" smtClean="0">
                <a:solidFill>
                  <a:srgbClr val="7F7F7F"/>
                </a:solidFill>
                <a:latin typeface="Gotham Light"/>
                <a:cs typeface="Gotham Light"/>
              </a:rPr>
              <a:t>Minimal storage</a:t>
            </a:r>
            <a:endParaRPr lang="en-US" sz="2000" dirty="0">
              <a:solidFill>
                <a:srgbClr val="7F7F7F"/>
              </a:solidFill>
              <a:latin typeface="Gotham Light"/>
              <a:cs typeface="Gotham Light"/>
            </a:endParaRPr>
          </a:p>
        </p:txBody>
      </p:sp>
    </p:spTree>
    <p:extLst>
      <p:ext uri="{BB962C8B-B14F-4D97-AF65-F5344CB8AC3E}">
        <p14:creationId xmlns:p14="http://schemas.microsoft.com/office/powerpoint/2010/main" val="402676189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Considerations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solidFill>
                  <a:schemeClr val="bg1">
                    <a:lumMod val="75000"/>
                  </a:schemeClr>
                </a:solidFill>
              </a:rPr>
              <a:t>User defined operators</a:t>
            </a:r>
          </a:p>
          <a:p>
            <a:pPr marL="514350" indent="-514350">
              <a:buFont typeface="+mj-lt"/>
              <a:buAutoNum type="arabicPeriod"/>
            </a:pPr>
            <a:r>
              <a:rPr lang="en-US" dirty="0">
                <a:solidFill>
                  <a:schemeClr val="bg1">
                    <a:lumMod val="75000"/>
                  </a:schemeClr>
                </a:solidFill>
              </a:rPr>
              <a:t>Lots of data, limited storage</a:t>
            </a:r>
          </a:p>
          <a:p>
            <a:pPr marL="514350" indent="-514350">
              <a:buFont typeface="+mj-lt"/>
              <a:buAutoNum type="arabicPeriod"/>
            </a:pPr>
            <a:r>
              <a:rPr lang="en-US" dirty="0" smtClean="0">
                <a:solidFill>
                  <a:srgbClr val="1F497D"/>
                </a:solidFill>
              </a:rPr>
              <a:t>What kind of lineage to generate?</a:t>
            </a:r>
          </a:p>
          <a:p>
            <a:pPr marL="514350" indent="-514350">
              <a:buFont typeface="+mj-lt"/>
              <a:buAutoNum type="arabicPeriod"/>
            </a:pPr>
            <a:r>
              <a:rPr lang="en-US" dirty="0">
                <a:solidFill>
                  <a:srgbClr val="BFBFBF"/>
                </a:solidFill>
              </a:rPr>
              <a:t>How to store the lineage</a:t>
            </a:r>
            <a:r>
              <a:rPr lang="en-US" dirty="0" smtClean="0">
                <a:solidFill>
                  <a:srgbClr val="BFBFBF"/>
                </a:solidFill>
              </a:rPr>
              <a:t>?</a:t>
            </a:r>
          </a:p>
          <a:p>
            <a:pPr marL="514350" indent="-514350">
              <a:buFont typeface="+mj-lt"/>
              <a:buAutoNum type="arabicPeriod"/>
            </a:pPr>
            <a:endParaRPr lang="en-US" dirty="0" smtClean="0"/>
          </a:p>
        </p:txBody>
      </p:sp>
    </p:spTree>
    <p:extLst>
      <p:ext uri="{BB962C8B-B14F-4D97-AF65-F5344CB8AC3E}">
        <p14:creationId xmlns:p14="http://schemas.microsoft.com/office/powerpoint/2010/main" val="2580280133"/>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Considerations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solidFill>
                  <a:schemeClr val="bg1">
                    <a:lumMod val="75000"/>
                  </a:schemeClr>
                </a:solidFill>
              </a:rPr>
              <a:t>User defined operators</a:t>
            </a:r>
          </a:p>
          <a:p>
            <a:pPr marL="514350" indent="-514350">
              <a:buFont typeface="+mj-lt"/>
              <a:buAutoNum type="arabicPeriod"/>
            </a:pPr>
            <a:r>
              <a:rPr lang="en-US" dirty="0">
                <a:solidFill>
                  <a:srgbClr val="BFBFBF"/>
                </a:solidFill>
              </a:rPr>
              <a:t>Lots of data, limited storage</a:t>
            </a:r>
          </a:p>
          <a:p>
            <a:pPr marL="514350" indent="-514350">
              <a:buFont typeface="+mj-lt"/>
              <a:buAutoNum type="arabicPeriod"/>
            </a:pPr>
            <a:r>
              <a:rPr lang="en-US" dirty="0" smtClean="0">
                <a:solidFill>
                  <a:srgbClr val="BFBFBF"/>
                </a:solidFill>
              </a:rPr>
              <a:t>What kind of lineage to generate?</a:t>
            </a:r>
          </a:p>
          <a:p>
            <a:pPr marL="514350" indent="-514350">
              <a:buFont typeface="+mj-lt"/>
              <a:buAutoNum type="arabicPeriod"/>
            </a:pPr>
            <a:r>
              <a:rPr lang="en-US" dirty="0">
                <a:solidFill>
                  <a:srgbClr val="1F497D"/>
                </a:solidFill>
              </a:rPr>
              <a:t>How to store the lineage</a:t>
            </a:r>
            <a:r>
              <a:rPr lang="en-US" dirty="0" smtClean="0">
                <a:solidFill>
                  <a:srgbClr val="1F497D"/>
                </a:solidFill>
              </a:rPr>
              <a:t>?</a:t>
            </a:r>
          </a:p>
          <a:p>
            <a:pPr marL="514350" indent="-514350">
              <a:buFont typeface="+mj-lt"/>
              <a:buAutoNum type="arabicPeriod"/>
            </a:pPr>
            <a:endParaRPr lang="en-US" dirty="0" smtClean="0"/>
          </a:p>
        </p:txBody>
      </p:sp>
    </p:spTree>
    <p:extLst>
      <p:ext uri="{BB962C8B-B14F-4D97-AF65-F5344CB8AC3E}">
        <p14:creationId xmlns:p14="http://schemas.microsoft.com/office/powerpoint/2010/main" val="798410357"/>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Considerations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solidFill>
                  <a:schemeClr val="bg1">
                    <a:lumMod val="75000"/>
                  </a:schemeClr>
                </a:solidFill>
              </a:rPr>
              <a:t>User defined operators</a:t>
            </a:r>
          </a:p>
          <a:p>
            <a:pPr marL="514350" indent="-514350">
              <a:buFont typeface="+mj-lt"/>
              <a:buAutoNum type="arabicPeriod"/>
            </a:pPr>
            <a:r>
              <a:rPr lang="en-US" dirty="0">
                <a:solidFill>
                  <a:srgbClr val="BFBFBF"/>
                </a:solidFill>
              </a:rPr>
              <a:t>Lots of data, limited storage</a:t>
            </a:r>
          </a:p>
          <a:p>
            <a:pPr marL="514350" indent="-514350">
              <a:buFont typeface="+mj-lt"/>
              <a:buAutoNum type="arabicPeriod"/>
            </a:pPr>
            <a:r>
              <a:rPr lang="en-US" dirty="0" smtClean="0">
                <a:solidFill>
                  <a:srgbClr val="BFBFBF"/>
                </a:solidFill>
              </a:rPr>
              <a:t>What kind of lineage to generate?</a:t>
            </a:r>
          </a:p>
          <a:p>
            <a:pPr marL="514350" indent="-514350">
              <a:buFont typeface="+mj-lt"/>
              <a:buAutoNum type="arabicPeriod"/>
            </a:pPr>
            <a:r>
              <a:rPr lang="en-US" dirty="0">
                <a:solidFill>
                  <a:srgbClr val="BFBFBF"/>
                </a:solidFill>
              </a:rPr>
              <a:t>How to store the lineage</a:t>
            </a:r>
            <a:r>
              <a:rPr lang="en-US" dirty="0" smtClean="0">
                <a:solidFill>
                  <a:srgbClr val="BFBFBF"/>
                </a:solidFill>
              </a:rPr>
              <a:t>?</a:t>
            </a:r>
          </a:p>
          <a:p>
            <a:pPr marL="0" indent="0">
              <a:buNone/>
            </a:pPr>
            <a:endParaRPr lang="en-US" dirty="0" smtClean="0"/>
          </a:p>
        </p:txBody>
      </p:sp>
      <p:pic>
        <p:nvPicPr>
          <p:cNvPr id="4" name="Picture 3"/>
          <p:cNvPicPr>
            <a:picLocks noChangeAspect="1"/>
          </p:cNvPicPr>
          <p:nvPr/>
        </p:nvPicPr>
        <p:blipFill>
          <a:blip r:embed="rId3"/>
          <a:stretch>
            <a:fillRect/>
          </a:stretch>
        </p:blipFill>
        <p:spPr>
          <a:xfrm>
            <a:off x="3346310" y="4244380"/>
            <a:ext cx="2383845" cy="1460812"/>
          </a:xfrm>
          <a:prstGeom prst="rect">
            <a:avLst/>
          </a:prstGeom>
        </p:spPr>
      </p:pic>
      <p:pic>
        <p:nvPicPr>
          <p:cNvPr id="6" name="Picture 5"/>
          <p:cNvPicPr>
            <a:picLocks noChangeAspect="1"/>
          </p:cNvPicPr>
          <p:nvPr/>
        </p:nvPicPr>
        <p:blipFill>
          <a:blip r:embed="rId4"/>
          <a:stretch>
            <a:fillRect/>
          </a:stretch>
        </p:blipFill>
        <p:spPr>
          <a:xfrm>
            <a:off x="6511109" y="4175546"/>
            <a:ext cx="2175692" cy="1529645"/>
          </a:xfrm>
          <a:prstGeom prst="rect">
            <a:avLst/>
          </a:prstGeom>
        </p:spPr>
      </p:pic>
      <p:pic>
        <p:nvPicPr>
          <p:cNvPr id="7" name="Picture 6"/>
          <p:cNvPicPr>
            <a:picLocks noChangeAspect="1"/>
          </p:cNvPicPr>
          <p:nvPr/>
        </p:nvPicPr>
        <p:blipFill>
          <a:blip r:embed="rId5"/>
          <a:stretch>
            <a:fillRect/>
          </a:stretch>
        </p:blipFill>
        <p:spPr>
          <a:xfrm>
            <a:off x="650240" y="4099371"/>
            <a:ext cx="1682747" cy="1605821"/>
          </a:xfrm>
          <a:prstGeom prst="rect">
            <a:avLst/>
          </a:prstGeom>
        </p:spPr>
      </p:pic>
      <p:sp>
        <p:nvSpPr>
          <p:cNvPr id="8" name="TextBox 7"/>
          <p:cNvSpPr txBox="1"/>
          <p:nvPr/>
        </p:nvSpPr>
        <p:spPr>
          <a:xfrm>
            <a:off x="2869076" y="5698230"/>
            <a:ext cx="3647115" cy="461665"/>
          </a:xfrm>
          <a:prstGeom prst="rect">
            <a:avLst/>
          </a:prstGeom>
          <a:noFill/>
        </p:spPr>
        <p:txBody>
          <a:bodyPr wrap="none" rtlCol="0">
            <a:spAutoFit/>
          </a:bodyPr>
          <a:lstStyle/>
          <a:p>
            <a:r>
              <a:rPr lang="en-US" sz="2400" dirty="0" smtClean="0">
                <a:latin typeface="Gotham Light"/>
                <a:cs typeface="Gotham Light"/>
              </a:rPr>
              <a:t>Environmental Science</a:t>
            </a:r>
            <a:endParaRPr lang="en-US" sz="2400" dirty="0">
              <a:latin typeface="Gotham Light"/>
              <a:cs typeface="Gotham Light"/>
            </a:endParaRPr>
          </a:p>
        </p:txBody>
      </p:sp>
      <p:sp>
        <p:nvSpPr>
          <p:cNvPr id="9" name="TextBox 8"/>
          <p:cNvSpPr txBox="1"/>
          <p:nvPr/>
        </p:nvSpPr>
        <p:spPr>
          <a:xfrm>
            <a:off x="6855055" y="5698230"/>
            <a:ext cx="1689374" cy="461665"/>
          </a:xfrm>
          <a:prstGeom prst="rect">
            <a:avLst/>
          </a:prstGeom>
          <a:noFill/>
        </p:spPr>
        <p:txBody>
          <a:bodyPr wrap="none" rtlCol="0">
            <a:spAutoFit/>
          </a:bodyPr>
          <a:lstStyle/>
          <a:p>
            <a:r>
              <a:rPr lang="en-US" sz="2400" dirty="0" smtClean="0">
                <a:latin typeface="Gotham Light"/>
                <a:cs typeface="Gotham Light"/>
              </a:rPr>
              <a:t>Genomics</a:t>
            </a:r>
            <a:endParaRPr lang="en-US" sz="2400" dirty="0">
              <a:latin typeface="Gotham Light"/>
              <a:cs typeface="Gotham Light"/>
            </a:endParaRPr>
          </a:p>
        </p:txBody>
      </p:sp>
      <p:sp>
        <p:nvSpPr>
          <p:cNvPr id="10" name="TextBox 9"/>
          <p:cNvSpPr txBox="1"/>
          <p:nvPr/>
        </p:nvSpPr>
        <p:spPr>
          <a:xfrm>
            <a:off x="538480" y="5698230"/>
            <a:ext cx="1883270" cy="461665"/>
          </a:xfrm>
          <a:prstGeom prst="rect">
            <a:avLst/>
          </a:prstGeom>
          <a:noFill/>
        </p:spPr>
        <p:txBody>
          <a:bodyPr wrap="none" rtlCol="0">
            <a:spAutoFit/>
          </a:bodyPr>
          <a:lstStyle/>
          <a:p>
            <a:r>
              <a:rPr lang="en-US" sz="2400" dirty="0" smtClean="0">
                <a:latin typeface="Gotham Light"/>
                <a:cs typeface="Gotham Light"/>
              </a:rPr>
              <a:t>Astronomy</a:t>
            </a:r>
            <a:endParaRPr lang="en-US" sz="2400" dirty="0">
              <a:latin typeface="Gotham Light"/>
              <a:cs typeface="Gotham Light"/>
            </a:endParaRPr>
          </a:p>
        </p:txBody>
      </p:sp>
      <p:sp>
        <p:nvSpPr>
          <p:cNvPr id="11" name="TextBox 10"/>
          <p:cNvSpPr txBox="1"/>
          <p:nvPr/>
        </p:nvSpPr>
        <p:spPr>
          <a:xfrm>
            <a:off x="1822" y="6471206"/>
            <a:ext cx="5301207" cy="415498"/>
          </a:xfrm>
          <a:prstGeom prst="rect">
            <a:avLst/>
          </a:prstGeom>
          <a:noFill/>
        </p:spPr>
        <p:txBody>
          <a:bodyPr wrap="none" rtlCol="0">
            <a:spAutoFit/>
          </a:bodyPr>
          <a:lstStyle/>
          <a:p>
            <a:r>
              <a:rPr lang="en-US" sz="700" dirty="0" smtClean="0">
                <a:latin typeface="Gotham Light"/>
                <a:cs typeface="Gotham Light"/>
              </a:rPr>
              <a:t>Computational </a:t>
            </a:r>
            <a:r>
              <a:rPr lang="en-US" sz="700" dirty="0">
                <a:latin typeface="Gotham Light"/>
                <a:cs typeface="Gotham Light"/>
              </a:rPr>
              <a:t>provenance in </a:t>
            </a:r>
            <a:r>
              <a:rPr lang="en-US" sz="700" dirty="0" smtClean="0">
                <a:latin typeface="Gotham Light"/>
                <a:cs typeface="Gotham Light"/>
              </a:rPr>
              <a:t>hydrologic science</a:t>
            </a:r>
            <a:r>
              <a:rPr lang="en-US" sz="700" dirty="0">
                <a:latin typeface="Gotham Light"/>
                <a:cs typeface="Gotham Light"/>
              </a:rPr>
              <a:t>: a snow mapping </a:t>
            </a:r>
            <a:r>
              <a:rPr lang="en-US" sz="700" dirty="0" smtClean="0">
                <a:latin typeface="Gotham Light"/>
                <a:cs typeface="Gotham Light"/>
              </a:rPr>
              <a:t>example</a:t>
            </a:r>
          </a:p>
          <a:p>
            <a:r>
              <a:rPr lang="en-US" sz="700" dirty="0">
                <a:latin typeface="Gotham Light"/>
                <a:cs typeface="Gotham Light"/>
              </a:rPr>
              <a:t>https://news.slac.stanford.edu/features/nsf-large-synoptic-survey-telescope-approved-advance-final-design-</a:t>
            </a:r>
            <a:r>
              <a:rPr lang="en-US" sz="700" dirty="0" smtClean="0">
                <a:latin typeface="Gotham Light"/>
                <a:cs typeface="Gotham Light"/>
              </a:rPr>
              <a:t>stage.  </a:t>
            </a:r>
          </a:p>
          <a:p>
            <a:r>
              <a:rPr lang="pl-PL" sz="700" dirty="0" smtClean="0">
                <a:latin typeface="Gotham Light"/>
                <a:cs typeface="Gotham Light"/>
              </a:rPr>
              <a:t>http</a:t>
            </a:r>
            <a:r>
              <a:rPr lang="pl-PL" sz="700" dirty="0">
                <a:latin typeface="Gotham Light"/>
                <a:cs typeface="Gotham Light"/>
              </a:rPr>
              <a:t>://</a:t>
            </a:r>
            <a:r>
              <a:rPr lang="pl-PL" sz="700" dirty="0" err="1">
                <a:latin typeface="Gotham Light"/>
                <a:cs typeface="Gotham Light"/>
              </a:rPr>
              <a:t>www.illumina.com</a:t>
            </a:r>
            <a:r>
              <a:rPr lang="pl-PL" sz="700" dirty="0">
                <a:latin typeface="Gotham Light"/>
                <a:cs typeface="Gotham Light"/>
              </a:rPr>
              <a:t>/</a:t>
            </a:r>
            <a:r>
              <a:rPr lang="pl-PL" sz="700" dirty="0" err="1">
                <a:latin typeface="Gotham Light"/>
                <a:cs typeface="Gotham Light"/>
              </a:rPr>
              <a:t>systems</a:t>
            </a:r>
            <a:r>
              <a:rPr lang="pl-PL" sz="700" dirty="0">
                <a:latin typeface="Gotham Light"/>
                <a:cs typeface="Gotham Light"/>
              </a:rPr>
              <a:t>/hiseq_2500_1500.</a:t>
            </a:r>
            <a:r>
              <a:rPr lang="pl-PL" sz="700" dirty="0" smtClean="0">
                <a:latin typeface="Gotham Light"/>
                <a:cs typeface="Gotham Light"/>
              </a:rPr>
              <a:t>ilmn</a:t>
            </a:r>
          </a:p>
        </p:txBody>
      </p:sp>
    </p:spTree>
    <p:extLst>
      <p:ext uri="{BB962C8B-B14F-4D97-AF65-F5344CB8AC3E}">
        <p14:creationId xmlns:p14="http://schemas.microsoft.com/office/powerpoint/2010/main" val="2385516953"/>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SubZero</a:t>
            </a:r>
            <a:endParaRPr lang="en-US" dirty="0"/>
          </a:p>
        </p:txBody>
      </p:sp>
      <p:cxnSp>
        <p:nvCxnSpPr>
          <p:cNvPr id="4" name="Straight Connector 3"/>
          <p:cNvCxnSpPr/>
          <p:nvPr/>
        </p:nvCxnSpPr>
        <p:spPr>
          <a:xfrm>
            <a:off x="203581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Content Placeholder 2"/>
          <p:cNvSpPr txBox="1">
            <a:spLocks/>
          </p:cNvSpPr>
          <p:nvPr/>
        </p:nvSpPr>
        <p:spPr>
          <a:xfrm>
            <a:off x="79379" y="1600200"/>
            <a:ext cx="1830368"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b="1" dirty="0" smtClean="0">
                <a:solidFill>
                  <a:schemeClr val="tx2"/>
                </a:solidFill>
              </a:rPr>
              <a:t>Goal</a:t>
            </a:r>
          </a:p>
          <a:p>
            <a:pPr marL="0" indent="0" algn="r">
              <a:buNone/>
            </a:pPr>
            <a:endParaRPr lang="en-US" dirty="0"/>
          </a:p>
          <a:p>
            <a:pPr marL="0" indent="0" algn="r">
              <a:buNone/>
            </a:pPr>
            <a:endParaRPr lang="en-US" dirty="0" smtClean="0"/>
          </a:p>
          <a:p>
            <a:pPr marL="0" indent="0" algn="r">
              <a:buNone/>
            </a:pPr>
            <a:r>
              <a:rPr lang="en-US" b="1" dirty="0" smtClean="0">
                <a:solidFill>
                  <a:schemeClr val="tx2"/>
                </a:solidFill>
              </a:rPr>
              <a:t>Insights</a:t>
            </a:r>
          </a:p>
        </p:txBody>
      </p:sp>
      <p:sp>
        <p:nvSpPr>
          <p:cNvPr id="6" name="Content Placeholder 2"/>
          <p:cNvSpPr txBox="1">
            <a:spLocks/>
          </p:cNvSpPr>
          <p:nvPr/>
        </p:nvSpPr>
        <p:spPr>
          <a:xfrm>
            <a:off x="2287818" y="1600200"/>
            <a:ext cx="6747122"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smtClean="0"/>
              <a:t>Efficiently store &amp; query lineage</a:t>
            </a:r>
            <a:endParaRPr lang="en-US" dirty="0"/>
          </a:p>
          <a:p>
            <a:pPr marL="0" indent="0">
              <a:buNone/>
            </a:pPr>
            <a:endParaRPr lang="en-US" dirty="0" smtClean="0"/>
          </a:p>
          <a:p>
            <a:pPr marL="0" indent="0">
              <a:buNone/>
            </a:pPr>
            <a:endParaRPr lang="en-US" dirty="0"/>
          </a:p>
          <a:p>
            <a:pPr marL="0" indent="0">
              <a:buNone/>
            </a:pPr>
            <a:r>
              <a:rPr lang="en-US" dirty="0" smtClean="0"/>
              <a:t>Small # ways to encode lineage</a:t>
            </a:r>
          </a:p>
          <a:p>
            <a:pPr marL="0" indent="0">
              <a:buNone/>
            </a:pPr>
            <a:r>
              <a:rPr lang="en-US" dirty="0" smtClean="0"/>
              <a:t>Lineage API for UDFs</a:t>
            </a:r>
          </a:p>
          <a:p>
            <a:pPr marL="0" indent="0">
              <a:buNone/>
            </a:pPr>
            <a:r>
              <a:rPr lang="en-US" dirty="0" smtClean="0"/>
              <a:t>Query-driven storage optimizer</a:t>
            </a:r>
          </a:p>
        </p:txBody>
      </p:sp>
      <p:pic>
        <p:nvPicPr>
          <p:cNvPr id="7" name="Picture 6"/>
          <p:cNvPicPr>
            <a:picLocks noChangeAspect="1"/>
          </p:cNvPicPr>
          <p:nvPr/>
        </p:nvPicPr>
        <p:blipFill>
          <a:blip r:embed="rId3"/>
          <a:stretch>
            <a:fillRect/>
          </a:stretch>
        </p:blipFill>
        <p:spPr>
          <a:xfrm>
            <a:off x="2642138" y="274638"/>
            <a:ext cx="550642" cy="1143000"/>
          </a:xfrm>
          <a:prstGeom prst="rect">
            <a:avLst/>
          </a:prstGeom>
        </p:spPr>
      </p:pic>
      <p:sp>
        <p:nvSpPr>
          <p:cNvPr id="8" name="TextBox 7"/>
          <p:cNvSpPr txBox="1"/>
          <p:nvPr/>
        </p:nvSpPr>
        <p:spPr>
          <a:xfrm>
            <a:off x="0" y="6673334"/>
            <a:ext cx="4013359" cy="184666"/>
          </a:xfrm>
          <a:prstGeom prst="rect">
            <a:avLst/>
          </a:prstGeom>
          <a:noFill/>
        </p:spPr>
        <p:txBody>
          <a:bodyPr wrap="none" rtlCol="0">
            <a:spAutoFit/>
          </a:bodyPr>
          <a:lstStyle/>
          <a:p>
            <a:r>
              <a:rPr lang="de-DE" sz="600" dirty="0">
                <a:latin typeface="Gotham Light"/>
                <a:cs typeface="Gotham Light"/>
              </a:rPr>
              <a:t>http://images2.fanpop.com/</a:t>
            </a:r>
            <a:r>
              <a:rPr lang="de-DE" sz="600" dirty="0" err="1">
                <a:latin typeface="Gotham Light"/>
                <a:cs typeface="Gotham Light"/>
              </a:rPr>
              <a:t>image</a:t>
            </a:r>
            <a:r>
              <a:rPr lang="de-DE" sz="600" dirty="0">
                <a:latin typeface="Gotham Light"/>
                <a:cs typeface="Gotham Light"/>
              </a:rPr>
              <a:t>/</a:t>
            </a:r>
            <a:r>
              <a:rPr lang="de-DE" sz="600" dirty="0" err="1">
                <a:latin typeface="Gotham Light"/>
                <a:cs typeface="Gotham Light"/>
              </a:rPr>
              <a:t>photos</a:t>
            </a:r>
            <a:r>
              <a:rPr lang="de-DE" sz="600" dirty="0">
                <a:latin typeface="Gotham Light"/>
                <a:cs typeface="Gotham Light"/>
              </a:rPr>
              <a:t>/10600000/sub-zero-mortal-kombat-10603273-66-137.gif</a:t>
            </a:r>
            <a:endParaRPr lang="en-US" sz="600" dirty="0">
              <a:latin typeface="Gotham Light"/>
              <a:cs typeface="Gotham Light"/>
            </a:endParaRPr>
          </a:p>
        </p:txBody>
      </p:sp>
    </p:spTree>
    <p:extLst>
      <p:ext uri="{BB962C8B-B14F-4D97-AF65-F5344CB8AC3E}">
        <p14:creationId xmlns:p14="http://schemas.microsoft.com/office/powerpoint/2010/main" val="2424556545"/>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p:cNvCxnSpPr/>
          <p:nvPr/>
        </p:nvCxnSpPr>
        <p:spPr>
          <a:xfrm>
            <a:off x="175427" y="2583214"/>
            <a:ext cx="5315073"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effectLst/>
        </p:spPr>
        <p:txBody>
          <a:bodyPr>
            <a:normAutofit/>
          </a:bodyPr>
          <a:lstStyle/>
          <a:p>
            <a:r>
              <a:rPr lang="en-US" dirty="0" err="1"/>
              <a:t>SubZero</a:t>
            </a:r>
            <a:endParaRPr lang="en-US" dirty="0"/>
          </a:p>
        </p:txBody>
      </p:sp>
      <p:cxnSp>
        <p:nvCxnSpPr>
          <p:cNvPr id="4" name="Straight Connector 3"/>
          <p:cNvCxnSpPr/>
          <p:nvPr/>
        </p:nvCxnSpPr>
        <p:spPr>
          <a:xfrm>
            <a:off x="199314" y="4523774"/>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 name="Rounded Rectangle 4"/>
          <p:cNvSpPr/>
          <p:nvPr/>
        </p:nvSpPr>
        <p:spPr>
          <a:xfrm>
            <a:off x="199314" y="2754788"/>
            <a:ext cx="2239086" cy="1542892"/>
          </a:xfrm>
          <a:prstGeom prst="roundRect">
            <a:avLst/>
          </a:prstGeom>
          <a:ln w="19050" cmpd="sng">
            <a:solidFill>
              <a:schemeClr val="accent1">
                <a:lumMod val="75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Workflow Engine</a:t>
            </a:r>
            <a:endParaRPr lang="en-US" sz="1700" dirty="0">
              <a:latin typeface="Gotham Light"/>
              <a:cs typeface="Gotham Light"/>
            </a:endParaRPr>
          </a:p>
        </p:txBody>
      </p:sp>
      <p:sp>
        <p:nvSpPr>
          <p:cNvPr id="6" name="Oval 5"/>
          <p:cNvSpPr/>
          <p:nvPr/>
        </p:nvSpPr>
        <p:spPr>
          <a:xfrm>
            <a:off x="990758" y="3719851"/>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C</a:t>
            </a:r>
            <a:endParaRPr lang="en-US" sz="2000" dirty="0">
              <a:solidFill>
                <a:srgbClr val="000000"/>
              </a:solidFill>
              <a:latin typeface="Gotham Light"/>
              <a:cs typeface="Gotham Light"/>
            </a:endParaRPr>
          </a:p>
        </p:txBody>
      </p:sp>
      <p:sp>
        <p:nvSpPr>
          <p:cNvPr id="8" name="Oval 7"/>
          <p:cNvSpPr/>
          <p:nvPr/>
        </p:nvSpPr>
        <p:spPr>
          <a:xfrm>
            <a:off x="1716716" y="3314034"/>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D</a:t>
            </a:r>
            <a:endParaRPr lang="en-US" sz="2000" dirty="0">
              <a:solidFill>
                <a:srgbClr val="000000"/>
              </a:solidFill>
              <a:latin typeface="Gotham Light"/>
              <a:cs typeface="Gotham Light"/>
            </a:endParaRPr>
          </a:p>
        </p:txBody>
      </p:sp>
      <p:cxnSp>
        <p:nvCxnSpPr>
          <p:cNvPr id="9" name="Straight Arrow Connector 8"/>
          <p:cNvCxnSpPr>
            <a:stCxn id="6" idx="7"/>
            <a:endCxn id="8" idx="2"/>
          </p:cNvCxnSpPr>
          <p:nvPr/>
        </p:nvCxnSpPr>
        <p:spPr>
          <a:xfrm flipV="1">
            <a:off x="1413800" y="3564249"/>
            <a:ext cx="302916" cy="228888"/>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a:stCxn id="7" idx="6"/>
            <a:endCxn id="8" idx="2"/>
          </p:cNvCxnSpPr>
          <p:nvPr/>
        </p:nvCxnSpPr>
        <p:spPr>
          <a:xfrm>
            <a:off x="943601" y="3472677"/>
            <a:ext cx="773115" cy="91572"/>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sp>
        <p:nvSpPr>
          <p:cNvPr id="14" name="Can 13"/>
          <p:cNvSpPr/>
          <p:nvPr/>
        </p:nvSpPr>
        <p:spPr>
          <a:xfrm>
            <a:off x="1090142" y="5786112"/>
            <a:ext cx="3513226" cy="668131"/>
          </a:xfrm>
          <a:prstGeom prst="can">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Data Store</a:t>
            </a:r>
            <a:endParaRPr lang="en-US" sz="1700" dirty="0">
              <a:solidFill>
                <a:srgbClr val="000000"/>
              </a:solidFill>
              <a:latin typeface="Gotham Light"/>
              <a:cs typeface="Gotham Light"/>
            </a:endParaRPr>
          </a:p>
        </p:txBody>
      </p:sp>
      <p:sp>
        <p:nvSpPr>
          <p:cNvPr id="40" name="Rectangle 39"/>
          <p:cNvSpPr/>
          <p:nvPr/>
        </p:nvSpPr>
        <p:spPr>
          <a:xfrm>
            <a:off x="175427" y="4783533"/>
            <a:ext cx="1138684" cy="369332"/>
          </a:xfrm>
          <a:prstGeom prst="rect">
            <a:avLst/>
          </a:prstGeom>
          <a:effectLst/>
        </p:spPr>
        <p:txBody>
          <a:bodyPr wrap="none">
            <a:spAutoFit/>
          </a:bodyPr>
          <a:lstStyle/>
          <a:p>
            <a:r>
              <a:rPr lang="en-US" dirty="0">
                <a:latin typeface="Gotham Light"/>
                <a:cs typeface="Gotham Light"/>
              </a:rPr>
              <a:t>Runtime</a:t>
            </a:r>
          </a:p>
        </p:txBody>
      </p:sp>
      <p:cxnSp>
        <p:nvCxnSpPr>
          <p:cNvPr id="42" name="Straight Connector 41"/>
          <p:cNvCxnSpPr/>
          <p:nvPr/>
        </p:nvCxnSpPr>
        <p:spPr>
          <a:xfrm>
            <a:off x="199314" y="5342759"/>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447977" y="3222462"/>
            <a:ext cx="495624" cy="500430"/>
          </a:xfrm>
          <a:prstGeom prst="ellipse">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latin typeface="Gotham Light"/>
                <a:cs typeface="Gotham Light"/>
              </a:rPr>
              <a:t>A</a:t>
            </a:r>
            <a:endParaRPr lang="en-US" sz="2000" dirty="0">
              <a:solidFill>
                <a:schemeClr val="tx1"/>
              </a:solidFill>
              <a:latin typeface="Gotham Light"/>
              <a:cs typeface="Gotham Light"/>
            </a:endParaRPr>
          </a:p>
        </p:txBody>
      </p:sp>
      <p:sp>
        <p:nvSpPr>
          <p:cNvPr id="17" name="TextBox 16"/>
          <p:cNvSpPr txBox="1"/>
          <p:nvPr/>
        </p:nvSpPr>
        <p:spPr>
          <a:xfrm>
            <a:off x="6167120" y="2587596"/>
            <a:ext cx="2814321" cy="1384995"/>
          </a:xfrm>
          <a:prstGeom prst="rect">
            <a:avLst/>
          </a:prstGeom>
          <a:noFill/>
        </p:spPr>
        <p:txBody>
          <a:bodyPr wrap="square" rtlCol="0">
            <a:spAutoFit/>
          </a:bodyPr>
          <a:lstStyle/>
          <a:p>
            <a:r>
              <a:rPr lang="en-US" sz="2800" dirty="0" smtClean="0">
                <a:latin typeface="Gotham Light"/>
                <a:cs typeface="Gotham Light"/>
              </a:rPr>
              <a:t>Workflow</a:t>
            </a:r>
          </a:p>
          <a:p>
            <a:r>
              <a:rPr lang="en-US" sz="2800" dirty="0" smtClean="0">
                <a:latin typeface="Gotham Light"/>
                <a:cs typeface="Gotham Light"/>
              </a:rPr>
              <a:t>+</a:t>
            </a:r>
          </a:p>
          <a:p>
            <a:r>
              <a:rPr lang="en-US" sz="2800" dirty="0" smtClean="0">
                <a:latin typeface="Gotham Light"/>
                <a:cs typeface="Gotham Light"/>
              </a:rPr>
              <a:t>Data store</a:t>
            </a:r>
            <a:endParaRPr lang="en-US" sz="2800" dirty="0">
              <a:latin typeface="Gotham Light"/>
              <a:cs typeface="Gotham Light"/>
            </a:endParaRPr>
          </a:p>
        </p:txBody>
      </p:sp>
    </p:spTree>
    <p:extLst>
      <p:ext uri="{BB962C8B-B14F-4D97-AF65-F5344CB8AC3E}">
        <p14:creationId xmlns:p14="http://schemas.microsoft.com/office/powerpoint/2010/main" val="61832377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p:cNvCxnSpPr/>
          <p:nvPr/>
        </p:nvCxnSpPr>
        <p:spPr>
          <a:xfrm>
            <a:off x="175427" y="2583214"/>
            <a:ext cx="5315073"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effectLst/>
        </p:spPr>
        <p:txBody>
          <a:bodyPr>
            <a:normAutofit/>
          </a:bodyPr>
          <a:lstStyle/>
          <a:p>
            <a:r>
              <a:rPr lang="en-US" dirty="0" err="1"/>
              <a:t>SubZero</a:t>
            </a:r>
            <a:endParaRPr lang="en-US" dirty="0"/>
          </a:p>
        </p:txBody>
      </p:sp>
      <p:cxnSp>
        <p:nvCxnSpPr>
          <p:cNvPr id="4" name="Straight Connector 3"/>
          <p:cNvCxnSpPr/>
          <p:nvPr/>
        </p:nvCxnSpPr>
        <p:spPr>
          <a:xfrm>
            <a:off x="199314" y="4523774"/>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 name="Rounded Rectangle 4"/>
          <p:cNvSpPr/>
          <p:nvPr/>
        </p:nvSpPr>
        <p:spPr>
          <a:xfrm>
            <a:off x="199314" y="2754788"/>
            <a:ext cx="2239086" cy="1542892"/>
          </a:xfrm>
          <a:prstGeom prst="roundRect">
            <a:avLst/>
          </a:prstGeom>
          <a:ln w="19050" cmpd="sng">
            <a:solidFill>
              <a:schemeClr val="accent1">
                <a:lumMod val="75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Workflow Engine</a:t>
            </a:r>
            <a:endParaRPr lang="en-US" sz="1700" dirty="0">
              <a:latin typeface="Gotham Light"/>
              <a:cs typeface="Gotham Light"/>
            </a:endParaRPr>
          </a:p>
        </p:txBody>
      </p:sp>
      <p:sp>
        <p:nvSpPr>
          <p:cNvPr id="6" name="Oval 5"/>
          <p:cNvSpPr/>
          <p:nvPr/>
        </p:nvSpPr>
        <p:spPr>
          <a:xfrm>
            <a:off x="990758" y="3719851"/>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C</a:t>
            </a:r>
            <a:endParaRPr lang="en-US" sz="2000" dirty="0">
              <a:solidFill>
                <a:srgbClr val="000000"/>
              </a:solidFill>
              <a:latin typeface="Gotham Light"/>
              <a:cs typeface="Gotham Light"/>
            </a:endParaRPr>
          </a:p>
        </p:txBody>
      </p:sp>
      <p:sp>
        <p:nvSpPr>
          <p:cNvPr id="8" name="Oval 7"/>
          <p:cNvSpPr/>
          <p:nvPr/>
        </p:nvSpPr>
        <p:spPr>
          <a:xfrm>
            <a:off x="1716716" y="3314034"/>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D</a:t>
            </a:r>
            <a:endParaRPr lang="en-US" sz="2000" dirty="0">
              <a:solidFill>
                <a:srgbClr val="000000"/>
              </a:solidFill>
              <a:latin typeface="Gotham Light"/>
              <a:cs typeface="Gotham Light"/>
            </a:endParaRPr>
          </a:p>
        </p:txBody>
      </p:sp>
      <p:cxnSp>
        <p:nvCxnSpPr>
          <p:cNvPr id="9" name="Straight Arrow Connector 8"/>
          <p:cNvCxnSpPr>
            <a:stCxn id="6" idx="7"/>
            <a:endCxn id="8" idx="2"/>
          </p:cNvCxnSpPr>
          <p:nvPr/>
        </p:nvCxnSpPr>
        <p:spPr>
          <a:xfrm flipV="1">
            <a:off x="1413800" y="3564249"/>
            <a:ext cx="302916" cy="228888"/>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a:stCxn id="7" idx="6"/>
            <a:endCxn id="8" idx="2"/>
          </p:cNvCxnSpPr>
          <p:nvPr/>
        </p:nvCxnSpPr>
        <p:spPr>
          <a:xfrm>
            <a:off x="943601" y="3472677"/>
            <a:ext cx="773115" cy="91572"/>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sp>
        <p:nvSpPr>
          <p:cNvPr id="14" name="Can 13"/>
          <p:cNvSpPr/>
          <p:nvPr/>
        </p:nvSpPr>
        <p:spPr>
          <a:xfrm>
            <a:off x="1090142" y="5786112"/>
            <a:ext cx="3513226" cy="668131"/>
          </a:xfrm>
          <a:prstGeom prst="can">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Data Store</a:t>
            </a:r>
            <a:endParaRPr lang="en-US" sz="1700" dirty="0">
              <a:solidFill>
                <a:srgbClr val="000000"/>
              </a:solidFill>
              <a:latin typeface="Gotham Light"/>
              <a:cs typeface="Gotham Light"/>
            </a:endParaRPr>
          </a:p>
        </p:txBody>
      </p:sp>
      <p:cxnSp>
        <p:nvCxnSpPr>
          <p:cNvPr id="18" name="Straight Arrow Connector 17"/>
          <p:cNvCxnSpPr/>
          <p:nvPr/>
        </p:nvCxnSpPr>
        <p:spPr>
          <a:xfrm>
            <a:off x="1138616" y="2384307"/>
            <a:ext cx="8312" cy="351692"/>
          </a:xfrm>
          <a:prstGeom prst="straightConnector1">
            <a:avLst/>
          </a:prstGeom>
          <a:ln w="19050" cmpd="sng">
            <a:solidFill>
              <a:schemeClr val="accent1">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33" name="Cube 32"/>
          <p:cNvSpPr/>
          <p:nvPr/>
        </p:nvSpPr>
        <p:spPr>
          <a:xfrm>
            <a:off x="563072" y="1591103"/>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700" dirty="0" smtClean="0">
                <a:latin typeface="Gotham Light"/>
                <a:cs typeface="Gotham Light"/>
              </a:rPr>
              <a:t>Array</a:t>
            </a:r>
            <a:endParaRPr lang="en-US" sz="1700" dirty="0">
              <a:latin typeface="Gotham Light"/>
              <a:cs typeface="Gotham Light"/>
            </a:endParaRPr>
          </a:p>
        </p:txBody>
      </p:sp>
      <p:sp>
        <p:nvSpPr>
          <p:cNvPr id="40" name="Rectangle 39"/>
          <p:cNvSpPr/>
          <p:nvPr/>
        </p:nvSpPr>
        <p:spPr>
          <a:xfrm>
            <a:off x="175427" y="4783533"/>
            <a:ext cx="1138684" cy="369332"/>
          </a:xfrm>
          <a:prstGeom prst="rect">
            <a:avLst/>
          </a:prstGeom>
          <a:effectLst/>
        </p:spPr>
        <p:txBody>
          <a:bodyPr wrap="none">
            <a:spAutoFit/>
          </a:bodyPr>
          <a:lstStyle/>
          <a:p>
            <a:r>
              <a:rPr lang="en-US" dirty="0">
                <a:latin typeface="Gotham Light"/>
                <a:cs typeface="Gotham Light"/>
              </a:rPr>
              <a:t>Runtime</a:t>
            </a:r>
          </a:p>
        </p:txBody>
      </p:sp>
      <p:cxnSp>
        <p:nvCxnSpPr>
          <p:cNvPr id="42" name="Straight Connector 41"/>
          <p:cNvCxnSpPr/>
          <p:nvPr/>
        </p:nvCxnSpPr>
        <p:spPr>
          <a:xfrm>
            <a:off x="199314" y="5342759"/>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447977" y="3222462"/>
            <a:ext cx="495624" cy="500430"/>
          </a:xfrm>
          <a:prstGeom prst="ellipse">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latin typeface="Gotham Light"/>
                <a:cs typeface="Gotham Light"/>
              </a:rPr>
              <a:t>A</a:t>
            </a:r>
            <a:endParaRPr lang="en-US" sz="2000" dirty="0">
              <a:solidFill>
                <a:schemeClr val="tx1"/>
              </a:solidFill>
              <a:latin typeface="Gotham Light"/>
              <a:cs typeface="Gotham Light"/>
            </a:endParaRPr>
          </a:p>
        </p:txBody>
      </p:sp>
      <p:cxnSp>
        <p:nvCxnSpPr>
          <p:cNvPr id="81" name="Straight Arrow Connector 80"/>
          <p:cNvCxnSpPr>
            <a:stCxn id="5" idx="2"/>
            <a:endCxn id="14" idx="1"/>
          </p:cNvCxnSpPr>
          <p:nvPr/>
        </p:nvCxnSpPr>
        <p:spPr>
          <a:xfrm>
            <a:off x="1318857" y="4297680"/>
            <a:ext cx="1527898" cy="1488432"/>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17" name="TextBox 16"/>
          <p:cNvSpPr txBox="1"/>
          <p:nvPr/>
        </p:nvSpPr>
        <p:spPr>
          <a:xfrm>
            <a:off x="6167120" y="2587596"/>
            <a:ext cx="2814321" cy="1384995"/>
          </a:xfrm>
          <a:prstGeom prst="rect">
            <a:avLst/>
          </a:prstGeom>
          <a:noFill/>
        </p:spPr>
        <p:txBody>
          <a:bodyPr wrap="square" rtlCol="0">
            <a:spAutoFit/>
          </a:bodyPr>
          <a:lstStyle/>
          <a:p>
            <a:r>
              <a:rPr lang="en-US" sz="2800" dirty="0" smtClean="0">
                <a:latin typeface="Gotham Light"/>
                <a:cs typeface="Gotham Light"/>
              </a:rPr>
              <a:t>Arrays are processed and stored</a:t>
            </a:r>
            <a:endParaRPr lang="en-US" sz="2800" dirty="0">
              <a:latin typeface="Gotham Light"/>
              <a:cs typeface="Gotham Light"/>
            </a:endParaRPr>
          </a:p>
        </p:txBody>
      </p:sp>
    </p:spTree>
    <p:extLst>
      <p:ext uri="{BB962C8B-B14F-4D97-AF65-F5344CB8AC3E}">
        <p14:creationId xmlns:p14="http://schemas.microsoft.com/office/powerpoint/2010/main" val="285629793"/>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p:cNvCxnSpPr/>
          <p:nvPr/>
        </p:nvCxnSpPr>
        <p:spPr>
          <a:xfrm>
            <a:off x="175427" y="2583214"/>
            <a:ext cx="5315073"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4" name="Straight Connector 3"/>
          <p:cNvCxnSpPr/>
          <p:nvPr/>
        </p:nvCxnSpPr>
        <p:spPr>
          <a:xfrm>
            <a:off x="199314" y="4523774"/>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 name="Rounded Rectangle 4"/>
          <p:cNvSpPr/>
          <p:nvPr/>
        </p:nvSpPr>
        <p:spPr>
          <a:xfrm>
            <a:off x="199314" y="2754788"/>
            <a:ext cx="2239086" cy="1542892"/>
          </a:xfrm>
          <a:prstGeom prst="roundRect">
            <a:avLst/>
          </a:prstGeom>
          <a:ln w="19050" cmpd="sng">
            <a:solidFill>
              <a:schemeClr val="accent1">
                <a:lumMod val="75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Workflow Engine</a:t>
            </a:r>
            <a:endParaRPr lang="en-US" sz="1700" dirty="0">
              <a:latin typeface="Gotham Light"/>
              <a:cs typeface="Gotham Light"/>
            </a:endParaRPr>
          </a:p>
        </p:txBody>
      </p:sp>
      <p:sp>
        <p:nvSpPr>
          <p:cNvPr id="6" name="Oval 5"/>
          <p:cNvSpPr/>
          <p:nvPr/>
        </p:nvSpPr>
        <p:spPr>
          <a:xfrm>
            <a:off x="990758" y="3719851"/>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C</a:t>
            </a:r>
            <a:endParaRPr lang="en-US" sz="2000" dirty="0">
              <a:solidFill>
                <a:srgbClr val="000000"/>
              </a:solidFill>
              <a:latin typeface="Gotham Light"/>
              <a:cs typeface="Gotham Light"/>
            </a:endParaRPr>
          </a:p>
        </p:txBody>
      </p:sp>
      <p:sp>
        <p:nvSpPr>
          <p:cNvPr id="8" name="Oval 7"/>
          <p:cNvSpPr/>
          <p:nvPr/>
        </p:nvSpPr>
        <p:spPr>
          <a:xfrm>
            <a:off x="1716716" y="3314034"/>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D</a:t>
            </a:r>
            <a:endParaRPr lang="en-US" sz="2000" dirty="0">
              <a:solidFill>
                <a:srgbClr val="000000"/>
              </a:solidFill>
              <a:latin typeface="Gotham Light"/>
              <a:cs typeface="Gotham Light"/>
            </a:endParaRPr>
          </a:p>
        </p:txBody>
      </p:sp>
      <p:cxnSp>
        <p:nvCxnSpPr>
          <p:cNvPr id="9" name="Straight Arrow Connector 8"/>
          <p:cNvCxnSpPr>
            <a:stCxn id="6" idx="7"/>
            <a:endCxn id="8" idx="2"/>
          </p:cNvCxnSpPr>
          <p:nvPr/>
        </p:nvCxnSpPr>
        <p:spPr>
          <a:xfrm flipV="1">
            <a:off x="1413800" y="3564249"/>
            <a:ext cx="302916" cy="228888"/>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a:endCxn id="8" idx="2"/>
          </p:cNvCxnSpPr>
          <p:nvPr/>
        </p:nvCxnSpPr>
        <p:spPr>
          <a:xfrm>
            <a:off x="943601" y="3472677"/>
            <a:ext cx="773115" cy="91572"/>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sp>
        <p:nvSpPr>
          <p:cNvPr id="14" name="Can 13"/>
          <p:cNvSpPr/>
          <p:nvPr/>
        </p:nvSpPr>
        <p:spPr>
          <a:xfrm>
            <a:off x="1090142" y="5786112"/>
            <a:ext cx="3513226" cy="668131"/>
          </a:xfrm>
          <a:prstGeom prst="can">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Data Store</a:t>
            </a:r>
            <a:endParaRPr lang="en-US" sz="1700" dirty="0">
              <a:solidFill>
                <a:srgbClr val="000000"/>
              </a:solidFill>
              <a:latin typeface="Gotham Light"/>
              <a:cs typeface="Gotham Light"/>
            </a:endParaRPr>
          </a:p>
        </p:txBody>
      </p:sp>
      <p:cxnSp>
        <p:nvCxnSpPr>
          <p:cNvPr id="18" name="Straight Arrow Connector 17"/>
          <p:cNvCxnSpPr/>
          <p:nvPr/>
        </p:nvCxnSpPr>
        <p:spPr>
          <a:xfrm>
            <a:off x="1138616" y="2384307"/>
            <a:ext cx="8312" cy="351692"/>
          </a:xfrm>
          <a:prstGeom prst="straightConnector1">
            <a:avLst/>
          </a:prstGeom>
          <a:ln w="19050" cmpd="sng">
            <a:solidFill>
              <a:schemeClr val="accent1">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33" name="Cube 32"/>
          <p:cNvSpPr/>
          <p:nvPr/>
        </p:nvSpPr>
        <p:spPr>
          <a:xfrm>
            <a:off x="563072" y="1591103"/>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700" dirty="0" smtClean="0">
                <a:latin typeface="Gotham Light"/>
                <a:cs typeface="Gotham Light"/>
              </a:rPr>
              <a:t>Array</a:t>
            </a:r>
            <a:endParaRPr lang="en-US" sz="1700" dirty="0">
              <a:latin typeface="Gotham Light"/>
              <a:cs typeface="Gotham Light"/>
            </a:endParaRPr>
          </a:p>
        </p:txBody>
      </p:sp>
      <p:sp>
        <p:nvSpPr>
          <p:cNvPr id="40" name="Rectangle 39"/>
          <p:cNvSpPr/>
          <p:nvPr/>
        </p:nvSpPr>
        <p:spPr>
          <a:xfrm>
            <a:off x="175427" y="4783533"/>
            <a:ext cx="1138684" cy="369332"/>
          </a:xfrm>
          <a:prstGeom prst="rect">
            <a:avLst/>
          </a:prstGeom>
          <a:effectLst/>
        </p:spPr>
        <p:txBody>
          <a:bodyPr wrap="none">
            <a:spAutoFit/>
          </a:bodyPr>
          <a:lstStyle/>
          <a:p>
            <a:r>
              <a:rPr lang="en-US" dirty="0">
                <a:latin typeface="Gotham Light"/>
                <a:cs typeface="Gotham Light"/>
              </a:rPr>
              <a:t>Runtime</a:t>
            </a:r>
          </a:p>
        </p:txBody>
      </p:sp>
      <p:cxnSp>
        <p:nvCxnSpPr>
          <p:cNvPr id="42" name="Straight Connector 41"/>
          <p:cNvCxnSpPr/>
          <p:nvPr/>
        </p:nvCxnSpPr>
        <p:spPr>
          <a:xfrm>
            <a:off x="199314" y="5342759"/>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5" idx="2"/>
            <a:endCxn id="14" idx="1"/>
          </p:cNvCxnSpPr>
          <p:nvPr/>
        </p:nvCxnSpPr>
        <p:spPr>
          <a:xfrm>
            <a:off x="1318857" y="4297680"/>
            <a:ext cx="1527898" cy="1488432"/>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19" name="Oval 18"/>
          <p:cNvSpPr/>
          <p:nvPr/>
        </p:nvSpPr>
        <p:spPr>
          <a:xfrm>
            <a:off x="447977" y="3222462"/>
            <a:ext cx="495624" cy="500430"/>
          </a:xfrm>
          <a:prstGeom prst="ellipse">
            <a:avLst/>
          </a:prstGeom>
          <a:solidFill>
            <a:schemeClr val="accent6">
              <a:lumMod val="75000"/>
            </a:schemeClr>
          </a:solidFill>
          <a:ln w="76200" cmpd="sng">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dirty="0" smtClean="0">
                <a:solidFill>
                  <a:schemeClr val="bg1"/>
                </a:solidFill>
                <a:latin typeface="Gotham Black"/>
                <a:cs typeface="Gotham Black"/>
              </a:rPr>
              <a:t>A</a:t>
            </a:r>
            <a:endParaRPr lang="en-US" sz="2000" b="1" dirty="0">
              <a:solidFill>
                <a:schemeClr val="bg1"/>
              </a:solidFill>
              <a:latin typeface="Gotham Black"/>
              <a:cs typeface="Gotham Black"/>
            </a:endParaRPr>
          </a:p>
        </p:txBody>
      </p:sp>
      <p:sp>
        <p:nvSpPr>
          <p:cNvPr id="20" name="TextBox 19"/>
          <p:cNvSpPr txBox="1"/>
          <p:nvPr/>
        </p:nvSpPr>
        <p:spPr>
          <a:xfrm>
            <a:off x="6167120" y="2587596"/>
            <a:ext cx="2814321" cy="1815882"/>
          </a:xfrm>
          <a:prstGeom prst="rect">
            <a:avLst/>
          </a:prstGeom>
          <a:noFill/>
        </p:spPr>
        <p:txBody>
          <a:bodyPr wrap="square" rtlCol="0">
            <a:spAutoFit/>
          </a:bodyPr>
          <a:lstStyle/>
          <a:p>
            <a:r>
              <a:rPr lang="en-US" sz="2800" dirty="0" smtClean="0">
                <a:latin typeface="Gotham Light"/>
                <a:cs typeface="Gotham Light"/>
              </a:rPr>
              <a:t>Operators instrumented to generate lineage</a:t>
            </a:r>
            <a:endParaRPr lang="en-US" sz="2800" dirty="0">
              <a:latin typeface="Gotham Light"/>
              <a:cs typeface="Gotham Light"/>
            </a:endParaRPr>
          </a:p>
        </p:txBody>
      </p:sp>
      <p:sp>
        <p:nvSpPr>
          <p:cNvPr id="3" name="Title 2"/>
          <p:cNvSpPr>
            <a:spLocks noGrp="1"/>
          </p:cNvSpPr>
          <p:nvPr>
            <p:ph type="title"/>
          </p:nvPr>
        </p:nvSpPr>
        <p:spPr/>
        <p:txBody>
          <a:bodyPr/>
          <a:lstStyle/>
          <a:p>
            <a:r>
              <a:rPr lang="en-US" dirty="0" err="1"/>
              <a:t>SubZero</a:t>
            </a:r>
            <a:endParaRPr lang="en-US" dirty="0"/>
          </a:p>
        </p:txBody>
      </p:sp>
    </p:spTree>
    <p:extLst>
      <p:ext uri="{BB962C8B-B14F-4D97-AF65-F5344CB8AC3E}">
        <p14:creationId xmlns:p14="http://schemas.microsoft.com/office/powerpoint/2010/main" val="2423397684"/>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p:cNvCxnSpPr/>
          <p:nvPr/>
        </p:nvCxnSpPr>
        <p:spPr>
          <a:xfrm>
            <a:off x="175427" y="2583214"/>
            <a:ext cx="5315073"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4" name="Straight Connector 3"/>
          <p:cNvCxnSpPr/>
          <p:nvPr/>
        </p:nvCxnSpPr>
        <p:spPr>
          <a:xfrm>
            <a:off x="199314" y="4523774"/>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 name="Rounded Rectangle 4"/>
          <p:cNvSpPr/>
          <p:nvPr/>
        </p:nvSpPr>
        <p:spPr>
          <a:xfrm>
            <a:off x="199314" y="2754788"/>
            <a:ext cx="2239086" cy="1542892"/>
          </a:xfrm>
          <a:prstGeom prst="roundRect">
            <a:avLst/>
          </a:prstGeom>
          <a:ln w="19050" cmpd="sng">
            <a:solidFill>
              <a:schemeClr val="accent1">
                <a:lumMod val="75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Workflow Engine</a:t>
            </a:r>
            <a:endParaRPr lang="en-US" sz="1700" dirty="0">
              <a:latin typeface="Gotham Light"/>
              <a:cs typeface="Gotham Light"/>
            </a:endParaRPr>
          </a:p>
        </p:txBody>
      </p:sp>
      <p:sp>
        <p:nvSpPr>
          <p:cNvPr id="6" name="Oval 5"/>
          <p:cNvSpPr/>
          <p:nvPr/>
        </p:nvSpPr>
        <p:spPr>
          <a:xfrm>
            <a:off x="990758" y="3719851"/>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C</a:t>
            </a:r>
            <a:endParaRPr lang="en-US" sz="2000" dirty="0">
              <a:solidFill>
                <a:srgbClr val="000000"/>
              </a:solidFill>
              <a:latin typeface="Gotham Light"/>
              <a:cs typeface="Gotham Light"/>
            </a:endParaRPr>
          </a:p>
        </p:txBody>
      </p:sp>
      <p:sp>
        <p:nvSpPr>
          <p:cNvPr id="8" name="Oval 7"/>
          <p:cNvSpPr/>
          <p:nvPr/>
        </p:nvSpPr>
        <p:spPr>
          <a:xfrm>
            <a:off x="1716716" y="3314034"/>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D</a:t>
            </a:r>
            <a:endParaRPr lang="en-US" sz="2000" dirty="0">
              <a:solidFill>
                <a:srgbClr val="000000"/>
              </a:solidFill>
              <a:latin typeface="Gotham Light"/>
              <a:cs typeface="Gotham Light"/>
            </a:endParaRPr>
          </a:p>
        </p:txBody>
      </p:sp>
      <p:cxnSp>
        <p:nvCxnSpPr>
          <p:cNvPr id="9" name="Straight Arrow Connector 8"/>
          <p:cNvCxnSpPr>
            <a:stCxn id="6" idx="7"/>
            <a:endCxn id="8" idx="2"/>
          </p:cNvCxnSpPr>
          <p:nvPr/>
        </p:nvCxnSpPr>
        <p:spPr>
          <a:xfrm flipV="1">
            <a:off x="1413800" y="3564249"/>
            <a:ext cx="302916" cy="228888"/>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a:endCxn id="8" idx="2"/>
          </p:cNvCxnSpPr>
          <p:nvPr/>
        </p:nvCxnSpPr>
        <p:spPr>
          <a:xfrm>
            <a:off x="943601" y="3472677"/>
            <a:ext cx="773115" cy="91572"/>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695789" y="3722892"/>
            <a:ext cx="0" cy="800882"/>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2" name="Straight Arrow Connector 11"/>
          <p:cNvCxnSpPr>
            <a:stCxn id="6" idx="4"/>
          </p:cNvCxnSpPr>
          <p:nvPr/>
        </p:nvCxnSpPr>
        <p:spPr>
          <a:xfrm>
            <a:off x="1238570" y="4220281"/>
            <a:ext cx="0" cy="30349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3" name="Straight Arrow Connector 12"/>
          <p:cNvCxnSpPr>
            <a:stCxn id="8" idx="4"/>
          </p:cNvCxnSpPr>
          <p:nvPr/>
        </p:nvCxnSpPr>
        <p:spPr>
          <a:xfrm>
            <a:off x="1964528" y="3814464"/>
            <a:ext cx="0" cy="709310"/>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14" name="Can 13"/>
          <p:cNvSpPr/>
          <p:nvPr/>
        </p:nvSpPr>
        <p:spPr>
          <a:xfrm>
            <a:off x="1090142" y="5786112"/>
            <a:ext cx="3513226" cy="668131"/>
          </a:xfrm>
          <a:prstGeom prst="can">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Data Store</a:t>
            </a:r>
            <a:endParaRPr lang="en-US" sz="1700" dirty="0">
              <a:solidFill>
                <a:srgbClr val="000000"/>
              </a:solidFill>
              <a:latin typeface="Gotham Light"/>
              <a:cs typeface="Gotham Light"/>
            </a:endParaRPr>
          </a:p>
        </p:txBody>
      </p:sp>
      <p:cxnSp>
        <p:nvCxnSpPr>
          <p:cNvPr id="18" name="Straight Arrow Connector 17"/>
          <p:cNvCxnSpPr/>
          <p:nvPr/>
        </p:nvCxnSpPr>
        <p:spPr>
          <a:xfrm>
            <a:off x="1138616" y="2384307"/>
            <a:ext cx="8312" cy="351692"/>
          </a:xfrm>
          <a:prstGeom prst="straightConnector1">
            <a:avLst/>
          </a:prstGeom>
          <a:ln w="19050" cmpd="sng">
            <a:solidFill>
              <a:schemeClr val="accent1">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26" idx="2"/>
            <a:endCxn id="14" idx="1"/>
          </p:cNvCxnSpPr>
          <p:nvPr/>
        </p:nvCxnSpPr>
        <p:spPr>
          <a:xfrm>
            <a:off x="2553762" y="5218529"/>
            <a:ext cx="292993" cy="56758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33" name="Cube 32"/>
          <p:cNvSpPr/>
          <p:nvPr/>
        </p:nvSpPr>
        <p:spPr>
          <a:xfrm>
            <a:off x="563072" y="1591103"/>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700" dirty="0" smtClean="0">
                <a:latin typeface="Gotham Light"/>
                <a:cs typeface="Gotham Light"/>
              </a:rPr>
              <a:t>Array</a:t>
            </a:r>
            <a:endParaRPr lang="en-US" sz="1700" dirty="0">
              <a:latin typeface="Gotham Light"/>
              <a:cs typeface="Gotham Light"/>
            </a:endParaRPr>
          </a:p>
        </p:txBody>
      </p:sp>
      <p:sp>
        <p:nvSpPr>
          <p:cNvPr id="40" name="Rectangle 39"/>
          <p:cNvSpPr/>
          <p:nvPr/>
        </p:nvSpPr>
        <p:spPr>
          <a:xfrm>
            <a:off x="175427" y="4783533"/>
            <a:ext cx="1138684" cy="369332"/>
          </a:xfrm>
          <a:prstGeom prst="rect">
            <a:avLst/>
          </a:prstGeom>
          <a:effectLst/>
        </p:spPr>
        <p:txBody>
          <a:bodyPr wrap="none">
            <a:spAutoFit/>
          </a:bodyPr>
          <a:lstStyle/>
          <a:p>
            <a:r>
              <a:rPr lang="en-US" dirty="0">
                <a:latin typeface="Gotham Light"/>
                <a:cs typeface="Gotham Light"/>
              </a:rPr>
              <a:t>Runtime</a:t>
            </a:r>
          </a:p>
        </p:txBody>
      </p:sp>
      <p:cxnSp>
        <p:nvCxnSpPr>
          <p:cNvPr id="42" name="Straight Connector 41"/>
          <p:cNvCxnSpPr/>
          <p:nvPr/>
        </p:nvCxnSpPr>
        <p:spPr>
          <a:xfrm>
            <a:off x="199314" y="5342759"/>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9" name="TextBox 58"/>
          <p:cNvSpPr txBox="1"/>
          <p:nvPr/>
        </p:nvSpPr>
        <p:spPr>
          <a:xfrm>
            <a:off x="6167120" y="2587596"/>
            <a:ext cx="2814321" cy="3108544"/>
          </a:xfrm>
          <a:prstGeom prst="rect">
            <a:avLst/>
          </a:prstGeom>
          <a:noFill/>
        </p:spPr>
        <p:txBody>
          <a:bodyPr wrap="square" rtlCol="0">
            <a:spAutoFit/>
          </a:bodyPr>
          <a:lstStyle/>
          <a:p>
            <a:r>
              <a:rPr lang="en-US" sz="2800" dirty="0" smtClean="0">
                <a:latin typeface="Gotham Light"/>
                <a:cs typeface="Gotham Light"/>
              </a:rPr>
              <a:t>Lineage written to runtime layer</a:t>
            </a:r>
          </a:p>
          <a:p>
            <a:endParaRPr lang="en-US" sz="2800" dirty="0">
              <a:latin typeface="Gotham Light"/>
              <a:cs typeface="Gotham Light"/>
            </a:endParaRPr>
          </a:p>
          <a:p>
            <a:r>
              <a:rPr lang="en-US" sz="2800" dirty="0" smtClean="0">
                <a:latin typeface="Gotham Light"/>
                <a:cs typeface="Gotham Light"/>
              </a:rPr>
              <a:t>Runtime encodes lineage</a:t>
            </a:r>
          </a:p>
        </p:txBody>
      </p:sp>
      <p:sp>
        <p:nvSpPr>
          <p:cNvPr id="26" name="Rectangle 25"/>
          <p:cNvSpPr/>
          <p:nvPr/>
        </p:nvSpPr>
        <p:spPr>
          <a:xfrm>
            <a:off x="1348323" y="4725594"/>
            <a:ext cx="2410877" cy="492935"/>
          </a:xfrm>
          <a:prstGeom prst="rect">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Encoder/decoder</a:t>
            </a:r>
            <a:endParaRPr lang="en-US" sz="1700" dirty="0">
              <a:solidFill>
                <a:srgbClr val="000000"/>
              </a:solidFill>
              <a:latin typeface="Gotham Light"/>
              <a:cs typeface="Gotham Light"/>
            </a:endParaRPr>
          </a:p>
        </p:txBody>
      </p:sp>
      <p:sp>
        <p:nvSpPr>
          <p:cNvPr id="29" name="Oval 28"/>
          <p:cNvSpPr/>
          <p:nvPr/>
        </p:nvSpPr>
        <p:spPr>
          <a:xfrm>
            <a:off x="447977" y="3222462"/>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A</a:t>
            </a:r>
            <a:endParaRPr lang="en-US" sz="2000" dirty="0">
              <a:solidFill>
                <a:srgbClr val="000000"/>
              </a:solidFill>
              <a:latin typeface="Gotham Light"/>
              <a:cs typeface="Gotham Light"/>
            </a:endParaRPr>
          </a:p>
        </p:txBody>
      </p:sp>
      <p:sp>
        <p:nvSpPr>
          <p:cNvPr id="3" name="Title 2"/>
          <p:cNvSpPr>
            <a:spLocks noGrp="1"/>
          </p:cNvSpPr>
          <p:nvPr>
            <p:ph type="title"/>
          </p:nvPr>
        </p:nvSpPr>
        <p:spPr/>
        <p:txBody>
          <a:bodyPr/>
          <a:lstStyle/>
          <a:p>
            <a:r>
              <a:rPr lang="en-US" dirty="0" err="1"/>
              <a:t>SubZero</a:t>
            </a:r>
            <a:endParaRPr lang="en-US" dirty="0"/>
          </a:p>
        </p:txBody>
      </p:sp>
    </p:spTree>
    <p:extLst>
      <p:ext uri="{BB962C8B-B14F-4D97-AF65-F5344CB8AC3E}">
        <p14:creationId xmlns:p14="http://schemas.microsoft.com/office/powerpoint/2010/main" val="1876973270"/>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p:cNvCxnSpPr/>
          <p:nvPr/>
        </p:nvCxnSpPr>
        <p:spPr>
          <a:xfrm>
            <a:off x="175427" y="2583214"/>
            <a:ext cx="5315073"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4" name="Straight Connector 3"/>
          <p:cNvCxnSpPr/>
          <p:nvPr/>
        </p:nvCxnSpPr>
        <p:spPr>
          <a:xfrm>
            <a:off x="199314" y="4523774"/>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 name="Rounded Rectangle 4"/>
          <p:cNvSpPr/>
          <p:nvPr/>
        </p:nvSpPr>
        <p:spPr>
          <a:xfrm>
            <a:off x="199314" y="2754788"/>
            <a:ext cx="2239086" cy="1542892"/>
          </a:xfrm>
          <a:prstGeom prst="roundRect">
            <a:avLst/>
          </a:prstGeom>
          <a:ln w="19050" cmpd="sng">
            <a:solidFill>
              <a:schemeClr val="accent1">
                <a:lumMod val="75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Workflow Engine</a:t>
            </a:r>
            <a:endParaRPr lang="en-US" sz="1700" dirty="0">
              <a:latin typeface="Gotham Light"/>
              <a:cs typeface="Gotham Light"/>
            </a:endParaRPr>
          </a:p>
        </p:txBody>
      </p:sp>
      <p:sp>
        <p:nvSpPr>
          <p:cNvPr id="6" name="Oval 5"/>
          <p:cNvSpPr/>
          <p:nvPr/>
        </p:nvSpPr>
        <p:spPr>
          <a:xfrm>
            <a:off x="990758" y="3719851"/>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C</a:t>
            </a:r>
            <a:endParaRPr lang="en-US" sz="2000" dirty="0">
              <a:solidFill>
                <a:srgbClr val="000000"/>
              </a:solidFill>
              <a:latin typeface="Gotham Light"/>
              <a:cs typeface="Gotham Light"/>
            </a:endParaRPr>
          </a:p>
        </p:txBody>
      </p:sp>
      <p:sp>
        <p:nvSpPr>
          <p:cNvPr id="8" name="Oval 7"/>
          <p:cNvSpPr/>
          <p:nvPr/>
        </p:nvSpPr>
        <p:spPr>
          <a:xfrm>
            <a:off x="1716716" y="3314034"/>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D</a:t>
            </a:r>
            <a:endParaRPr lang="en-US" sz="2000" dirty="0">
              <a:solidFill>
                <a:srgbClr val="000000"/>
              </a:solidFill>
              <a:latin typeface="Gotham Light"/>
              <a:cs typeface="Gotham Light"/>
            </a:endParaRPr>
          </a:p>
        </p:txBody>
      </p:sp>
      <p:cxnSp>
        <p:nvCxnSpPr>
          <p:cNvPr id="9" name="Straight Arrow Connector 8"/>
          <p:cNvCxnSpPr>
            <a:stCxn id="6" idx="7"/>
            <a:endCxn id="8" idx="2"/>
          </p:cNvCxnSpPr>
          <p:nvPr/>
        </p:nvCxnSpPr>
        <p:spPr>
          <a:xfrm flipV="1">
            <a:off x="1413800" y="3564249"/>
            <a:ext cx="302916" cy="228888"/>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a:endCxn id="8" idx="2"/>
          </p:cNvCxnSpPr>
          <p:nvPr/>
        </p:nvCxnSpPr>
        <p:spPr>
          <a:xfrm>
            <a:off x="943601" y="3472677"/>
            <a:ext cx="773115" cy="91572"/>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695789" y="3722892"/>
            <a:ext cx="0" cy="800882"/>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2" name="Straight Arrow Connector 11"/>
          <p:cNvCxnSpPr>
            <a:stCxn id="6" idx="4"/>
          </p:cNvCxnSpPr>
          <p:nvPr/>
        </p:nvCxnSpPr>
        <p:spPr>
          <a:xfrm>
            <a:off x="1238570" y="4220281"/>
            <a:ext cx="0" cy="30349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3" name="Straight Arrow Connector 12"/>
          <p:cNvCxnSpPr>
            <a:stCxn id="8" idx="4"/>
          </p:cNvCxnSpPr>
          <p:nvPr/>
        </p:nvCxnSpPr>
        <p:spPr>
          <a:xfrm>
            <a:off x="1964528" y="3814464"/>
            <a:ext cx="0" cy="709310"/>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14" name="Can 13"/>
          <p:cNvSpPr/>
          <p:nvPr/>
        </p:nvSpPr>
        <p:spPr>
          <a:xfrm>
            <a:off x="1090142" y="5786112"/>
            <a:ext cx="3513226" cy="668131"/>
          </a:xfrm>
          <a:prstGeom prst="can">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Data Store</a:t>
            </a:r>
            <a:endParaRPr lang="en-US" sz="1700" dirty="0">
              <a:solidFill>
                <a:srgbClr val="000000"/>
              </a:solidFill>
              <a:latin typeface="Gotham Light"/>
              <a:cs typeface="Gotham Light"/>
            </a:endParaRPr>
          </a:p>
        </p:txBody>
      </p:sp>
      <p:cxnSp>
        <p:nvCxnSpPr>
          <p:cNvPr id="18" name="Straight Arrow Connector 17"/>
          <p:cNvCxnSpPr/>
          <p:nvPr/>
        </p:nvCxnSpPr>
        <p:spPr>
          <a:xfrm>
            <a:off x="1138616" y="2384307"/>
            <a:ext cx="8312" cy="351692"/>
          </a:xfrm>
          <a:prstGeom prst="straightConnector1">
            <a:avLst/>
          </a:prstGeom>
          <a:ln w="19050" cmpd="sng">
            <a:solidFill>
              <a:schemeClr val="accent1">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26" idx="2"/>
            <a:endCxn id="14" idx="1"/>
          </p:cNvCxnSpPr>
          <p:nvPr/>
        </p:nvCxnSpPr>
        <p:spPr>
          <a:xfrm>
            <a:off x="2553762" y="5218529"/>
            <a:ext cx="292993" cy="56758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33" name="Cube 32"/>
          <p:cNvSpPr/>
          <p:nvPr/>
        </p:nvSpPr>
        <p:spPr>
          <a:xfrm>
            <a:off x="563072" y="1591103"/>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700" dirty="0" smtClean="0">
                <a:latin typeface="Gotham Light"/>
                <a:cs typeface="Gotham Light"/>
              </a:rPr>
              <a:t>Array</a:t>
            </a:r>
            <a:endParaRPr lang="en-US" sz="1700" dirty="0">
              <a:latin typeface="Gotham Light"/>
              <a:cs typeface="Gotham Light"/>
            </a:endParaRPr>
          </a:p>
        </p:txBody>
      </p:sp>
      <p:sp>
        <p:nvSpPr>
          <p:cNvPr id="40" name="Rectangle 39"/>
          <p:cNvSpPr/>
          <p:nvPr/>
        </p:nvSpPr>
        <p:spPr>
          <a:xfrm>
            <a:off x="175427" y="4783533"/>
            <a:ext cx="1138684" cy="369332"/>
          </a:xfrm>
          <a:prstGeom prst="rect">
            <a:avLst/>
          </a:prstGeom>
          <a:effectLst/>
        </p:spPr>
        <p:txBody>
          <a:bodyPr wrap="none">
            <a:spAutoFit/>
          </a:bodyPr>
          <a:lstStyle/>
          <a:p>
            <a:r>
              <a:rPr lang="en-US" dirty="0">
                <a:latin typeface="Gotham Light"/>
                <a:cs typeface="Gotham Light"/>
              </a:rPr>
              <a:t>Runtime</a:t>
            </a:r>
          </a:p>
        </p:txBody>
      </p:sp>
      <p:cxnSp>
        <p:nvCxnSpPr>
          <p:cNvPr id="42" name="Straight Connector 41"/>
          <p:cNvCxnSpPr/>
          <p:nvPr/>
        </p:nvCxnSpPr>
        <p:spPr>
          <a:xfrm>
            <a:off x="199314" y="5342759"/>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9" name="TextBox 58"/>
          <p:cNvSpPr txBox="1"/>
          <p:nvPr/>
        </p:nvSpPr>
        <p:spPr>
          <a:xfrm>
            <a:off x="6167120" y="2587596"/>
            <a:ext cx="2814321" cy="3108544"/>
          </a:xfrm>
          <a:prstGeom prst="rect">
            <a:avLst/>
          </a:prstGeom>
          <a:noFill/>
        </p:spPr>
        <p:txBody>
          <a:bodyPr wrap="square" rtlCol="0">
            <a:spAutoFit/>
          </a:bodyPr>
          <a:lstStyle/>
          <a:p>
            <a:r>
              <a:rPr lang="en-US" sz="2800" dirty="0" smtClean="0">
                <a:latin typeface="Gotham Light"/>
                <a:cs typeface="Gotham Light"/>
              </a:rPr>
              <a:t>Lineage query executor </a:t>
            </a:r>
            <a:r>
              <a:rPr lang="en-US" sz="2800" dirty="0" smtClean="0">
                <a:latin typeface="Gotham Light"/>
                <a:cs typeface="Gotham Light"/>
              </a:rPr>
              <a:t>accesses the runtime</a:t>
            </a:r>
            <a:endParaRPr lang="en-US" sz="2800" dirty="0" smtClean="0">
              <a:latin typeface="Gotham Light"/>
              <a:cs typeface="Gotham Light"/>
            </a:endParaRPr>
          </a:p>
          <a:p>
            <a:endParaRPr lang="en-US" sz="2800" dirty="0">
              <a:latin typeface="Gotham Light"/>
              <a:cs typeface="Gotham Light"/>
            </a:endParaRPr>
          </a:p>
          <a:p>
            <a:r>
              <a:rPr lang="en-US" sz="2800" dirty="0" smtClean="0">
                <a:latin typeface="Gotham Light"/>
                <a:cs typeface="Gotham Light"/>
              </a:rPr>
              <a:t>May re-run operators</a:t>
            </a:r>
          </a:p>
        </p:txBody>
      </p:sp>
      <p:sp>
        <p:nvSpPr>
          <p:cNvPr id="26" name="Rectangle 25"/>
          <p:cNvSpPr/>
          <p:nvPr/>
        </p:nvSpPr>
        <p:spPr>
          <a:xfrm>
            <a:off x="1348323" y="4725594"/>
            <a:ext cx="2410877" cy="492935"/>
          </a:xfrm>
          <a:prstGeom prst="rect">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Encoder/decoder</a:t>
            </a:r>
            <a:endParaRPr lang="en-US" sz="1700" dirty="0">
              <a:solidFill>
                <a:srgbClr val="000000"/>
              </a:solidFill>
              <a:latin typeface="Gotham Light"/>
              <a:cs typeface="Gotham Light"/>
            </a:endParaRPr>
          </a:p>
        </p:txBody>
      </p:sp>
      <p:sp>
        <p:nvSpPr>
          <p:cNvPr id="23" name="Rounded Rectangle 22"/>
          <p:cNvSpPr/>
          <p:nvPr/>
        </p:nvSpPr>
        <p:spPr>
          <a:xfrm>
            <a:off x="4222111" y="2745771"/>
            <a:ext cx="1268389" cy="1553435"/>
          </a:xfrm>
          <a:prstGeom prst="roundRect">
            <a:avLst/>
          </a:prstGeom>
          <a:ln>
            <a:solidFill>
              <a:srgbClr val="C0504D"/>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Lineage</a:t>
            </a:r>
          </a:p>
          <a:p>
            <a:pPr algn="ctr"/>
            <a:r>
              <a:rPr lang="en-US" sz="1700" dirty="0" smtClean="0">
                <a:latin typeface="Gotham Light"/>
                <a:cs typeface="Gotham Light"/>
              </a:rPr>
              <a:t>Query Executor</a:t>
            </a:r>
            <a:endParaRPr lang="en-US" sz="1700" dirty="0">
              <a:latin typeface="Gotham Light"/>
              <a:cs typeface="Gotham Light"/>
            </a:endParaRPr>
          </a:p>
        </p:txBody>
      </p:sp>
      <p:sp>
        <p:nvSpPr>
          <p:cNvPr id="24" name="TextBox 23"/>
          <p:cNvSpPr txBox="1"/>
          <p:nvPr/>
        </p:nvSpPr>
        <p:spPr>
          <a:xfrm>
            <a:off x="3910155" y="1984197"/>
            <a:ext cx="1008075" cy="353943"/>
          </a:xfrm>
          <a:prstGeom prst="rect">
            <a:avLst/>
          </a:prstGeom>
          <a:noFill/>
          <a:effectLst/>
        </p:spPr>
        <p:txBody>
          <a:bodyPr wrap="none" rtlCol="0">
            <a:spAutoFit/>
          </a:bodyPr>
          <a:lstStyle/>
          <a:p>
            <a:r>
              <a:rPr lang="en-US" sz="1700" dirty="0" smtClean="0">
                <a:latin typeface="Gotham Light"/>
                <a:cs typeface="Gotham Light"/>
              </a:rPr>
              <a:t>Queries</a:t>
            </a:r>
            <a:endParaRPr lang="en-US" sz="1700" dirty="0">
              <a:latin typeface="Gotham Light"/>
              <a:cs typeface="Gotham Light"/>
            </a:endParaRPr>
          </a:p>
        </p:txBody>
      </p:sp>
      <p:cxnSp>
        <p:nvCxnSpPr>
          <p:cNvPr id="25" name="Straight Arrow Connector 24"/>
          <p:cNvCxnSpPr/>
          <p:nvPr/>
        </p:nvCxnSpPr>
        <p:spPr>
          <a:xfrm>
            <a:off x="4484178" y="2384307"/>
            <a:ext cx="8312" cy="351692"/>
          </a:xfrm>
          <a:prstGeom prst="straightConnector1">
            <a:avLst/>
          </a:prstGeom>
          <a:ln>
            <a:solidFill>
              <a:srgbClr val="C0504D"/>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endCxn id="23" idx="2"/>
          </p:cNvCxnSpPr>
          <p:nvPr/>
        </p:nvCxnSpPr>
        <p:spPr>
          <a:xfrm flipV="1">
            <a:off x="4856306" y="4299206"/>
            <a:ext cx="0" cy="244108"/>
          </a:xfrm>
          <a:prstGeom prst="straightConnector1">
            <a:avLst/>
          </a:prstGeom>
          <a:ln>
            <a:solidFill>
              <a:srgbClr val="C0504D"/>
            </a:solidFill>
            <a:prstDash val="sysDash"/>
            <a:headEnd type="arrow"/>
            <a:tailEnd type="arrow"/>
          </a:ln>
          <a:effectLst/>
        </p:spPr>
        <p:style>
          <a:lnRef idx="2">
            <a:schemeClr val="dk1"/>
          </a:lnRef>
          <a:fillRef idx="0">
            <a:schemeClr val="dk1"/>
          </a:fillRef>
          <a:effectRef idx="1">
            <a:schemeClr val="dk1"/>
          </a:effectRef>
          <a:fontRef idx="minor">
            <a:schemeClr val="tx1"/>
          </a:fontRef>
        </p:style>
      </p:cxnSp>
      <p:sp>
        <p:nvSpPr>
          <p:cNvPr id="29" name="TextBox 28"/>
          <p:cNvSpPr txBox="1"/>
          <p:nvPr/>
        </p:nvSpPr>
        <p:spPr>
          <a:xfrm>
            <a:off x="4976905" y="1984197"/>
            <a:ext cx="689785" cy="353943"/>
          </a:xfrm>
          <a:prstGeom prst="rect">
            <a:avLst/>
          </a:prstGeom>
          <a:noFill/>
          <a:effectLst/>
        </p:spPr>
        <p:txBody>
          <a:bodyPr wrap="none" rtlCol="0">
            <a:spAutoFit/>
          </a:bodyPr>
          <a:lstStyle/>
          <a:p>
            <a:r>
              <a:rPr lang="en-US" sz="1700" dirty="0" smtClean="0">
                <a:latin typeface="Gotham Light"/>
                <a:cs typeface="Gotham Light"/>
              </a:rPr>
              <a:t>Cells</a:t>
            </a:r>
            <a:endParaRPr lang="en-US" sz="1700" dirty="0">
              <a:latin typeface="Gotham Light"/>
              <a:cs typeface="Gotham Light"/>
            </a:endParaRPr>
          </a:p>
        </p:txBody>
      </p:sp>
      <p:cxnSp>
        <p:nvCxnSpPr>
          <p:cNvPr id="30" name="Straight Arrow Connector 29"/>
          <p:cNvCxnSpPr/>
          <p:nvPr/>
        </p:nvCxnSpPr>
        <p:spPr>
          <a:xfrm flipH="1" flipV="1">
            <a:off x="5317779" y="2384307"/>
            <a:ext cx="1" cy="351692"/>
          </a:xfrm>
          <a:prstGeom prst="straightConnector1">
            <a:avLst/>
          </a:prstGeom>
          <a:ln>
            <a:solidFill>
              <a:srgbClr val="C0504D"/>
            </a:solidFill>
            <a:prstDash val="sysDash"/>
            <a:tailEnd type="arrow"/>
          </a:ln>
          <a:effectLst/>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a:off x="3940140" y="4721970"/>
            <a:ext cx="1550360" cy="496559"/>
          </a:xfrm>
          <a:prstGeom prst="rect">
            <a:avLst/>
          </a:prstGeom>
          <a:solidFill>
            <a:srgbClr val="FFFFFF"/>
          </a:solidFill>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700" dirty="0" smtClean="0">
                <a:solidFill>
                  <a:srgbClr val="000000"/>
                </a:solidFill>
                <a:latin typeface="Gotham Light"/>
                <a:cs typeface="Gotham Light"/>
              </a:rPr>
              <a:t>Re-executor</a:t>
            </a:r>
            <a:endParaRPr lang="en-US" sz="1700" dirty="0">
              <a:solidFill>
                <a:srgbClr val="000000"/>
              </a:solidFill>
              <a:latin typeface="Gotham Light"/>
              <a:cs typeface="Gotham Light"/>
            </a:endParaRPr>
          </a:p>
        </p:txBody>
      </p:sp>
      <p:sp>
        <p:nvSpPr>
          <p:cNvPr id="32" name="Oval 31"/>
          <p:cNvSpPr/>
          <p:nvPr/>
        </p:nvSpPr>
        <p:spPr>
          <a:xfrm>
            <a:off x="447977" y="3222462"/>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A</a:t>
            </a:r>
            <a:endParaRPr lang="en-US" sz="2000" dirty="0">
              <a:solidFill>
                <a:srgbClr val="000000"/>
              </a:solidFill>
              <a:latin typeface="Gotham Light"/>
              <a:cs typeface="Gotham Light"/>
            </a:endParaRPr>
          </a:p>
        </p:txBody>
      </p:sp>
      <p:sp>
        <p:nvSpPr>
          <p:cNvPr id="3" name="Title 2"/>
          <p:cNvSpPr>
            <a:spLocks noGrp="1"/>
          </p:cNvSpPr>
          <p:nvPr>
            <p:ph type="title"/>
          </p:nvPr>
        </p:nvSpPr>
        <p:spPr/>
        <p:txBody>
          <a:bodyPr/>
          <a:lstStyle/>
          <a:p>
            <a:r>
              <a:rPr lang="en-US" dirty="0" err="1"/>
              <a:t>SubZero</a:t>
            </a:r>
            <a:endParaRPr lang="en-US" dirty="0"/>
          </a:p>
        </p:txBody>
      </p:sp>
    </p:spTree>
    <p:extLst>
      <p:ext uri="{BB962C8B-B14F-4D97-AF65-F5344CB8AC3E}">
        <p14:creationId xmlns:p14="http://schemas.microsoft.com/office/powerpoint/2010/main" val="71464904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Considerations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a:solidFill>
                  <a:schemeClr val="bg1">
                    <a:lumMod val="75000"/>
                  </a:schemeClr>
                </a:solidFill>
              </a:rPr>
              <a:t>User defined operators</a:t>
            </a:r>
          </a:p>
          <a:p>
            <a:pPr marL="514350" indent="-514350">
              <a:buFont typeface="+mj-lt"/>
              <a:buAutoNum type="arabicPeriod"/>
            </a:pPr>
            <a:r>
              <a:rPr lang="en-US" dirty="0" smtClean="0">
                <a:solidFill>
                  <a:srgbClr val="BFBFBF"/>
                </a:solidFill>
              </a:rPr>
              <a:t>Lots of data, limited storage</a:t>
            </a:r>
            <a:endParaRPr lang="en-US" dirty="0">
              <a:solidFill>
                <a:srgbClr val="BFBFBF"/>
              </a:solidFill>
            </a:endParaRPr>
          </a:p>
          <a:p>
            <a:pPr marL="514350" indent="-514350">
              <a:buFont typeface="+mj-lt"/>
              <a:buAutoNum type="arabicPeriod"/>
            </a:pPr>
            <a:r>
              <a:rPr lang="en-US" dirty="0">
                <a:solidFill>
                  <a:srgbClr val="BFBFBF"/>
                </a:solidFill>
              </a:rPr>
              <a:t>What kind of lineage to store?</a:t>
            </a:r>
          </a:p>
          <a:p>
            <a:pPr marL="514350" indent="-514350">
              <a:buFont typeface="+mj-lt"/>
              <a:buAutoNum type="arabicPeriod"/>
            </a:pPr>
            <a:r>
              <a:rPr lang="en-US" dirty="0">
                <a:solidFill>
                  <a:srgbClr val="BFBFBF"/>
                </a:solidFill>
              </a:rPr>
              <a:t>How to store the lineage?</a:t>
            </a:r>
          </a:p>
          <a:p>
            <a:pPr marL="514350" indent="-514350">
              <a:buFont typeface="+mj-lt"/>
              <a:buAutoNum type="arabicPeriod"/>
            </a:pPr>
            <a:endParaRPr lang="en-US" dirty="0">
              <a:solidFill>
                <a:srgbClr val="BFBFBF"/>
              </a:solidFill>
            </a:endParaRPr>
          </a:p>
        </p:txBody>
      </p:sp>
    </p:spTree>
    <p:extLst>
      <p:ext uri="{BB962C8B-B14F-4D97-AF65-F5344CB8AC3E}">
        <p14:creationId xmlns:p14="http://schemas.microsoft.com/office/powerpoint/2010/main" val="30170298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p:cNvCxnSpPr/>
          <p:nvPr/>
        </p:nvCxnSpPr>
        <p:spPr>
          <a:xfrm>
            <a:off x="175427" y="2583214"/>
            <a:ext cx="5315073"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4" name="Straight Connector 3"/>
          <p:cNvCxnSpPr/>
          <p:nvPr/>
        </p:nvCxnSpPr>
        <p:spPr>
          <a:xfrm>
            <a:off x="199314" y="4523774"/>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 name="Rounded Rectangle 4"/>
          <p:cNvSpPr/>
          <p:nvPr/>
        </p:nvSpPr>
        <p:spPr>
          <a:xfrm>
            <a:off x="199314" y="2754788"/>
            <a:ext cx="2239086" cy="1542892"/>
          </a:xfrm>
          <a:prstGeom prst="roundRect">
            <a:avLst/>
          </a:prstGeom>
          <a:ln w="19050" cmpd="sng">
            <a:solidFill>
              <a:schemeClr val="accent1">
                <a:lumMod val="75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Workflow Engine</a:t>
            </a:r>
            <a:endParaRPr lang="en-US" sz="1700" dirty="0">
              <a:latin typeface="Gotham Light"/>
              <a:cs typeface="Gotham Light"/>
            </a:endParaRPr>
          </a:p>
        </p:txBody>
      </p:sp>
      <p:sp>
        <p:nvSpPr>
          <p:cNvPr id="6" name="Oval 5"/>
          <p:cNvSpPr/>
          <p:nvPr/>
        </p:nvSpPr>
        <p:spPr>
          <a:xfrm>
            <a:off x="990758" y="3719851"/>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C</a:t>
            </a:r>
            <a:endParaRPr lang="en-US" sz="2000" dirty="0">
              <a:solidFill>
                <a:srgbClr val="000000"/>
              </a:solidFill>
              <a:latin typeface="Gotham Light"/>
              <a:cs typeface="Gotham Light"/>
            </a:endParaRPr>
          </a:p>
        </p:txBody>
      </p:sp>
      <p:sp>
        <p:nvSpPr>
          <p:cNvPr id="7" name="Oval 6"/>
          <p:cNvSpPr/>
          <p:nvPr/>
        </p:nvSpPr>
        <p:spPr>
          <a:xfrm>
            <a:off x="447977" y="3222462"/>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A</a:t>
            </a:r>
            <a:endParaRPr lang="en-US" sz="2000" dirty="0">
              <a:solidFill>
                <a:srgbClr val="000000"/>
              </a:solidFill>
              <a:latin typeface="Gotham Light"/>
              <a:cs typeface="Gotham Light"/>
            </a:endParaRPr>
          </a:p>
        </p:txBody>
      </p:sp>
      <p:sp>
        <p:nvSpPr>
          <p:cNvPr id="8" name="Oval 7"/>
          <p:cNvSpPr/>
          <p:nvPr/>
        </p:nvSpPr>
        <p:spPr>
          <a:xfrm>
            <a:off x="1716716" y="3314034"/>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D</a:t>
            </a:r>
            <a:endParaRPr lang="en-US" sz="2000" dirty="0">
              <a:solidFill>
                <a:srgbClr val="000000"/>
              </a:solidFill>
              <a:latin typeface="Gotham Light"/>
              <a:cs typeface="Gotham Light"/>
            </a:endParaRPr>
          </a:p>
        </p:txBody>
      </p:sp>
      <p:cxnSp>
        <p:nvCxnSpPr>
          <p:cNvPr id="9" name="Straight Arrow Connector 8"/>
          <p:cNvCxnSpPr>
            <a:stCxn id="6" idx="7"/>
            <a:endCxn id="8" idx="2"/>
          </p:cNvCxnSpPr>
          <p:nvPr/>
        </p:nvCxnSpPr>
        <p:spPr>
          <a:xfrm flipV="1">
            <a:off x="1413800" y="3564249"/>
            <a:ext cx="302916" cy="228888"/>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a:stCxn id="7" idx="6"/>
            <a:endCxn id="8" idx="2"/>
          </p:cNvCxnSpPr>
          <p:nvPr/>
        </p:nvCxnSpPr>
        <p:spPr>
          <a:xfrm>
            <a:off x="943601" y="3472677"/>
            <a:ext cx="773115" cy="91572"/>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a:stCxn id="7" idx="4"/>
          </p:cNvCxnSpPr>
          <p:nvPr/>
        </p:nvCxnSpPr>
        <p:spPr>
          <a:xfrm>
            <a:off x="695789" y="3722892"/>
            <a:ext cx="0" cy="800882"/>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2" name="Straight Arrow Connector 11"/>
          <p:cNvCxnSpPr>
            <a:stCxn id="6" idx="4"/>
          </p:cNvCxnSpPr>
          <p:nvPr/>
        </p:nvCxnSpPr>
        <p:spPr>
          <a:xfrm>
            <a:off x="1238570" y="4220281"/>
            <a:ext cx="0" cy="30349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3" name="Straight Arrow Connector 12"/>
          <p:cNvCxnSpPr>
            <a:stCxn id="8" idx="4"/>
          </p:cNvCxnSpPr>
          <p:nvPr/>
        </p:nvCxnSpPr>
        <p:spPr>
          <a:xfrm>
            <a:off x="1964528" y="3814464"/>
            <a:ext cx="0" cy="709310"/>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14" name="Can 13"/>
          <p:cNvSpPr/>
          <p:nvPr/>
        </p:nvSpPr>
        <p:spPr>
          <a:xfrm>
            <a:off x="1090142" y="5786112"/>
            <a:ext cx="3513226" cy="668131"/>
          </a:xfrm>
          <a:prstGeom prst="can">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Data Store</a:t>
            </a:r>
            <a:endParaRPr lang="en-US" sz="1700" dirty="0">
              <a:solidFill>
                <a:srgbClr val="000000"/>
              </a:solidFill>
              <a:latin typeface="Gotham Light"/>
              <a:cs typeface="Gotham Light"/>
            </a:endParaRPr>
          </a:p>
        </p:txBody>
      </p:sp>
      <p:sp>
        <p:nvSpPr>
          <p:cNvPr id="15" name="Rounded Rectangle 14"/>
          <p:cNvSpPr/>
          <p:nvPr/>
        </p:nvSpPr>
        <p:spPr>
          <a:xfrm>
            <a:off x="2569502" y="2745770"/>
            <a:ext cx="1379068" cy="1553436"/>
          </a:xfrm>
          <a:prstGeom prst="roundRect">
            <a:avLst/>
          </a:prstGeom>
          <a:ln w="19050" cmpd="sng">
            <a:solidFill>
              <a:schemeClr val="accent3">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Optimizer</a:t>
            </a:r>
            <a:endParaRPr lang="en-US" sz="1700" dirty="0">
              <a:latin typeface="Gotham Light"/>
              <a:cs typeface="Gotham Light"/>
            </a:endParaRPr>
          </a:p>
        </p:txBody>
      </p:sp>
      <p:sp>
        <p:nvSpPr>
          <p:cNvPr id="16" name="Rounded Rectangle 15"/>
          <p:cNvSpPr/>
          <p:nvPr/>
        </p:nvSpPr>
        <p:spPr>
          <a:xfrm>
            <a:off x="4222111" y="2745771"/>
            <a:ext cx="1268389" cy="1553435"/>
          </a:xfrm>
          <a:prstGeom prst="roundRect">
            <a:avLst/>
          </a:prstGeom>
          <a:ln>
            <a:solidFill>
              <a:srgbClr val="C0504D"/>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Lineage</a:t>
            </a:r>
          </a:p>
          <a:p>
            <a:pPr algn="ctr"/>
            <a:r>
              <a:rPr lang="en-US" sz="1700" dirty="0" smtClean="0">
                <a:latin typeface="Gotham Light"/>
                <a:cs typeface="Gotham Light"/>
              </a:rPr>
              <a:t>Query Executor</a:t>
            </a:r>
            <a:endParaRPr lang="en-US" sz="1700" dirty="0">
              <a:latin typeface="Gotham Light"/>
              <a:cs typeface="Gotham Light"/>
            </a:endParaRPr>
          </a:p>
        </p:txBody>
      </p:sp>
      <p:cxnSp>
        <p:nvCxnSpPr>
          <p:cNvPr id="18" name="Straight Arrow Connector 17"/>
          <p:cNvCxnSpPr/>
          <p:nvPr/>
        </p:nvCxnSpPr>
        <p:spPr>
          <a:xfrm>
            <a:off x="1138616" y="2384307"/>
            <a:ext cx="8312" cy="351692"/>
          </a:xfrm>
          <a:prstGeom prst="straightConnector1">
            <a:avLst/>
          </a:prstGeom>
          <a:ln w="19050" cmpd="sng">
            <a:solidFill>
              <a:schemeClr val="accent1">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3910155" y="1984197"/>
            <a:ext cx="1008075" cy="353943"/>
          </a:xfrm>
          <a:prstGeom prst="rect">
            <a:avLst/>
          </a:prstGeom>
          <a:noFill/>
          <a:effectLst/>
        </p:spPr>
        <p:txBody>
          <a:bodyPr wrap="none" rtlCol="0">
            <a:spAutoFit/>
          </a:bodyPr>
          <a:lstStyle/>
          <a:p>
            <a:r>
              <a:rPr lang="en-US" sz="1700" dirty="0" smtClean="0">
                <a:latin typeface="Gotham Light"/>
                <a:cs typeface="Gotham Light"/>
              </a:rPr>
              <a:t>Queries</a:t>
            </a:r>
            <a:endParaRPr lang="en-US" sz="1700" dirty="0">
              <a:latin typeface="Gotham Light"/>
              <a:cs typeface="Gotham Light"/>
            </a:endParaRPr>
          </a:p>
        </p:txBody>
      </p:sp>
      <p:cxnSp>
        <p:nvCxnSpPr>
          <p:cNvPr id="20" name="Straight Arrow Connector 19"/>
          <p:cNvCxnSpPr/>
          <p:nvPr/>
        </p:nvCxnSpPr>
        <p:spPr>
          <a:xfrm>
            <a:off x="4484178" y="2384307"/>
            <a:ext cx="8312" cy="351692"/>
          </a:xfrm>
          <a:prstGeom prst="straightConnector1">
            <a:avLst/>
          </a:prstGeom>
          <a:ln>
            <a:solidFill>
              <a:srgbClr val="C0504D"/>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15" idx="2"/>
          </p:cNvCxnSpPr>
          <p:nvPr/>
        </p:nvCxnSpPr>
        <p:spPr>
          <a:xfrm>
            <a:off x="3259036" y="4299206"/>
            <a:ext cx="0" cy="224568"/>
          </a:xfrm>
          <a:prstGeom prst="straightConnector1">
            <a:avLst/>
          </a:prstGeom>
          <a:ln>
            <a:solidFill>
              <a:schemeClr val="accent3">
                <a:lumMod val="50000"/>
              </a:schemeClr>
            </a:solidFill>
            <a:headEnd type="arrow"/>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3960955" y="3134098"/>
            <a:ext cx="261156" cy="0"/>
          </a:xfrm>
          <a:prstGeom prst="straightConnector1">
            <a:avLst/>
          </a:prstGeom>
          <a:ln>
            <a:headEnd type="arrow"/>
            <a:tailEnd type="arrow"/>
          </a:ln>
          <a:effectLst/>
        </p:spPr>
        <p:style>
          <a:lnRef idx="2">
            <a:schemeClr val="dk1"/>
          </a:lnRef>
          <a:fillRef idx="0">
            <a:schemeClr val="dk1"/>
          </a:fillRef>
          <a:effectRef idx="1">
            <a:schemeClr val="dk1"/>
          </a:effectRef>
          <a:fontRef idx="minor">
            <a:schemeClr val="tx1"/>
          </a:fontRef>
        </p:style>
      </p:cxnSp>
      <p:cxnSp>
        <p:nvCxnSpPr>
          <p:cNvPr id="23" name="Straight Arrow Connector 22"/>
          <p:cNvCxnSpPr>
            <a:endCxn id="16" idx="2"/>
          </p:cNvCxnSpPr>
          <p:nvPr/>
        </p:nvCxnSpPr>
        <p:spPr>
          <a:xfrm flipV="1">
            <a:off x="4856306" y="4299206"/>
            <a:ext cx="0" cy="244108"/>
          </a:xfrm>
          <a:prstGeom prst="straightConnector1">
            <a:avLst/>
          </a:prstGeom>
          <a:ln>
            <a:solidFill>
              <a:srgbClr val="C0504D"/>
            </a:solidFill>
            <a:prstDash val="sysDash"/>
            <a:headEnd type="arrow"/>
            <a:tailEnd type="arrow"/>
          </a:ln>
          <a:effectLst/>
        </p:spPr>
        <p:style>
          <a:lnRef idx="2">
            <a:schemeClr val="dk1"/>
          </a:lnRef>
          <a:fillRef idx="0">
            <a:schemeClr val="dk1"/>
          </a:fillRef>
          <a:effectRef idx="1">
            <a:schemeClr val="dk1"/>
          </a:effectRef>
          <a:fontRef idx="minor">
            <a:schemeClr val="tx1"/>
          </a:fontRef>
        </p:style>
      </p:cxnSp>
      <p:sp>
        <p:nvSpPr>
          <p:cNvPr id="24" name="TextBox 23"/>
          <p:cNvSpPr txBox="1"/>
          <p:nvPr/>
        </p:nvSpPr>
        <p:spPr>
          <a:xfrm>
            <a:off x="4976905" y="1984197"/>
            <a:ext cx="689785" cy="353943"/>
          </a:xfrm>
          <a:prstGeom prst="rect">
            <a:avLst/>
          </a:prstGeom>
          <a:noFill/>
          <a:effectLst/>
        </p:spPr>
        <p:txBody>
          <a:bodyPr wrap="none" rtlCol="0">
            <a:spAutoFit/>
          </a:bodyPr>
          <a:lstStyle/>
          <a:p>
            <a:r>
              <a:rPr lang="en-US" sz="1700" dirty="0" smtClean="0">
                <a:latin typeface="Gotham Light"/>
                <a:cs typeface="Gotham Light"/>
              </a:rPr>
              <a:t>Cells</a:t>
            </a:r>
            <a:endParaRPr lang="en-US" sz="1700" dirty="0">
              <a:latin typeface="Gotham Light"/>
              <a:cs typeface="Gotham Light"/>
            </a:endParaRPr>
          </a:p>
        </p:txBody>
      </p:sp>
      <p:cxnSp>
        <p:nvCxnSpPr>
          <p:cNvPr id="25" name="Straight Arrow Connector 24"/>
          <p:cNvCxnSpPr/>
          <p:nvPr/>
        </p:nvCxnSpPr>
        <p:spPr>
          <a:xfrm flipH="1" flipV="1">
            <a:off x="5317779" y="2384307"/>
            <a:ext cx="1" cy="351692"/>
          </a:xfrm>
          <a:prstGeom prst="straightConnector1">
            <a:avLst/>
          </a:prstGeom>
          <a:ln>
            <a:solidFill>
              <a:srgbClr val="C0504D"/>
            </a:solidFill>
            <a:prstDash val="sysDash"/>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41" idx="2"/>
            <a:endCxn id="14" idx="1"/>
          </p:cNvCxnSpPr>
          <p:nvPr/>
        </p:nvCxnSpPr>
        <p:spPr>
          <a:xfrm>
            <a:off x="2553762" y="5218529"/>
            <a:ext cx="292993" cy="56758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33" name="Cube 32"/>
          <p:cNvSpPr/>
          <p:nvPr/>
        </p:nvSpPr>
        <p:spPr>
          <a:xfrm>
            <a:off x="563072" y="1591103"/>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700" dirty="0" smtClean="0">
                <a:latin typeface="Gotham Light"/>
                <a:cs typeface="Gotham Light"/>
              </a:rPr>
              <a:t>Array</a:t>
            </a:r>
            <a:endParaRPr lang="en-US" sz="1700" dirty="0">
              <a:latin typeface="Gotham Light"/>
              <a:cs typeface="Gotham Light"/>
            </a:endParaRPr>
          </a:p>
        </p:txBody>
      </p:sp>
      <p:sp>
        <p:nvSpPr>
          <p:cNvPr id="38" name="Rectangle 37"/>
          <p:cNvSpPr/>
          <p:nvPr/>
        </p:nvSpPr>
        <p:spPr>
          <a:xfrm>
            <a:off x="3940140" y="4721970"/>
            <a:ext cx="1550360" cy="496559"/>
          </a:xfrm>
          <a:prstGeom prst="rect">
            <a:avLst/>
          </a:prstGeom>
          <a:solidFill>
            <a:srgbClr val="FFFFFF"/>
          </a:solidFill>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700" dirty="0" smtClean="0">
                <a:solidFill>
                  <a:srgbClr val="000000"/>
                </a:solidFill>
                <a:latin typeface="Gotham Light"/>
                <a:cs typeface="Gotham Light"/>
              </a:rPr>
              <a:t>Re-executor</a:t>
            </a:r>
            <a:endParaRPr lang="en-US" sz="1700" dirty="0">
              <a:solidFill>
                <a:srgbClr val="000000"/>
              </a:solidFill>
              <a:latin typeface="Gotham Light"/>
              <a:cs typeface="Gotham Light"/>
            </a:endParaRPr>
          </a:p>
        </p:txBody>
      </p:sp>
      <p:sp>
        <p:nvSpPr>
          <p:cNvPr id="40" name="Rectangle 39"/>
          <p:cNvSpPr/>
          <p:nvPr/>
        </p:nvSpPr>
        <p:spPr>
          <a:xfrm>
            <a:off x="175427" y="4783533"/>
            <a:ext cx="1138684" cy="369332"/>
          </a:xfrm>
          <a:prstGeom prst="rect">
            <a:avLst/>
          </a:prstGeom>
          <a:effectLst/>
        </p:spPr>
        <p:txBody>
          <a:bodyPr wrap="none">
            <a:spAutoFit/>
          </a:bodyPr>
          <a:lstStyle/>
          <a:p>
            <a:r>
              <a:rPr lang="en-US" dirty="0">
                <a:latin typeface="Gotham Light"/>
                <a:cs typeface="Gotham Light"/>
              </a:rPr>
              <a:t>Runtime</a:t>
            </a:r>
          </a:p>
        </p:txBody>
      </p:sp>
      <p:cxnSp>
        <p:nvCxnSpPr>
          <p:cNvPr id="42" name="Straight Connector 41"/>
          <p:cNvCxnSpPr/>
          <p:nvPr/>
        </p:nvCxnSpPr>
        <p:spPr>
          <a:xfrm>
            <a:off x="199314" y="5342759"/>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2467901" y="1984197"/>
            <a:ext cx="1410075" cy="353943"/>
          </a:xfrm>
          <a:prstGeom prst="rect">
            <a:avLst/>
          </a:prstGeom>
          <a:noFill/>
          <a:effectLst/>
        </p:spPr>
        <p:txBody>
          <a:bodyPr wrap="none" rtlCol="0">
            <a:spAutoFit/>
          </a:bodyPr>
          <a:lstStyle/>
          <a:p>
            <a:r>
              <a:rPr lang="en-US" sz="1700" dirty="0" smtClean="0">
                <a:latin typeface="Gotham Light"/>
                <a:cs typeface="Gotham Light"/>
              </a:rPr>
              <a:t>Constraints</a:t>
            </a:r>
            <a:endParaRPr lang="en-US" sz="1700" dirty="0">
              <a:latin typeface="Gotham Light"/>
              <a:cs typeface="Gotham Light"/>
            </a:endParaRPr>
          </a:p>
        </p:txBody>
      </p:sp>
      <p:cxnSp>
        <p:nvCxnSpPr>
          <p:cNvPr id="46" name="Straight Arrow Connector 45"/>
          <p:cNvCxnSpPr/>
          <p:nvPr/>
        </p:nvCxnSpPr>
        <p:spPr>
          <a:xfrm>
            <a:off x="3168782" y="2417562"/>
            <a:ext cx="8312" cy="351692"/>
          </a:xfrm>
          <a:prstGeom prst="straightConnector1">
            <a:avLst/>
          </a:prstGeom>
          <a:ln>
            <a:solidFill>
              <a:schemeClr val="accent3">
                <a:lumMod val="5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59" name="TextBox 58"/>
          <p:cNvSpPr txBox="1"/>
          <p:nvPr/>
        </p:nvSpPr>
        <p:spPr>
          <a:xfrm>
            <a:off x="6167120" y="2587596"/>
            <a:ext cx="2814321" cy="2246769"/>
          </a:xfrm>
          <a:prstGeom prst="rect">
            <a:avLst/>
          </a:prstGeom>
          <a:noFill/>
        </p:spPr>
        <p:txBody>
          <a:bodyPr wrap="square" rtlCol="0">
            <a:spAutoFit/>
          </a:bodyPr>
          <a:lstStyle/>
          <a:p>
            <a:r>
              <a:rPr lang="en-US" sz="2800" dirty="0" smtClean="0">
                <a:latin typeface="Gotham Light"/>
                <a:cs typeface="Gotham Light"/>
              </a:rPr>
              <a:t>Optimizer decides what lineage runtime will store</a:t>
            </a:r>
            <a:endParaRPr lang="en-US" sz="2800" dirty="0">
              <a:latin typeface="Gotham Light"/>
              <a:cs typeface="Gotham Light"/>
            </a:endParaRPr>
          </a:p>
        </p:txBody>
      </p:sp>
      <p:sp>
        <p:nvSpPr>
          <p:cNvPr id="41" name="Rectangle 40"/>
          <p:cNvSpPr/>
          <p:nvPr/>
        </p:nvSpPr>
        <p:spPr>
          <a:xfrm>
            <a:off x="1348323" y="4725594"/>
            <a:ext cx="2410877" cy="492935"/>
          </a:xfrm>
          <a:prstGeom prst="rect">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Encoder/decoder</a:t>
            </a:r>
            <a:endParaRPr lang="en-US" sz="1700" dirty="0">
              <a:solidFill>
                <a:srgbClr val="000000"/>
              </a:solidFill>
              <a:latin typeface="Gotham Light"/>
              <a:cs typeface="Gotham Light"/>
            </a:endParaRPr>
          </a:p>
        </p:txBody>
      </p:sp>
      <p:sp>
        <p:nvSpPr>
          <p:cNvPr id="3" name="Title 2"/>
          <p:cNvSpPr>
            <a:spLocks noGrp="1"/>
          </p:cNvSpPr>
          <p:nvPr>
            <p:ph type="title"/>
          </p:nvPr>
        </p:nvSpPr>
        <p:spPr/>
        <p:txBody>
          <a:bodyPr/>
          <a:lstStyle/>
          <a:p>
            <a:r>
              <a:rPr lang="en-US" dirty="0" err="1"/>
              <a:t>SubZero</a:t>
            </a:r>
            <a:endParaRPr lang="en-US" dirty="0"/>
          </a:p>
        </p:txBody>
      </p:sp>
    </p:spTree>
    <p:extLst>
      <p:ext uri="{BB962C8B-B14F-4D97-AF65-F5344CB8AC3E}">
        <p14:creationId xmlns:p14="http://schemas.microsoft.com/office/powerpoint/2010/main" val="2048947657"/>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290320"/>
            <a:ext cx="7772400" cy="4267199"/>
          </a:xfrm>
        </p:spPr>
        <p:txBody>
          <a:bodyPr>
            <a:normAutofit/>
          </a:bodyPr>
          <a:lstStyle/>
          <a:p>
            <a:r>
              <a:rPr lang="en-US" b="1" dirty="0" smtClean="0">
                <a:solidFill>
                  <a:srgbClr val="1F497D"/>
                </a:solidFill>
              </a:rPr>
              <a:t>Representing Lineage</a:t>
            </a:r>
            <a:r>
              <a:rPr lang="en-US" sz="3200" dirty="0" smtClean="0">
                <a:solidFill>
                  <a:schemeClr val="bg1">
                    <a:lumMod val="75000"/>
                  </a:schemeClr>
                </a:solidFill>
              </a:rPr>
              <a:t/>
            </a:r>
            <a:br>
              <a:rPr lang="en-US" sz="3200" dirty="0" smtClean="0">
                <a:solidFill>
                  <a:schemeClr val="bg1">
                    <a:lumMod val="75000"/>
                  </a:schemeClr>
                </a:solidFill>
              </a:rPr>
            </a:br>
            <a:r>
              <a:rPr lang="en-US" sz="3200" dirty="0" smtClean="0">
                <a:solidFill>
                  <a:schemeClr val="bg1">
                    <a:lumMod val="75000"/>
                  </a:schemeClr>
                </a:solidFill>
              </a:rPr>
              <a:t>Exposing Operator Lineage</a:t>
            </a:r>
            <a:br>
              <a:rPr lang="en-US" sz="3200" dirty="0" smtClean="0">
                <a:solidFill>
                  <a:schemeClr val="bg1">
                    <a:lumMod val="75000"/>
                  </a:schemeClr>
                </a:solidFill>
              </a:rPr>
            </a:br>
            <a:r>
              <a:rPr lang="en-US" sz="3200" dirty="0" smtClean="0">
                <a:solidFill>
                  <a:schemeClr val="bg1">
                    <a:lumMod val="75000"/>
                  </a:schemeClr>
                </a:solidFill>
              </a:rPr>
              <a:t>What lineage to store?</a:t>
            </a:r>
            <a:br>
              <a:rPr lang="en-US" sz="3200" dirty="0" smtClean="0">
                <a:solidFill>
                  <a:schemeClr val="bg1">
                    <a:lumMod val="75000"/>
                  </a:schemeClr>
                </a:solidFill>
              </a:rPr>
            </a:br>
            <a:r>
              <a:rPr lang="en-US" sz="3200" dirty="0" smtClean="0">
                <a:solidFill>
                  <a:schemeClr val="bg1">
                    <a:lumMod val="75000"/>
                  </a:schemeClr>
                </a:solidFill>
              </a:rPr>
              <a:t>Does this work?</a:t>
            </a:r>
            <a:br>
              <a:rPr lang="en-US" sz="3200" dirty="0" smtClean="0">
                <a:solidFill>
                  <a:schemeClr val="bg1">
                    <a:lumMod val="75000"/>
                  </a:schemeClr>
                </a:solidFill>
              </a:rPr>
            </a:br>
            <a:r>
              <a:rPr lang="en-US" sz="3200" dirty="0" err="1" smtClean="0">
                <a:solidFill>
                  <a:schemeClr val="bg1">
                    <a:lumMod val="75000"/>
                  </a:schemeClr>
                </a:solidFill>
              </a:rPr>
              <a:t>Misc</a:t>
            </a:r>
            <a:r>
              <a:rPr lang="en-US" sz="3200" dirty="0" smtClean="0">
                <a:solidFill>
                  <a:schemeClr val="bg1">
                    <a:lumMod val="75000"/>
                  </a:schemeClr>
                </a:solidFill>
              </a:rPr>
              <a:t>…</a:t>
            </a:r>
            <a:endParaRPr lang="en-US" sz="3200" dirty="0">
              <a:solidFill>
                <a:schemeClr val="bg1">
                  <a:lumMod val="75000"/>
                </a:schemeClr>
              </a:solidFill>
            </a:endParaRPr>
          </a:p>
        </p:txBody>
      </p:sp>
    </p:spTree>
    <p:extLst>
      <p:ext uri="{BB962C8B-B14F-4D97-AF65-F5344CB8AC3E}">
        <p14:creationId xmlns:p14="http://schemas.microsoft.com/office/powerpoint/2010/main" val="33406632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693988"/>
            <a:ext cx="7772400" cy="1470025"/>
          </a:xfrm>
        </p:spPr>
        <p:txBody>
          <a:bodyPr>
            <a:normAutofit fontScale="90000"/>
          </a:bodyPr>
          <a:lstStyle/>
          <a:p>
            <a:r>
              <a:rPr lang="en-US" sz="8000" dirty="0" smtClean="0">
                <a:solidFill>
                  <a:schemeClr val="bg1">
                    <a:lumMod val="65000"/>
                  </a:schemeClr>
                </a:solidFill>
                <a:latin typeface="Edwardian Script ITC"/>
                <a:cs typeface="Edwardian Script ITC"/>
              </a:rPr>
              <a:t> Focus </a:t>
            </a:r>
            <a:r>
              <a:rPr lang="en-US" dirty="0"/>
              <a:t/>
            </a:r>
            <a:br>
              <a:rPr lang="en-US" dirty="0"/>
            </a:br>
            <a:r>
              <a:rPr lang="en-US" sz="4000" dirty="0"/>
              <a:t>Fine-grained backward lineage</a:t>
            </a:r>
            <a:r>
              <a:rPr lang="en-US" dirty="0"/>
              <a:t/>
            </a:r>
            <a:br>
              <a:rPr lang="en-US" dirty="0"/>
            </a:br>
            <a:endParaRPr lang="en-US" dirty="0"/>
          </a:p>
        </p:txBody>
      </p:sp>
      <p:cxnSp>
        <p:nvCxnSpPr>
          <p:cNvPr id="3" name="Straight Connector 2"/>
          <p:cNvCxnSpPr/>
          <p:nvPr/>
        </p:nvCxnSpPr>
        <p:spPr>
          <a:xfrm flipH="1">
            <a:off x="3637280" y="3332480"/>
            <a:ext cx="2082800" cy="0"/>
          </a:xfrm>
          <a:prstGeom prst="line">
            <a:avLst/>
          </a:prstGeom>
          <a:ln w="12700" cmpd="sng">
            <a:solidFill>
              <a:srgbClr val="7F7F7F"/>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2584414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Convolution</a:t>
            </a:r>
            <a:endParaRPr lang="en-US" dirty="0"/>
          </a:p>
        </p:txBody>
      </p:sp>
      <p:pic>
        <p:nvPicPr>
          <p:cNvPr id="7" name="Picture 1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4400" y="205740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pic>
        <p:nvPicPr>
          <p:cNvPr id="8" name="Picture 1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53000" y="205740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sp>
        <p:nvSpPr>
          <p:cNvPr id="9" name="Rectangle 8"/>
          <p:cNvSpPr/>
          <p:nvPr/>
        </p:nvSpPr>
        <p:spPr>
          <a:xfrm>
            <a:off x="1524000" y="2071741"/>
            <a:ext cx="609600" cy="635000"/>
          </a:xfrm>
          <a:prstGeom prst="rect">
            <a:avLst/>
          </a:prstGeom>
          <a:noFill/>
          <a:ln w="76200" cmpd="sng">
            <a:solidFill>
              <a:srgbClr val="4F81BD"/>
            </a:solidFill>
          </a:ln>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Rectangle 9"/>
          <p:cNvSpPr/>
          <p:nvPr/>
        </p:nvSpPr>
        <p:spPr>
          <a:xfrm>
            <a:off x="5802704" y="2300824"/>
            <a:ext cx="169615" cy="176682"/>
          </a:xfrm>
          <a:prstGeom prst="rect">
            <a:avLst/>
          </a:prstGeom>
          <a:noFill/>
          <a:ln w="76200" cmpd="sng">
            <a:solidFill>
              <a:srgbClr val="4F81BD"/>
            </a:solidFill>
          </a:ln>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 name="TextBox 12"/>
          <p:cNvSpPr txBox="1"/>
          <p:nvPr/>
        </p:nvSpPr>
        <p:spPr>
          <a:xfrm>
            <a:off x="0" y="6661210"/>
            <a:ext cx="2300630" cy="200055"/>
          </a:xfrm>
          <a:prstGeom prst="rect">
            <a:avLst/>
          </a:prstGeom>
          <a:noFill/>
        </p:spPr>
        <p:txBody>
          <a:bodyPr wrap="none" rtlCol="0">
            <a:spAutoFit/>
          </a:bodyPr>
          <a:lstStyle/>
          <a:p>
            <a:r>
              <a:rPr lang="en-US" sz="700" dirty="0"/>
              <a:t>http://</a:t>
            </a:r>
            <a:r>
              <a:rPr lang="en-US" sz="700" dirty="0" err="1"/>
              <a:t>archive.org</a:t>
            </a:r>
            <a:r>
              <a:rPr lang="en-US" sz="700" dirty="0"/>
              <a:t>/details/</a:t>
            </a:r>
            <a:r>
              <a:rPr lang="en-US" sz="700" dirty="0" err="1"/>
              <a:t>Lectures_on_Image_Processing</a:t>
            </a:r>
            <a:endParaRPr lang="en-US" sz="700" dirty="0"/>
          </a:p>
        </p:txBody>
      </p:sp>
      <p:sp>
        <p:nvSpPr>
          <p:cNvPr id="15" name="TextBox 14"/>
          <p:cNvSpPr txBox="1"/>
          <p:nvPr/>
        </p:nvSpPr>
        <p:spPr>
          <a:xfrm>
            <a:off x="2057567" y="5458767"/>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6" name="TextBox 15"/>
          <p:cNvSpPr txBox="1"/>
          <p:nvPr/>
        </p:nvSpPr>
        <p:spPr>
          <a:xfrm>
            <a:off x="5974441" y="5458767"/>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3" name="TextBox 2"/>
          <p:cNvSpPr txBox="1"/>
          <p:nvPr/>
        </p:nvSpPr>
        <p:spPr>
          <a:xfrm>
            <a:off x="169333" y="1100667"/>
            <a:ext cx="8855760" cy="923330"/>
          </a:xfrm>
          <a:prstGeom prst="rect">
            <a:avLst/>
          </a:prstGeom>
          <a:noFill/>
        </p:spPr>
        <p:txBody>
          <a:bodyPr wrap="none" rtlCol="0">
            <a:spAutoFit/>
          </a:bodyPr>
          <a:lstStyle/>
          <a:p>
            <a:r>
              <a:rPr lang="en-US" sz="5400" dirty="0" smtClean="0"/>
              <a:t>USE STAR DETECTION INSTEAD</a:t>
            </a:r>
            <a:endParaRPr lang="en-US" sz="5400" dirty="0"/>
          </a:p>
        </p:txBody>
      </p:sp>
    </p:spTree>
    <p:extLst>
      <p:ext uri="{BB962C8B-B14F-4D97-AF65-F5344CB8AC3E}">
        <p14:creationId xmlns:p14="http://schemas.microsoft.com/office/powerpoint/2010/main" val="25452802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Convolution</a:t>
            </a:r>
            <a:endParaRPr lang="en-US" dirty="0"/>
          </a:p>
        </p:txBody>
      </p:sp>
      <p:pic>
        <p:nvPicPr>
          <p:cNvPr id="7" name="Picture 1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4400" y="205740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pic>
        <p:nvPicPr>
          <p:cNvPr id="8" name="Picture 1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53000" y="205740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p:nvPr/>
        </p:nvSpPr>
        <p:spPr>
          <a:xfrm>
            <a:off x="0" y="6661210"/>
            <a:ext cx="2300630" cy="200055"/>
          </a:xfrm>
          <a:prstGeom prst="rect">
            <a:avLst/>
          </a:prstGeom>
          <a:noFill/>
        </p:spPr>
        <p:txBody>
          <a:bodyPr wrap="none" rtlCol="0">
            <a:spAutoFit/>
          </a:bodyPr>
          <a:lstStyle/>
          <a:p>
            <a:r>
              <a:rPr lang="en-US" sz="700" dirty="0"/>
              <a:t>http://</a:t>
            </a:r>
            <a:r>
              <a:rPr lang="en-US" sz="700" dirty="0" err="1"/>
              <a:t>archive.org</a:t>
            </a:r>
            <a:r>
              <a:rPr lang="en-US" sz="700" dirty="0"/>
              <a:t>/details/</a:t>
            </a:r>
            <a:r>
              <a:rPr lang="en-US" sz="700" dirty="0" err="1"/>
              <a:t>Lectures_on_Image_Processing</a:t>
            </a:r>
            <a:endParaRPr lang="en-US" sz="700" dirty="0"/>
          </a:p>
        </p:txBody>
      </p:sp>
      <p:sp>
        <p:nvSpPr>
          <p:cNvPr id="13" name="TextBox 12"/>
          <p:cNvSpPr txBox="1"/>
          <p:nvPr/>
        </p:nvSpPr>
        <p:spPr>
          <a:xfrm>
            <a:off x="2057567" y="5458767"/>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4" name="TextBox 13"/>
          <p:cNvSpPr txBox="1"/>
          <p:nvPr/>
        </p:nvSpPr>
        <p:spPr>
          <a:xfrm>
            <a:off x="5974441" y="5458767"/>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15" name="Rectangle 14"/>
          <p:cNvSpPr/>
          <p:nvPr/>
        </p:nvSpPr>
        <p:spPr>
          <a:xfrm>
            <a:off x="1727200" y="2071741"/>
            <a:ext cx="609600" cy="635000"/>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 name="Rectangle 15"/>
          <p:cNvSpPr/>
          <p:nvPr/>
        </p:nvSpPr>
        <p:spPr>
          <a:xfrm>
            <a:off x="6005904" y="230082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0984934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Convolution</a:t>
            </a:r>
            <a:endParaRPr lang="en-US" dirty="0"/>
          </a:p>
        </p:txBody>
      </p:sp>
      <p:pic>
        <p:nvPicPr>
          <p:cNvPr id="7" name="Picture 1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4400" y="205740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pic>
        <p:nvPicPr>
          <p:cNvPr id="8" name="Picture 1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53000" y="205740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sp>
        <p:nvSpPr>
          <p:cNvPr id="15" name="TextBox 14"/>
          <p:cNvSpPr txBox="1"/>
          <p:nvPr/>
        </p:nvSpPr>
        <p:spPr>
          <a:xfrm>
            <a:off x="0" y="6661210"/>
            <a:ext cx="2300630" cy="200055"/>
          </a:xfrm>
          <a:prstGeom prst="rect">
            <a:avLst/>
          </a:prstGeom>
          <a:noFill/>
        </p:spPr>
        <p:txBody>
          <a:bodyPr wrap="none" rtlCol="0">
            <a:spAutoFit/>
          </a:bodyPr>
          <a:lstStyle/>
          <a:p>
            <a:r>
              <a:rPr lang="en-US" sz="700" dirty="0"/>
              <a:t>http://</a:t>
            </a:r>
            <a:r>
              <a:rPr lang="en-US" sz="700" dirty="0" err="1"/>
              <a:t>archive.org</a:t>
            </a:r>
            <a:r>
              <a:rPr lang="en-US" sz="700" dirty="0"/>
              <a:t>/details/</a:t>
            </a:r>
            <a:r>
              <a:rPr lang="en-US" sz="700" dirty="0" err="1"/>
              <a:t>Lectures_on_Image_Processing</a:t>
            </a:r>
            <a:endParaRPr lang="en-US" sz="700" dirty="0"/>
          </a:p>
        </p:txBody>
      </p:sp>
      <p:sp>
        <p:nvSpPr>
          <p:cNvPr id="16" name="TextBox 15"/>
          <p:cNvSpPr txBox="1"/>
          <p:nvPr/>
        </p:nvSpPr>
        <p:spPr>
          <a:xfrm>
            <a:off x="2057567" y="5458767"/>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7" name="TextBox 16"/>
          <p:cNvSpPr txBox="1"/>
          <p:nvPr/>
        </p:nvSpPr>
        <p:spPr>
          <a:xfrm>
            <a:off x="5974441" y="5458767"/>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18" name="Rectangle 17"/>
          <p:cNvSpPr/>
          <p:nvPr/>
        </p:nvSpPr>
        <p:spPr>
          <a:xfrm>
            <a:off x="1920240" y="2071741"/>
            <a:ext cx="609600" cy="635000"/>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 name="Rectangle 18"/>
          <p:cNvSpPr/>
          <p:nvPr/>
        </p:nvSpPr>
        <p:spPr>
          <a:xfrm>
            <a:off x="6198944" y="230082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0984934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Convolution</a:t>
            </a:r>
            <a:endParaRPr lang="en-US" dirty="0"/>
          </a:p>
        </p:txBody>
      </p:sp>
      <p:pic>
        <p:nvPicPr>
          <p:cNvPr id="7" name="Picture 1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4400" y="205740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pic>
        <p:nvPicPr>
          <p:cNvPr id="8" name="Picture 1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53000" y="205740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sp>
        <p:nvSpPr>
          <p:cNvPr id="15" name="TextBox 14"/>
          <p:cNvSpPr txBox="1"/>
          <p:nvPr/>
        </p:nvSpPr>
        <p:spPr>
          <a:xfrm>
            <a:off x="0" y="6661210"/>
            <a:ext cx="2300630" cy="200055"/>
          </a:xfrm>
          <a:prstGeom prst="rect">
            <a:avLst/>
          </a:prstGeom>
          <a:noFill/>
        </p:spPr>
        <p:txBody>
          <a:bodyPr wrap="none" rtlCol="0">
            <a:spAutoFit/>
          </a:bodyPr>
          <a:lstStyle/>
          <a:p>
            <a:r>
              <a:rPr lang="en-US" sz="700" dirty="0"/>
              <a:t>http://</a:t>
            </a:r>
            <a:r>
              <a:rPr lang="en-US" sz="700" dirty="0" err="1"/>
              <a:t>archive.org</a:t>
            </a:r>
            <a:r>
              <a:rPr lang="en-US" sz="700" dirty="0"/>
              <a:t>/details/</a:t>
            </a:r>
            <a:r>
              <a:rPr lang="en-US" sz="700" dirty="0" err="1"/>
              <a:t>Lectures_on_Image_Processing</a:t>
            </a:r>
            <a:endParaRPr lang="en-US" sz="700" dirty="0"/>
          </a:p>
        </p:txBody>
      </p:sp>
      <p:sp>
        <p:nvSpPr>
          <p:cNvPr id="16" name="TextBox 15"/>
          <p:cNvSpPr txBox="1"/>
          <p:nvPr/>
        </p:nvSpPr>
        <p:spPr>
          <a:xfrm>
            <a:off x="2057567" y="5458767"/>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7" name="TextBox 16"/>
          <p:cNvSpPr txBox="1"/>
          <p:nvPr/>
        </p:nvSpPr>
        <p:spPr>
          <a:xfrm>
            <a:off x="5974441" y="5458767"/>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18" name="Rectangle 17"/>
          <p:cNvSpPr/>
          <p:nvPr/>
        </p:nvSpPr>
        <p:spPr>
          <a:xfrm>
            <a:off x="1920240" y="2071741"/>
            <a:ext cx="609600" cy="635000"/>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 name="Rectangle 18"/>
          <p:cNvSpPr/>
          <p:nvPr/>
        </p:nvSpPr>
        <p:spPr>
          <a:xfrm>
            <a:off x="6198944" y="230082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20" name="Straight Arrow Connector 19"/>
          <p:cNvCxnSpPr>
            <a:stCxn id="18" idx="3"/>
            <a:endCxn id="19" idx="1"/>
          </p:cNvCxnSpPr>
          <p:nvPr/>
        </p:nvCxnSpPr>
        <p:spPr>
          <a:xfrm flipV="1">
            <a:off x="2529840" y="2389165"/>
            <a:ext cx="3669104" cy="76"/>
          </a:xfrm>
          <a:prstGeom prst="straightConnector1">
            <a:avLst/>
          </a:prstGeom>
          <a:ln w="76200" cmpd="sng">
            <a:solidFill>
              <a:srgbClr val="4F81BD"/>
            </a:solidFill>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2646070" y="1456485"/>
            <a:ext cx="3921022" cy="584776"/>
          </a:xfrm>
          <a:prstGeom prst="rect">
            <a:avLst/>
          </a:prstGeom>
          <a:noFill/>
        </p:spPr>
        <p:txBody>
          <a:bodyPr wrap="none" rtlCol="0">
            <a:spAutoFit/>
          </a:bodyPr>
          <a:lstStyle/>
          <a:p>
            <a:r>
              <a:rPr lang="en-US" sz="3200" dirty="0" smtClean="0">
                <a:solidFill>
                  <a:schemeClr val="accent1"/>
                </a:solidFill>
                <a:latin typeface="Gotham Light"/>
                <a:cs typeface="Gotham Light"/>
              </a:rPr>
              <a:t>Backward Lineage</a:t>
            </a:r>
            <a:endParaRPr lang="en-US" sz="3200" dirty="0">
              <a:solidFill>
                <a:schemeClr val="accent1"/>
              </a:solidFill>
              <a:latin typeface="Gotham Light"/>
              <a:cs typeface="Gotham Light"/>
            </a:endParaRPr>
          </a:p>
        </p:txBody>
      </p:sp>
      <p:sp>
        <p:nvSpPr>
          <p:cNvPr id="3" name="Oval 2"/>
          <p:cNvSpPr/>
          <p:nvPr/>
        </p:nvSpPr>
        <p:spPr>
          <a:xfrm>
            <a:off x="1320800" y="1259840"/>
            <a:ext cx="6309360" cy="2296160"/>
          </a:xfrm>
          <a:prstGeom prst="ellipse">
            <a:avLst/>
          </a:prstGeom>
          <a:noFill/>
          <a:ln w="76200" cmpd="sng">
            <a:solidFill>
              <a:srgbClr val="4F81BD"/>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6797578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354001223"/>
              </p:ext>
            </p:extLst>
          </p:nvPr>
        </p:nvGraphicFramePr>
        <p:xfrm>
          <a:off x="1269999" y="2245360"/>
          <a:ext cx="1903636" cy="1625600"/>
        </p:xfrm>
        <a:graphic>
          <a:graphicData uri="http://schemas.openxmlformats.org/drawingml/2006/table">
            <a:tbl>
              <a:tblPr firstRow="1" bandRow="1">
                <a:tableStyleId>{5940675A-B579-460E-94D1-54222C63F5DA}</a:tableStyleId>
              </a:tblPr>
              <a:tblGrid>
                <a:gridCol w="951818"/>
                <a:gridCol w="951818"/>
              </a:tblGrid>
              <a:tr h="812800">
                <a:tc>
                  <a:txBody>
                    <a:bodyPr/>
                    <a:lstStyle/>
                    <a:p>
                      <a:pPr algn="ctr"/>
                      <a:r>
                        <a:rPr lang="en-US" sz="4000" dirty="0" smtClean="0">
                          <a:solidFill>
                            <a:srgbClr val="7F7F7F"/>
                          </a:solidFill>
                          <a:latin typeface="Gotham Light"/>
                          <a:cs typeface="Gotham Light"/>
                        </a:rPr>
                        <a:t>1</a:t>
                      </a:r>
                      <a:endParaRPr lang="en-US" sz="4000" dirty="0">
                        <a:solidFill>
                          <a:srgbClr val="7F7F7F"/>
                        </a:solidFill>
                        <a:latin typeface="Gotham Light"/>
                        <a:cs typeface="Gotham Light"/>
                      </a:endParaRPr>
                    </a:p>
                  </a:txBody>
                  <a:tcPr marL="87389" marR="87389" marT="43694" marB="43694" anchor="ctr">
                    <a:solidFill>
                      <a:srgbClr val="F79646"/>
                    </a:solidFill>
                  </a:tcPr>
                </a:tc>
                <a:tc>
                  <a:txBody>
                    <a:bodyPr/>
                    <a:lstStyle/>
                    <a:p>
                      <a:pPr algn="ctr"/>
                      <a:r>
                        <a:rPr lang="en-US" sz="4000" dirty="0" smtClean="0">
                          <a:solidFill>
                            <a:srgbClr val="7F7F7F"/>
                          </a:solidFill>
                          <a:latin typeface="Gotham Light"/>
                          <a:cs typeface="Gotham Light"/>
                        </a:rPr>
                        <a:t>2</a:t>
                      </a:r>
                      <a:endParaRPr lang="en-US" sz="4000" dirty="0">
                        <a:solidFill>
                          <a:srgbClr val="7F7F7F"/>
                        </a:solidFill>
                        <a:latin typeface="Gotham Light"/>
                        <a:cs typeface="Gotham Light"/>
                      </a:endParaRPr>
                    </a:p>
                  </a:txBody>
                  <a:tcPr marL="87389" marR="87389" marT="43694" marB="43694" anchor="ctr">
                    <a:solidFill>
                      <a:schemeClr val="accent6"/>
                    </a:solidFill>
                  </a:tcPr>
                </a:tc>
              </a:tr>
              <a:tr h="812800">
                <a:tc>
                  <a:txBody>
                    <a:bodyPr/>
                    <a:lstStyle/>
                    <a:p>
                      <a:pPr algn="ctr"/>
                      <a:r>
                        <a:rPr lang="en-US" sz="4000" dirty="0" smtClean="0">
                          <a:solidFill>
                            <a:srgbClr val="7F7F7F"/>
                          </a:solidFill>
                          <a:latin typeface="Gotham Light"/>
                          <a:cs typeface="Gotham Light"/>
                        </a:rPr>
                        <a:t>3</a:t>
                      </a:r>
                      <a:endParaRPr lang="en-US" sz="4000" dirty="0">
                        <a:solidFill>
                          <a:srgbClr val="7F7F7F"/>
                        </a:solidFill>
                        <a:latin typeface="Gotham Light"/>
                        <a:cs typeface="Gotham Light"/>
                      </a:endParaRPr>
                    </a:p>
                  </a:txBody>
                  <a:tcPr marL="87389" marR="87389" marT="43694" marB="43694" anchor="ctr">
                    <a:solidFill>
                      <a:srgbClr val="FFFFFF"/>
                    </a:solidFill>
                  </a:tcPr>
                </a:tc>
                <a:tc>
                  <a:txBody>
                    <a:bodyPr/>
                    <a:lstStyle/>
                    <a:p>
                      <a:pPr algn="ctr"/>
                      <a:r>
                        <a:rPr lang="en-US" sz="4000" dirty="0" smtClean="0">
                          <a:solidFill>
                            <a:srgbClr val="7F7F7F"/>
                          </a:solidFill>
                          <a:latin typeface="Gotham Light"/>
                          <a:cs typeface="Gotham Light"/>
                        </a:rPr>
                        <a:t>4</a:t>
                      </a:r>
                      <a:endParaRPr lang="en-US" sz="4000" dirty="0">
                        <a:solidFill>
                          <a:srgbClr val="7F7F7F"/>
                        </a:solidFill>
                        <a:latin typeface="Gotham Light"/>
                        <a:cs typeface="Gotham Light"/>
                      </a:endParaRPr>
                    </a:p>
                  </a:txBody>
                  <a:tcPr marL="87389" marR="87389" marT="43694" marB="43694" anchor="ctr">
                    <a:solidFill>
                      <a:srgbClr val="FFFFFF"/>
                    </a:solidFill>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1314976548"/>
              </p:ext>
            </p:extLst>
          </p:nvPr>
        </p:nvGraphicFramePr>
        <p:xfrm>
          <a:off x="5781039" y="2245360"/>
          <a:ext cx="1903636" cy="1625600"/>
        </p:xfrm>
        <a:graphic>
          <a:graphicData uri="http://schemas.openxmlformats.org/drawingml/2006/table">
            <a:tbl>
              <a:tblPr firstRow="1" bandRow="1">
                <a:tableStyleId>{5940675A-B579-460E-94D1-54222C63F5DA}</a:tableStyleId>
              </a:tblPr>
              <a:tblGrid>
                <a:gridCol w="951818"/>
                <a:gridCol w="951818"/>
              </a:tblGrid>
              <a:tr h="812800">
                <a:tc>
                  <a:txBody>
                    <a:bodyPr/>
                    <a:lstStyle/>
                    <a:p>
                      <a:pPr algn="ctr"/>
                      <a:r>
                        <a:rPr lang="en-US" sz="4000" dirty="0" smtClean="0">
                          <a:solidFill>
                            <a:srgbClr val="7F7F7F"/>
                          </a:solidFill>
                          <a:latin typeface="Gotham Light"/>
                          <a:cs typeface="Gotham Light"/>
                        </a:rPr>
                        <a:t>1</a:t>
                      </a:r>
                      <a:endParaRPr lang="en-US" sz="4000" dirty="0">
                        <a:solidFill>
                          <a:srgbClr val="7F7F7F"/>
                        </a:solidFill>
                        <a:latin typeface="Gotham Light"/>
                        <a:cs typeface="Gotham Light"/>
                      </a:endParaRPr>
                    </a:p>
                  </a:txBody>
                  <a:tcPr marL="87389" marR="87389" marT="43694" marB="43694" anchor="ctr">
                    <a:solidFill>
                      <a:srgbClr val="F79646"/>
                    </a:solidFill>
                  </a:tcPr>
                </a:tc>
                <a:tc>
                  <a:txBody>
                    <a:bodyPr/>
                    <a:lstStyle/>
                    <a:p>
                      <a:pPr algn="ctr"/>
                      <a:r>
                        <a:rPr lang="en-US" sz="4000" dirty="0" smtClean="0">
                          <a:solidFill>
                            <a:srgbClr val="7F7F7F"/>
                          </a:solidFill>
                          <a:latin typeface="Gotham Light"/>
                          <a:cs typeface="Gotham Light"/>
                        </a:rPr>
                        <a:t>2</a:t>
                      </a:r>
                      <a:endParaRPr lang="en-US" sz="4000" dirty="0">
                        <a:solidFill>
                          <a:srgbClr val="7F7F7F"/>
                        </a:solidFill>
                        <a:latin typeface="Gotham Light"/>
                        <a:cs typeface="Gotham Light"/>
                      </a:endParaRPr>
                    </a:p>
                  </a:txBody>
                  <a:tcPr marL="87389" marR="87389" marT="43694" marB="43694" anchor="ctr">
                    <a:solidFill>
                      <a:schemeClr val="bg1"/>
                    </a:solidFill>
                  </a:tcPr>
                </a:tc>
              </a:tr>
              <a:tr h="812800">
                <a:tc>
                  <a:txBody>
                    <a:bodyPr/>
                    <a:lstStyle/>
                    <a:p>
                      <a:pPr algn="ctr"/>
                      <a:r>
                        <a:rPr lang="en-US" sz="4000" dirty="0" smtClean="0">
                          <a:solidFill>
                            <a:srgbClr val="7F7F7F"/>
                          </a:solidFill>
                          <a:latin typeface="Gotham Light"/>
                          <a:cs typeface="Gotham Light"/>
                        </a:rPr>
                        <a:t>3</a:t>
                      </a:r>
                      <a:endParaRPr lang="en-US" sz="4000" dirty="0">
                        <a:solidFill>
                          <a:srgbClr val="7F7F7F"/>
                        </a:solidFill>
                        <a:latin typeface="Gotham Light"/>
                        <a:cs typeface="Gotham Light"/>
                      </a:endParaRPr>
                    </a:p>
                  </a:txBody>
                  <a:tcPr marL="87389" marR="87389" marT="43694" marB="43694" anchor="ctr">
                    <a:solidFill>
                      <a:srgbClr val="FFFFFF"/>
                    </a:solidFill>
                  </a:tcPr>
                </a:tc>
                <a:tc>
                  <a:txBody>
                    <a:bodyPr/>
                    <a:lstStyle/>
                    <a:p>
                      <a:pPr algn="ctr"/>
                      <a:r>
                        <a:rPr lang="en-US" sz="4000" dirty="0" smtClean="0">
                          <a:solidFill>
                            <a:srgbClr val="7F7F7F"/>
                          </a:solidFill>
                          <a:latin typeface="Gotham Light"/>
                          <a:cs typeface="Gotham Light"/>
                        </a:rPr>
                        <a:t>4</a:t>
                      </a:r>
                      <a:endParaRPr lang="en-US" sz="4000" dirty="0">
                        <a:solidFill>
                          <a:srgbClr val="7F7F7F"/>
                        </a:solidFill>
                        <a:latin typeface="Gotham Light"/>
                        <a:cs typeface="Gotham Light"/>
                      </a:endParaRPr>
                    </a:p>
                  </a:txBody>
                  <a:tcPr marL="87389" marR="87389" marT="43694" marB="43694" anchor="ctr">
                    <a:solidFill>
                      <a:srgbClr val="FFFFFF"/>
                    </a:solidFill>
                  </a:tcPr>
                </a:tc>
              </a:tr>
            </a:tbl>
          </a:graphicData>
        </a:graphic>
      </p:graphicFrame>
      <p:sp>
        <p:nvSpPr>
          <p:cNvPr id="2" name="Title 1"/>
          <p:cNvSpPr>
            <a:spLocks noGrp="1"/>
          </p:cNvSpPr>
          <p:nvPr>
            <p:ph type="title"/>
          </p:nvPr>
        </p:nvSpPr>
        <p:spPr/>
        <p:txBody>
          <a:bodyPr/>
          <a:lstStyle/>
          <a:p>
            <a:r>
              <a:rPr lang="en-US" dirty="0" smtClean="0"/>
              <a:t>Na</a:t>
            </a:r>
            <a:r>
              <a:rPr lang="fr-FR" dirty="0" err="1" smtClean="0"/>
              <a:t>ï</a:t>
            </a:r>
            <a:r>
              <a:rPr lang="en-US" dirty="0" err="1" smtClean="0"/>
              <a:t>ve</a:t>
            </a:r>
            <a:r>
              <a:rPr lang="en-US" dirty="0" smtClean="0"/>
              <a:t> Representation</a:t>
            </a:r>
            <a:endParaRPr lang="en-US" dirty="0"/>
          </a:p>
        </p:txBody>
      </p:sp>
      <p:sp>
        <p:nvSpPr>
          <p:cNvPr id="14" name="TextBox 13"/>
          <p:cNvSpPr txBox="1"/>
          <p:nvPr/>
        </p:nvSpPr>
        <p:spPr>
          <a:xfrm>
            <a:off x="1738415" y="3965247"/>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5" name="TextBox 14"/>
          <p:cNvSpPr txBox="1"/>
          <p:nvPr/>
        </p:nvSpPr>
        <p:spPr>
          <a:xfrm>
            <a:off x="6121938" y="3937338"/>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16" name="TextBox 15"/>
          <p:cNvSpPr txBox="1"/>
          <p:nvPr/>
        </p:nvSpPr>
        <p:spPr>
          <a:xfrm>
            <a:off x="3667760" y="5425440"/>
            <a:ext cx="1818640" cy="1077218"/>
          </a:xfrm>
          <a:prstGeom prst="rect">
            <a:avLst/>
          </a:prstGeom>
          <a:noFill/>
        </p:spPr>
        <p:txBody>
          <a:bodyPr wrap="square" rtlCol="0">
            <a:spAutoFit/>
          </a:bodyPr>
          <a:lstStyle/>
          <a:p>
            <a:pPr algn="ctr"/>
            <a:r>
              <a:rPr lang="en-US" sz="3200" dirty="0">
                <a:latin typeface="Gotham Light"/>
                <a:cs typeface="Gotham Light"/>
              </a:rPr>
              <a:t>1</a:t>
            </a:r>
            <a:r>
              <a:rPr lang="en-US" sz="3200" dirty="0" smtClean="0">
                <a:latin typeface="Gotham Light"/>
                <a:cs typeface="Gotham Light"/>
              </a:rPr>
              <a:t> </a:t>
            </a:r>
            <a:r>
              <a:rPr lang="en-US" sz="3200" dirty="0" smtClean="0">
                <a:latin typeface="Gotham Light"/>
                <a:cs typeface="Gotham Light"/>
                <a:sym typeface="Wingdings"/>
              </a:rPr>
              <a:t> 1</a:t>
            </a:r>
          </a:p>
          <a:p>
            <a:pPr algn="ctr"/>
            <a:r>
              <a:rPr lang="en-US" sz="3200" dirty="0" smtClean="0">
                <a:latin typeface="Gotham Light"/>
                <a:cs typeface="Gotham Light"/>
                <a:sym typeface="Wingdings"/>
              </a:rPr>
              <a:t>2  </a:t>
            </a:r>
            <a:r>
              <a:rPr lang="en-US" sz="3200" dirty="0" smtClean="0">
                <a:latin typeface="Gotham Light"/>
                <a:cs typeface="Gotham Light"/>
                <a:sym typeface="Wingdings"/>
              </a:rPr>
              <a:t>1</a:t>
            </a:r>
            <a:endParaRPr lang="en-US" sz="3200" dirty="0">
              <a:latin typeface="Gotham Light"/>
              <a:cs typeface="Gotham Light"/>
            </a:endParaRPr>
          </a:p>
        </p:txBody>
      </p:sp>
      <p:sp>
        <p:nvSpPr>
          <p:cNvPr id="19" name="TextBox 18"/>
          <p:cNvSpPr txBox="1"/>
          <p:nvPr/>
        </p:nvSpPr>
        <p:spPr>
          <a:xfrm>
            <a:off x="1929098" y="4550722"/>
            <a:ext cx="5298285" cy="707886"/>
          </a:xfrm>
          <a:prstGeom prst="rect">
            <a:avLst/>
          </a:prstGeom>
          <a:noFill/>
        </p:spPr>
        <p:txBody>
          <a:bodyPr wrap="none" rtlCol="0">
            <a:spAutoFit/>
          </a:bodyPr>
          <a:lstStyle/>
          <a:p>
            <a:r>
              <a:rPr lang="en-US" sz="4000" dirty="0" smtClean="0">
                <a:latin typeface="Gotham Light"/>
                <a:cs typeface="Gotham Light"/>
              </a:rPr>
              <a:t>Individual cell to cell</a:t>
            </a:r>
            <a:endParaRPr lang="en-US" sz="4000" dirty="0">
              <a:latin typeface="Gotham Light"/>
              <a:cs typeface="Gotham Light"/>
            </a:endParaRPr>
          </a:p>
        </p:txBody>
      </p:sp>
    </p:spTree>
    <p:extLst>
      <p:ext uri="{BB962C8B-B14F-4D97-AF65-F5344CB8AC3E}">
        <p14:creationId xmlns:p14="http://schemas.microsoft.com/office/powerpoint/2010/main" val="2541908833"/>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1929098" y="4550722"/>
            <a:ext cx="5298285" cy="707886"/>
          </a:xfrm>
          <a:prstGeom prst="rect">
            <a:avLst/>
          </a:prstGeom>
          <a:noFill/>
        </p:spPr>
        <p:txBody>
          <a:bodyPr wrap="none" rtlCol="0">
            <a:spAutoFit/>
          </a:bodyPr>
          <a:lstStyle/>
          <a:p>
            <a:r>
              <a:rPr lang="en-US" sz="4000" dirty="0" smtClean="0">
                <a:latin typeface="Gotham Light"/>
                <a:cs typeface="Gotham Light"/>
              </a:rPr>
              <a:t>Individual cell to cell</a:t>
            </a:r>
            <a:endParaRPr lang="en-US" sz="4000" dirty="0">
              <a:latin typeface="Gotham Light"/>
              <a:cs typeface="Gotham Light"/>
            </a:endParaRPr>
          </a:p>
        </p:txBody>
      </p:sp>
      <p:graphicFrame>
        <p:nvGraphicFramePr>
          <p:cNvPr id="5" name="Table 4"/>
          <p:cNvGraphicFramePr>
            <a:graphicFrameLocks noGrp="1"/>
          </p:cNvGraphicFramePr>
          <p:nvPr>
            <p:extLst>
              <p:ext uri="{D42A27DB-BD31-4B8C-83A1-F6EECF244321}">
                <p14:modId xmlns:p14="http://schemas.microsoft.com/office/powerpoint/2010/main" val="3001877148"/>
              </p:ext>
            </p:extLst>
          </p:nvPr>
        </p:nvGraphicFramePr>
        <p:xfrm>
          <a:off x="1269999" y="2245360"/>
          <a:ext cx="1903636" cy="1625600"/>
        </p:xfrm>
        <a:graphic>
          <a:graphicData uri="http://schemas.openxmlformats.org/drawingml/2006/table">
            <a:tbl>
              <a:tblPr firstRow="1" bandRow="1">
                <a:tableStyleId>{5940675A-B579-460E-94D1-54222C63F5DA}</a:tableStyleId>
              </a:tblPr>
              <a:tblGrid>
                <a:gridCol w="951818"/>
                <a:gridCol w="951818"/>
              </a:tblGrid>
              <a:tr h="812800">
                <a:tc>
                  <a:txBody>
                    <a:bodyPr/>
                    <a:lstStyle/>
                    <a:p>
                      <a:pPr algn="ctr"/>
                      <a:r>
                        <a:rPr lang="en-US" sz="4000" dirty="0" smtClean="0">
                          <a:solidFill>
                            <a:srgbClr val="7F7F7F"/>
                          </a:solidFill>
                          <a:latin typeface="Gotham Light"/>
                          <a:cs typeface="Gotham Light"/>
                        </a:rPr>
                        <a:t>1</a:t>
                      </a:r>
                      <a:endParaRPr lang="en-US" sz="4000" dirty="0">
                        <a:solidFill>
                          <a:srgbClr val="7F7F7F"/>
                        </a:solidFill>
                        <a:latin typeface="Gotham Light"/>
                        <a:cs typeface="Gotham Light"/>
                      </a:endParaRPr>
                    </a:p>
                  </a:txBody>
                  <a:tcPr marL="87389" marR="87389" marT="43694" marB="43694" anchor="ctr">
                    <a:solidFill>
                      <a:srgbClr val="F79646"/>
                    </a:solidFill>
                  </a:tcPr>
                </a:tc>
                <a:tc>
                  <a:txBody>
                    <a:bodyPr/>
                    <a:lstStyle/>
                    <a:p>
                      <a:pPr algn="ctr"/>
                      <a:r>
                        <a:rPr lang="en-US" sz="4000" dirty="0" smtClean="0">
                          <a:solidFill>
                            <a:srgbClr val="7F7F7F"/>
                          </a:solidFill>
                          <a:latin typeface="Gotham Light"/>
                          <a:cs typeface="Gotham Light"/>
                        </a:rPr>
                        <a:t>2</a:t>
                      </a:r>
                      <a:endParaRPr lang="en-US" sz="4000" dirty="0">
                        <a:solidFill>
                          <a:srgbClr val="7F7F7F"/>
                        </a:solidFill>
                        <a:latin typeface="Gotham Light"/>
                        <a:cs typeface="Gotham Light"/>
                      </a:endParaRPr>
                    </a:p>
                  </a:txBody>
                  <a:tcPr marL="87389" marR="87389" marT="43694" marB="43694" anchor="ctr">
                    <a:solidFill>
                      <a:schemeClr val="accent6"/>
                    </a:solidFill>
                  </a:tcPr>
                </a:tc>
              </a:tr>
              <a:tr h="812800">
                <a:tc>
                  <a:txBody>
                    <a:bodyPr/>
                    <a:lstStyle/>
                    <a:p>
                      <a:pPr algn="ctr"/>
                      <a:r>
                        <a:rPr lang="en-US" sz="4000" dirty="0" smtClean="0">
                          <a:solidFill>
                            <a:srgbClr val="7F7F7F"/>
                          </a:solidFill>
                          <a:latin typeface="Gotham Light"/>
                          <a:cs typeface="Gotham Light"/>
                        </a:rPr>
                        <a:t>3</a:t>
                      </a:r>
                      <a:endParaRPr lang="en-US" sz="4000" dirty="0">
                        <a:solidFill>
                          <a:srgbClr val="7F7F7F"/>
                        </a:solidFill>
                        <a:latin typeface="Gotham Light"/>
                        <a:cs typeface="Gotham Light"/>
                      </a:endParaRPr>
                    </a:p>
                  </a:txBody>
                  <a:tcPr marL="87389" marR="87389" marT="43694" marB="43694" anchor="ctr">
                    <a:solidFill>
                      <a:srgbClr val="FFFFFF"/>
                    </a:solidFill>
                  </a:tcPr>
                </a:tc>
                <a:tc>
                  <a:txBody>
                    <a:bodyPr/>
                    <a:lstStyle/>
                    <a:p>
                      <a:pPr algn="ctr"/>
                      <a:r>
                        <a:rPr lang="en-US" sz="4000" dirty="0" smtClean="0">
                          <a:solidFill>
                            <a:srgbClr val="7F7F7F"/>
                          </a:solidFill>
                          <a:latin typeface="Gotham Light"/>
                          <a:cs typeface="Gotham Light"/>
                        </a:rPr>
                        <a:t>4</a:t>
                      </a:r>
                      <a:endParaRPr lang="en-US" sz="4000" dirty="0">
                        <a:solidFill>
                          <a:srgbClr val="7F7F7F"/>
                        </a:solidFill>
                        <a:latin typeface="Gotham Light"/>
                        <a:cs typeface="Gotham Light"/>
                      </a:endParaRPr>
                    </a:p>
                  </a:txBody>
                  <a:tcPr marL="87389" marR="87389" marT="43694" marB="43694" anchor="ctr">
                    <a:solidFill>
                      <a:srgbClr val="FFFFFF"/>
                    </a:solidFill>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1555973074"/>
              </p:ext>
            </p:extLst>
          </p:nvPr>
        </p:nvGraphicFramePr>
        <p:xfrm>
          <a:off x="5781039" y="2245360"/>
          <a:ext cx="1903636" cy="1625600"/>
        </p:xfrm>
        <a:graphic>
          <a:graphicData uri="http://schemas.openxmlformats.org/drawingml/2006/table">
            <a:tbl>
              <a:tblPr firstRow="1" bandRow="1">
                <a:tableStyleId>{5940675A-B579-460E-94D1-54222C63F5DA}</a:tableStyleId>
              </a:tblPr>
              <a:tblGrid>
                <a:gridCol w="951818"/>
                <a:gridCol w="951818"/>
              </a:tblGrid>
              <a:tr h="812800">
                <a:tc>
                  <a:txBody>
                    <a:bodyPr/>
                    <a:lstStyle/>
                    <a:p>
                      <a:pPr algn="ctr"/>
                      <a:r>
                        <a:rPr lang="en-US" sz="4000" dirty="0" smtClean="0">
                          <a:solidFill>
                            <a:srgbClr val="7F7F7F"/>
                          </a:solidFill>
                          <a:latin typeface="Gotham Light"/>
                          <a:cs typeface="Gotham Light"/>
                        </a:rPr>
                        <a:t>1</a:t>
                      </a:r>
                      <a:endParaRPr lang="en-US" sz="4000" dirty="0">
                        <a:solidFill>
                          <a:srgbClr val="7F7F7F"/>
                        </a:solidFill>
                        <a:latin typeface="Gotham Light"/>
                        <a:cs typeface="Gotham Light"/>
                      </a:endParaRPr>
                    </a:p>
                  </a:txBody>
                  <a:tcPr marL="87389" marR="87389" marT="43694" marB="43694" anchor="ctr">
                    <a:solidFill>
                      <a:srgbClr val="F79646"/>
                    </a:solidFill>
                  </a:tcPr>
                </a:tc>
                <a:tc>
                  <a:txBody>
                    <a:bodyPr/>
                    <a:lstStyle/>
                    <a:p>
                      <a:pPr algn="ctr"/>
                      <a:r>
                        <a:rPr lang="en-US" sz="4000" dirty="0" smtClean="0">
                          <a:solidFill>
                            <a:srgbClr val="7F7F7F"/>
                          </a:solidFill>
                          <a:latin typeface="Gotham Light"/>
                          <a:cs typeface="Gotham Light"/>
                        </a:rPr>
                        <a:t>2</a:t>
                      </a:r>
                      <a:endParaRPr lang="en-US" sz="4000" dirty="0">
                        <a:solidFill>
                          <a:srgbClr val="7F7F7F"/>
                        </a:solidFill>
                        <a:latin typeface="Gotham Light"/>
                        <a:cs typeface="Gotham Light"/>
                      </a:endParaRPr>
                    </a:p>
                  </a:txBody>
                  <a:tcPr marL="87389" marR="87389" marT="43694" marB="43694" anchor="ctr">
                    <a:solidFill>
                      <a:srgbClr val="FFFFFF"/>
                    </a:solidFill>
                  </a:tcPr>
                </a:tc>
              </a:tr>
              <a:tr h="812800">
                <a:tc>
                  <a:txBody>
                    <a:bodyPr/>
                    <a:lstStyle/>
                    <a:p>
                      <a:pPr algn="ctr"/>
                      <a:r>
                        <a:rPr lang="en-US" sz="4000" dirty="0" smtClean="0">
                          <a:solidFill>
                            <a:srgbClr val="7F7F7F"/>
                          </a:solidFill>
                          <a:latin typeface="Gotham Light"/>
                          <a:cs typeface="Gotham Light"/>
                        </a:rPr>
                        <a:t>3</a:t>
                      </a:r>
                      <a:endParaRPr lang="en-US" sz="4000" dirty="0">
                        <a:solidFill>
                          <a:srgbClr val="7F7F7F"/>
                        </a:solidFill>
                        <a:latin typeface="Gotham Light"/>
                        <a:cs typeface="Gotham Light"/>
                      </a:endParaRPr>
                    </a:p>
                  </a:txBody>
                  <a:tcPr marL="87389" marR="87389" marT="43694" marB="43694" anchor="ctr">
                    <a:solidFill>
                      <a:srgbClr val="FFFFFF"/>
                    </a:solidFill>
                  </a:tcPr>
                </a:tc>
                <a:tc>
                  <a:txBody>
                    <a:bodyPr/>
                    <a:lstStyle/>
                    <a:p>
                      <a:pPr algn="ctr"/>
                      <a:r>
                        <a:rPr lang="en-US" sz="4000" dirty="0" smtClean="0">
                          <a:solidFill>
                            <a:srgbClr val="7F7F7F"/>
                          </a:solidFill>
                          <a:latin typeface="Gotham Light"/>
                          <a:cs typeface="Gotham Light"/>
                        </a:rPr>
                        <a:t>4</a:t>
                      </a:r>
                      <a:endParaRPr lang="en-US" sz="4000" dirty="0">
                        <a:solidFill>
                          <a:srgbClr val="7F7F7F"/>
                        </a:solidFill>
                        <a:latin typeface="Gotham Light"/>
                        <a:cs typeface="Gotham Light"/>
                      </a:endParaRPr>
                    </a:p>
                  </a:txBody>
                  <a:tcPr marL="87389" marR="87389" marT="43694" marB="43694" anchor="ctr">
                    <a:solidFill>
                      <a:srgbClr val="FFFFFF"/>
                    </a:solidFill>
                  </a:tcPr>
                </a:tc>
              </a:tr>
            </a:tbl>
          </a:graphicData>
        </a:graphic>
      </p:graphicFrame>
      <p:sp>
        <p:nvSpPr>
          <p:cNvPr id="2" name="Title 1"/>
          <p:cNvSpPr>
            <a:spLocks noGrp="1"/>
          </p:cNvSpPr>
          <p:nvPr>
            <p:ph type="title"/>
          </p:nvPr>
        </p:nvSpPr>
        <p:spPr/>
        <p:txBody>
          <a:bodyPr/>
          <a:lstStyle/>
          <a:p>
            <a:r>
              <a:rPr lang="en-US" dirty="0" smtClean="0"/>
              <a:t>Na</a:t>
            </a:r>
            <a:r>
              <a:rPr lang="fr-FR" dirty="0" err="1" smtClean="0"/>
              <a:t>ï</a:t>
            </a:r>
            <a:r>
              <a:rPr lang="en-US" dirty="0" err="1" smtClean="0"/>
              <a:t>ve</a:t>
            </a:r>
            <a:r>
              <a:rPr lang="en-US" dirty="0" smtClean="0"/>
              <a:t> </a:t>
            </a:r>
            <a:r>
              <a:rPr lang="en-US" dirty="0"/>
              <a:t>Representation</a:t>
            </a:r>
          </a:p>
        </p:txBody>
      </p:sp>
      <p:sp>
        <p:nvSpPr>
          <p:cNvPr id="14" name="TextBox 13"/>
          <p:cNvSpPr txBox="1"/>
          <p:nvPr/>
        </p:nvSpPr>
        <p:spPr>
          <a:xfrm>
            <a:off x="1738415" y="3965247"/>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5" name="TextBox 14"/>
          <p:cNvSpPr txBox="1"/>
          <p:nvPr/>
        </p:nvSpPr>
        <p:spPr>
          <a:xfrm>
            <a:off x="6121938" y="3937338"/>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16" name="TextBox 15"/>
          <p:cNvSpPr txBox="1"/>
          <p:nvPr/>
        </p:nvSpPr>
        <p:spPr>
          <a:xfrm>
            <a:off x="3667760" y="5425440"/>
            <a:ext cx="1818640" cy="1077218"/>
          </a:xfrm>
          <a:prstGeom prst="rect">
            <a:avLst/>
          </a:prstGeom>
          <a:noFill/>
        </p:spPr>
        <p:txBody>
          <a:bodyPr wrap="square" rtlCol="0">
            <a:spAutoFit/>
          </a:bodyPr>
          <a:lstStyle/>
          <a:p>
            <a:pPr algn="ctr"/>
            <a:r>
              <a:rPr lang="en-US" sz="3200" dirty="0">
                <a:latin typeface="Gotham Light"/>
                <a:cs typeface="Gotham Light"/>
              </a:rPr>
              <a:t>1</a:t>
            </a:r>
            <a:r>
              <a:rPr lang="en-US" sz="3200" dirty="0" smtClean="0">
                <a:latin typeface="Gotham Light"/>
                <a:cs typeface="Gotham Light"/>
              </a:rPr>
              <a:t> </a:t>
            </a:r>
            <a:r>
              <a:rPr lang="en-US" sz="3200" dirty="0" smtClean="0">
                <a:latin typeface="Gotham Light"/>
                <a:cs typeface="Gotham Light"/>
                <a:sym typeface="Wingdings"/>
              </a:rPr>
              <a:t> 1</a:t>
            </a:r>
          </a:p>
          <a:p>
            <a:pPr algn="ctr"/>
            <a:r>
              <a:rPr lang="en-US" sz="3200" dirty="0" smtClean="0">
                <a:latin typeface="Gotham Light"/>
                <a:cs typeface="Gotham Light"/>
                <a:sym typeface="Wingdings"/>
              </a:rPr>
              <a:t>2  </a:t>
            </a:r>
            <a:r>
              <a:rPr lang="en-US" sz="3200" dirty="0" smtClean="0">
                <a:latin typeface="Gotham Light"/>
                <a:cs typeface="Gotham Light"/>
                <a:sym typeface="Wingdings"/>
              </a:rPr>
              <a:t>1</a:t>
            </a:r>
            <a:endParaRPr lang="en-US" sz="3200" dirty="0">
              <a:latin typeface="Gotham Light"/>
              <a:cs typeface="Gotham Light"/>
            </a:endParaRPr>
          </a:p>
        </p:txBody>
      </p:sp>
      <p:sp>
        <p:nvSpPr>
          <p:cNvPr id="3" name="TextBox 2"/>
          <p:cNvSpPr txBox="1"/>
          <p:nvPr/>
        </p:nvSpPr>
        <p:spPr>
          <a:xfrm rot="19994090">
            <a:off x="834971" y="1782933"/>
            <a:ext cx="7700995" cy="3154710"/>
          </a:xfrm>
          <a:prstGeom prst="rect">
            <a:avLst/>
          </a:prstGeom>
          <a:noFill/>
        </p:spPr>
        <p:txBody>
          <a:bodyPr wrap="none" rtlCol="0">
            <a:spAutoFit/>
          </a:bodyPr>
          <a:lstStyle/>
          <a:p>
            <a:r>
              <a:rPr lang="en-US" sz="19900" b="1" dirty="0" smtClean="0">
                <a:solidFill>
                  <a:srgbClr val="FF0000"/>
                </a:solidFill>
                <a:latin typeface="Gotham Bold"/>
                <a:cs typeface="Gotham Bold"/>
              </a:rPr>
              <a:t>O(N</a:t>
            </a:r>
            <a:r>
              <a:rPr lang="en-US" sz="19900" b="1" baseline="30000" dirty="0" smtClean="0">
                <a:solidFill>
                  <a:srgbClr val="FF0000"/>
                </a:solidFill>
                <a:latin typeface="Gotham Bold"/>
                <a:cs typeface="Gotham Bold"/>
              </a:rPr>
              <a:t>2</a:t>
            </a:r>
            <a:r>
              <a:rPr lang="en-US" sz="19900" b="1" dirty="0" smtClean="0">
                <a:solidFill>
                  <a:srgbClr val="FF0000"/>
                </a:solidFill>
                <a:latin typeface="Gotham Bold"/>
                <a:cs typeface="Gotham Bold"/>
              </a:rPr>
              <a:t>)</a:t>
            </a:r>
            <a:endParaRPr lang="en-US" sz="19900" b="1" dirty="0">
              <a:solidFill>
                <a:srgbClr val="FF0000"/>
              </a:solidFill>
              <a:latin typeface="Gotham Bold"/>
              <a:cs typeface="Gotham Bold"/>
            </a:endParaRPr>
          </a:p>
        </p:txBody>
      </p:sp>
    </p:spTree>
    <p:extLst>
      <p:ext uri="{BB962C8B-B14F-4D97-AF65-F5344CB8AC3E}">
        <p14:creationId xmlns:p14="http://schemas.microsoft.com/office/powerpoint/2010/main" val="35816586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3085496163"/>
              </p:ext>
            </p:extLst>
          </p:nvPr>
        </p:nvGraphicFramePr>
        <p:xfrm>
          <a:off x="1269999" y="2245360"/>
          <a:ext cx="1903636" cy="1625600"/>
        </p:xfrm>
        <a:graphic>
          <a:graphicData uri="http://schemas.openxmlformats.org/drawingml/2006/table">
            <a:tbl>
              <a:tblPr firstRow="1" bandRow="1">
                <a:tableStyleId>{5940675A-B579-460E-94D1-54222C63F5DA}</a:tableStyleId>
              </a:tblPr>
              <a:tblGrid>
                <a:gridCol w="951818"/>
                <a:gridCol w="951818"/>
              </a:tblGrid>
              <a:tr h="812800">
                <a:tc>
                  <a:txBody>
                    <a:bodyPr/>
                    <a:lstStyle/>
                    <a:p>
                      <a:pPr algn="ctr"/>
                      <a:r>
                        <a:rPr lang="en-US" sz="4000" dirty="0" smtClean="0">
                          <a:solidFill>
                            <a:srgbClr val="7F7F7F"/>
                          </a:solidFill>
                          <a:latin typeface="Gotham Light"/>
                          <a:cs typeface="Gotham Light"/>
                        </a:rPr>
                        <a:t>1</a:t>
                      </a:r>
                      <a:endParaRPr lang="en-US" sz="4000" dirty="0">
                        <a:solidFill>
                          <a:srgbClr val="7F7F7F"/>
                        </a:solidFill>
                        <a:latin typeface="Gotham Light"/>
                        <a:cs typeface="Gotham Light"/>
                      </a:endParaRPr>
                    </a:p>
                  </a:txBody>
                  <a:tcPr marL="87389" marR="87389" marT="43694" marB="43694" anchor="ctr">
                    <a:solidFill>
                      <a:schemeClr val="accent6"/>
                    </a:solidFill>
                  </a:tcPr>
                </a:tc>
                <a:tc>
                  <a:txBody>
                    <a:bodyPr/>
                    <a:lstStyle/>
                    <a:p>
                      <a:pPr algn="ctr"/>
                      <a:r>
                        <a:rPr lang="en-US" sz="4000" dirty="0" smtClean="0">
                          <a:solidFill>
                            <a:srgbClr val="7F7F7F"/>
                          </a:solidFill>
                          <a:latin typeface="Gotham Light"/>
                          <a:cs typeface="Gotham Light"/>
                        </a:rPr>
                        <a:t>2</a:t>
                      </a:r>
                      <a:endParaRPr lang="en-US" sz="4000" dirty="0">
                        <a:solidFill>
                          <a:srgbClr val="7F7F7F"/>
                        </a:solidFill>
                        <a:latin typeface="Gotham Light"/>
                        <a:cs typeface="Gotham Light"/>
                      </a:endParaRPr>
                    </a:p>
                  </a:txBody>
                  <a:tcPr marL="87389" marR="87389" marT="43694" marB="43694" anchor="ctr">
                    <a:solidFill>
                      <a:schemeClr val="accent6"/>
                    </a:solidFill>
                  </a:tcPr>
                </a:tc>
              </a:tr>
              <a:tr h="812800">
                <a:tc>
                  <a:txBody>
                    <a:bodyPr/>
                    <a:lstStyle/>
                    <a:p>
                      <a:pPr algn="ctr"/>
                      <a:r>
                        <a:rPr lang="en-US" sz="4000" dirty="0" smtClean="0">
                          <a:solidFill>
                            <a:srgbClr val="7F7F7F"/>
                          </a:solidFill>
                          <a:latin typeface="Gotham Light"/>
                          <a:cs typeface="Gotham Light"/>
                        </a:rPr>
                        <a:t>3</a:t>
                      </a:r>
                      <a:endParaRPr lang="en-US" sz="4000" dirty="0">
                        <a:solidFill>
                          <a:srgbClr val="7F7F7F"/>
                        </a:solidFill>
                        <a:latin typeface="Gotham Light"/>
                        <a:cs typeface="Gotham Light"/>
                      </a:endParaRPr>
                    </a:p>
                  </a:txBody>
                  <a:tcPr marL="87389" marR="87389" marT="43694" marB="43694" anchor="ctr">
                    <a:solidFill>
                      <a:srgbClr val="FFFFFF"/>
                    </a:solidFill>
                  </a:tcPr>
                </a:tc>
                <a:tc>
                  <a:txBody>
                    <a:bodyPr/>
                    <a:lstStyle/>
                    <a:p>
                      <a:pPr algn="ctr"/>
                      <a:r>
                        <a:rPr lang="en-US" sz="4000" dirty="0" smtClean="0">
                          <a:solidFill>
                            <a:srgbClr val="7F7F7F"/>
                          </a:solidFill>
                          <a:latin typeface="Gotham Light"/>
                          <a:cs typeface="Gotham Light"/>
                        </a:rPr>
                        <a:t>4</a:t>
                      </a:r>
                      <a:endParaRPr lang="en-US" sz="4000" dirty="0">
                        <a:solidFill>
                          <a:srgbClr val="7F7F7F"/>
                        </a:solidFill>
                        <a:latin typeface="Gotham Light"/>
                        <a:cs typeface="Gotham Light"/>
                      </a:endParaRPr>
                    </a:p>
                  </a:txBody>
                  <a:tcPr marL="87389" marR="87389" marT="43694" marB="43694" anchor="ctr">
                    <a:solidFill>
                      <a:srgbClr val="FFFFFF"/>
                    </a:solidFill>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3292247017"/>
              </p:ext>
            </p:extLst>
          </p:nvPr>
        </p:nvGraphicFramePr>
        <p:xfrm>
          <a:off x="5781039" y="2245360"/>
          <a:ext cx="1903636" cy="1625600"/>
        </p:xfrm>
        <a:graphic>
          <a:graphicData uri="http://schemas.openxmlformats.org/drawingml/2006/table">
            <a:tbl>
              <a:tblPr firstRow="1" bandRow="1">
                <a:tableStyleId>{5940675A-B579-460E-94D1-54222C63F5DA}</a:tableStyleId>
              </a:tblPr>
              <a:tblGrid>
                <a:gridCol w="951818"/>
                <a:gridCol w="951818"/>
              </a:tblGrid>
              <a:tr h="812800">
                <a:tc>
                  <a:txBody>
                    <a:bodyPr/>
                    <a:lstStyle/>
                    <a:p>
                      <a:pPr algn="ctr"/>
                      <a:r>
                        <a:rPr lang="en-US" sz="4000" dirty="0" smtClean="0">
                          <a:solidFill>
                            <a:srgbClr val="7F7F7F"/>
                          </a:solidFill>
                          <a:latin typeface="Gotham Light"/>
                          <a:cs typeface="Gotham Light"/>
                        </a:rPr>
                        <a:t>1</a:t>
                      </a:r>
                      <a:endParaRPr lang="en-US" sz="4000" dirty="0">
                        <a:solidFill>
                          <a:srgbClr val="7F7F7F"/>
                        </a:solidFill>
                        <a:latin typeface="Gotham Light"/>
                        <a:cs typeface="Gotham Light"/>
                      </a:endParaRPr>
                    </a:p>
                  </a:txBody>
                  <a:tcPr marL="87389" marR="87389" marT="43694" marB="43694" anchor="ctr">
                    <a:solidFill>
                      <a:srgbClr val="F79646"/>
                    </a:solidFill>
                  </a:tcPr>
                </a:tc>
                <a:tc>
                  <a:txBody>
                    <a:bodyPr/>
                    <a:lstStyle/>
                    <a:p>
                      <a:pPr algn="ctr"/>
                      <a:r>
                        <a:rPr lang="en-US" sz="4000" dirty="0" smtClean="0">
                          <a:solidFill>
                            <a:srgbClr val="7F7F7F"/>
                          </a:solidFill>
                          <a:latin typeface="Gotham Light"/>
                          <a:cs typeface="Gotham Light"/>
                        </a:rPr>
                        <a:t>2</a:t>
                      </a:r>
                      <a:endParaRPr lang="en-US" sz="4000" dirty="0">
                        <a:solidFill>
                          <a:srgbClr val="7F7F7F"/>
                        </a:solidFill>
                        <a:latin typeface="Gotham Light"/>
                        <a:cs typeface="Gotham Light"/>
                      </a:endParaRPr>
                    </a:p>
                  </a:txBody>
                  <a:tcPr marL="87389" marR="87389" marT="43694" marB="43694" anchor="ctr">
                    <a:solidFill>
                      <a:srgbClr val="FFFFFF"/>
                    </a:solidFill>
                  </a:tcPr>
                </a:tc>
              </a:tr>
              <a:tr h="812800">
                <a:tc>
                  <a:txBody>
                    <a:bodyPr/>
                    <a:lstStyle/>
                    <a:p>
                      <a:pPr algn="ctr"/>
                      <a:r>
                        <a:rPr lang="en-US" sz="4000" dirty="0" smtClean="0">
                          <a:solidFill>
                            <a:srgbClr val="7F7F7F"/>
                          </a:solidFill>
                          <a:latin typeface="Gotham Light"/>
                          <a:cs typeface="Gotham Light"/>
                        </a:rPr>
                        <a:t>3</a:t>
                      </a:r>
                      <a:endParaRPr lang="en-US" sz="4000" dirty="0">
                        <a:solidFill>
                          <a:srgbClr val="7F7F7F"/>
                        </a:solidFill>
                        <a:latin typeface="Gotham Light"/>
                        <a:cs typeface="Gotham Light"/>
                      </a:endParaRPr>
                    </a:p>
                  </a:txBody>
                  <a:tcPr marL="87389" marR="87389" marT="43694" marB="43694" anchor="ctr">
                    <a:solidFill>
                      <a:srgbClr val="FFFFFF"/>
                    </a:solidFill>
                  </a:tcPr>
                </a:tc>
                <a:tc>
                  <a:txBody>
                    <a:bodyPr/>
                    <a:lstStyle/>
                    <a:p>
                      <a:pPr algn="ctr"/>
                      <a:r>
                        <a:rPr lang="en-US" sz="4000" dirty="0" smtClean="0">
                          <a:solidFill>
                            <a:srgbClr val="7F7F7F"/>
                          </a:solidFill>
                          <a:latin typeface="Gotham Light"/>
                          <a:cs typeface="Gotham Light"/>
                        </a:rPr>
                        <a:t>4</a:t>
                      </a:r>
                      <a:endParaRPr lang="en-US" sz="4000" dirty="0">
                        <a:solidFill>
                          <a:srgbClr val="7F7F7F"/>
                        </a:solidFill>
                        <a:latin typeface="Gotham Light"/>
                        <a:cs typeface="Gotham Light"/>
                      </a:endParaRPr>
                    </a:p>
                  </a:txBody>
                  <a:tcPr marL="87389" marR="87389" marT="43694" marB="43694" anchor="ctr">
                    <a:solidFill>
                      <a:srgbClr val="FFFFFF"/>
                    </a:solidFill>
                  </a:tcPr>
                </a:tc>
              </a:tr>
            </a:tbl>
          </a:graphicData>
        </a:graphic>
      </p:graphicFrame>
      <p:sp>
        <p:nvSpPr>
          <p:cNvPr id="2" name="Title 1"/>
          <p:cNvSpPr>
            <a:spLocks noGrp="1"/>
          </p:cNvSpPr>
          <p:nvPr>
            <p:ph type="title"/>
          </p:nvPr>
        </p:nvSpPr>
        <p:spPr/>
        <p:txBody>
          <a:bodyPr/>
          <a:lstStyle/>
          <a:p>
            <a:r>
              <a:rPr lang="en-US" dirty="0" smtClean="0"/>
              <a:t>Region Pairs</a:t>
            </a:r>
            <a:endParaRPr lang="en-US" dirty="0"/>
          </a:p>
        </p:txBody>
      </p:sp>
      <p:sp>
        <p:nvSpPr>
          <p:cNvPr id="14" name="TextBox 13"/>
          <p:cNvSpPr txBox="1"/>
          <p:nvPr/>
        </p:nvSpPr>
        <p:spPr>
          <a:xfrm>
            <a:off x="1738415" y="3965247"/>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5" name="TextBox 14"/>
          <p:cNvSpPr txBox="1"/>
          <p:nvPr/>
        </p:nvSpPr>
        <p:spPr>
          <a:xfrm>
            <a:off x="6121938" y="3937338"/>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17" name="TextBox 16"/>
          <p:cNvSpPr txBox="1"/>
          <p:nvPr/>
        </p:nvSpPr>
        <p:spPr>
          <a:xfrm>
            <a:off x="3555991" y="5510588"/>
            <a:ext cx="2232170" cy="584776"/>
          </a:xfrm>
          <a:prstGeom prst="rect">
            <a:avLst/>
          </a:prstGeom>
          <a:noFill/>
        </p:spPr>
        <p:txBody>
          <a:bodyPr wrap="none" rtlCol="0">
            <a:spAutoFit/>
          </a:bodyPr>
          <a:lstStyle/>
          <a:p>
            <a:r>
              <a:rPr lang="en-US" sz="3200" dirty="0" smtClean="0">
                <a:latin typeface="Gotham Light"/>
                <a:cs typeface="Gotham Light"/>
              </a:rPr>
              <a:t>{1,2</a:t>
            </a:r>
            <a:r>
              <a:rPr lang="en-US" sz="3200" dirty="0" smtClean="0">
                <a:latin typeface="Gotham Light"/>
                <a:cs typeface="Gotham Light"/>
              </a:rPr>
              <a:t>} </a:t>
            </a:r>
            <a:r>
              <a:rPr lang="en-US" sz="3200" dirty="0" smtClean="0">
                <a:latin typeface="Gotham Light"/>
                <a:cs typeface="Gotham Light"/>
                <a:sym typeface="Wingdings"/>
              </a:rPr>
              <a:t> {</a:t>
            </a:r>
            <a:r>
              <a:rPr lang="en-US" sz="3200" dirty="0" smtClean="0">
                <a:latin typeface="Gotham Light"/>
                <a:cs typeface="Gotham Light"/>
                <a:sym typeface="Wingdings"/>
              </a:rPr>
              <a:t>1}</a:t>
            </a:r>
            <a:endParaRPr lang="en-US" sz="3200" dirty="0">
              <a:latin typeface="Gotham Light"/>
              <a:cs typeface="Gotham Light"/>
            </a:endParaRPr>
          </a:p>
        </p:txBody>
      </p:sp>
      <p:sp>
        <p:nvSpPr>
          <p:cNvPr id="21" name="TextBox 20"/>
          <p:cNvSpPr txBox="1"/>
          <p:nvPr/>
        </p:nvSpPr>
        <p:spPr>
          <a:xfrm>
            <a:off x="1269999" y="4550722"/>
            <a:ext cx="6541207" cy="707886"/>
          </a:xfrm>
          <a:prstGeom prst="rect">
            <a:avLst/>
          </a:prstGeom>
          <a:noFill/>
        </p:spPr>
        <p:txBody>
          <a:bodyPr wrap="none" rtlCol="0">
            <a:spAutoFit/>
          </a:bodyPr>
          <a:lstStyle/>
          <a:p>
            <a:r>
              <a:rPr lang="en-US" sz="4000" dirty="0" smtClean="0">
                <a:latin typeface="Gotham Light"/>
                <a:cs typeface="Gotham Light"/>
              </a:rPr>
              <a:t>Set of cells </a:t>
            </a:r>
            <a:r>
              <a:rPr lang="en-US" sz="4000" dirty="0" smtClean="0">
                <a:latin typeface="Gotham Light"/>
                <a:cs typeface="Gotham Light"/>
                <a:sym typeface="Wingdings"/>
              </a:rPr>
              <a:t>to Set of cells</a:t>
            </a:r>
            <a:endParaRPr lang="en-US" sz="4000" dirty="0">
              <a:latin typeface="Gotham Light"/>
              <a:cs typeface="Gotham Light"/>
            </a:endParaRPr>
          </a:p>
        </p:txBody>
      </p:sp>
    </p:spTree>
    <p:extLst>
      <p:ext uri="{BB962C8B-B14F-4D97-AF65-F5344CB8AC3E}">
        <p14:creationId xmlns:p14="http://schemas.microsoft.com/office/powerpoint/2010/main" val="2221197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a14:imgEffect>
                  </a14:imgLayer>
                </a14:imgProps>
              </a:ext>
            </a:extLst>
          </a:blip>
          <a:srcRect t="60152"/>
          <a:stretch/>
        </p:blipFill>
        <p:spPr>
          <a:xfrm rot="16200000">
            <a:off x="1900726" y="-1900726"/>
            <a:ext cx="6858000" cy="10659452"/>
          </a:xfrm>
          <a:prstGeom prst="rect">
            <a:avLst/>
          </a:prstGeom>
        </p:spPr>
      </p:pic>
    </p:spTree>
    <p:extLst>
      <p:ext uri="{BB962C8B-B14F-4D97-AF65-F5344CB8AC3E}">
        <p14:creationId xmlns:p14="http://schemas.microsoft.com/office/powerpoint/2010/main" val="3755057323"/>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Convolution</a:t>
            </a:r>
            <a:endParaRPr lang="en-US" dirty="0"/>
          </a:p>
        </p:txBody>
      </p:sp>
      <p:pic>
        <p:nvPicPr>
          <p:cNvPr id="8" name="Picture 1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13815" y="204018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sp>
        <p:nvSpPr>
          <p:cNvPr id="15" name="TextBox 14"/>
          <p:cNvSpPr txBox="1"/>
          <p:nvPr/>
        </p:nvSpPr>
        <p:spPr>
          <a:xfrm>
            <a:off x="0" y="6661210"/>
            <a:ext cx="2300630" cy="200055"/>
          </a:xfrm>
          <a:prstGeom prst="rect">
            <a:avLst/>
          </a:prstGeom>
          <a:noFill/>
        </p:spPr>
        <p:txBody>
          <a:bodyPr wrap="none" rtlCol="0">
            <a:spAutoFit/>
          </a:bodyPr>
          <a:lstStyle/>
          <a:p>
            <a:r>
              <a:rPr lang="en-US" sz="700" dirty="0"/>
              <a:t>http://</a:t>
            </a:r>
            <a:r>
              <a:rPr lang="en-US" sz="700" dirty="0" err="1"/>
              <a:t>archive.org</a:t>
            </a:r>
            <a:r>
              <a:rPr lang="en-US" sz="700" dirty="0"/>
              <a:t>/details/</a:t>
            </a:r>
            <a:r>
              <a:rPr lang="en-US" sz="700" dirty="0" err="1"/>
              <a:t>Lectures_on_Image_Processing</a:t>
            </a:r>
            <a:endParaRPr lang="en-US" sz="700" dirty="0"/>
          </a:p>
        </p:txBody>
      </p:sp>
      <p:sp>
        <p:nvSpPr>
          <p:cNvPr id="17" name="TextBox 16"/>
          <p:cNvSpPr txBox="1"/>
          <p:nvPr/>
        </p:nvSpPr>
        <p:spPr>
          <a:xfrm>
            <a:off x="3935256" y="5441547"/>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42" name="Rectangle 41"/>
          <p:cNvSpPr/>
          <p:nvPr/>
        </p:nvSpPr>
        <p:spPr>
          <a:xfrm>
            <a:off x="4133929"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7160378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Convolution</a:t>
            </a:r>
            <a:endParaRPr lang="en-US" dirty="0"/>
          </a:p>
        </p:txBody>
      </p:sp>
      <p:pic>
        <p:nvPicPr>
          <p:cNvPr id="8" name="Picture 1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13815" y="204018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sp>
        <p:nvSpPr>
          <p:cNvPr id="15" name="TextBox 14"/>
          <p:cNvSpPr txBox="1"/>
          <p:nvPr/>
        </p:nvSpPr>
        <p:spPr>
          <a:xfrm>
            <a:off x="0" y="6661210"/>
            <a:ext cx="2300630" cy="200055"/>
          </a:xfrm>
          <a:prstGeom prst="rect">
            <a:avLst/>
          </a:prstGeom>
          <a:noFill/>
        </p:spPr>
        <p:txBody>
          <a:bodyPr wrap="none" rtlCol="0">
            <a:spAutoFit/>
          </a:bodyPr>
          <a:lstStyle/>
          <a:p>
            <a:r>
              <a:rPr lang="en-US" sz="700" dirty="0"/>
              <a:t>http://</a:t>
            </a:r>
            <a:r>
              <a:rPr lang="en-US" sz="700" dirty="0" err="1"/>
              <a:t>archive.org</a:t>
            </a:r>
            <a:r>
              <a:rPr lang="en-US" sz="700" dirty="0"/>
              <a:t>/details/</a:t>
            </a:r>
            <a:r>
              <a:rPr lang="en-US" sz="700" dirty="0" err="1"/>
              <a:t>Lectures_on_Image_Processing</a:t>
            </a:r>
            <a:endParaRPr lang="en-US" sz="700" dirty="0"/>
          </a:p>
        </p:txBody>
      </p:sp>
      <p:sp>
        <p:nvSpPr>
          <p:cNvPr id="17" name="TextBox 16"/>
          <p:cNvSpPr txBox="1"/>
          <p:nvPr/>
        </p:nvSpPr>
        <p:spPr>
          <a:xfrm>
            <a:off x="3935256" y="5441547"/>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36" name="Rectangle 35"/>
          <p:cNvSpPr/>
          <p:nvPr/>
        </p:nvSpPr>
        <p:spPr>
          <a:xfrm>
            <a:off x="4344173"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7" name="Rectangle 36"/>
          <p:cNvSpPr/>
          <p:nvPr/>
        </p:nvSpPr>
        <p:spPr>
          <a:xfrm>
            <a:off x="4344173"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8" name="Rectangle 37"/>
          <p:cNvSpPr/>
          <p:nvPr/>
        </p:nvSpPr>
        <p:spPr>
          <a:xfrm>
            <a:off x="4344173"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9" name="Rectangle 38"/>
          <p:cNvSpPr/>
          <p:nvPr/>
        </p:nvSpPr>
        <p:spPr>
          <a:xfrm>
            <a:off x="4344173"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0" name="Rectangle 39"/>
          <p:cNvSpPr/>
          <p:nvPr/>
        </p:nvSpPr>
        <p:spPr>
          <a:xfrm>
            <a:off x="4133929"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1" name="Rectangle 40"/>
          <p:cNvSpPr/>
          <p:nvPr/>
        </p:nvSpPr>
        <p:spPr>
          <a:xfrm>
            <a:off x="4133929"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2" name="Rectangle 41"/>
          <p:cNvSpPr/>
          <p:nvPr/>
        </p:nvSpPr>
        <p:spPr>
          <a:xfrm>
            <a:off x="4133929"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3" name="Rectangle 42"/>
          <p:cNvSpPr/>
          <p:nvPr/>
        </p:nvSpPr>
        <p:spPr>
          <a:xfrm>
            <a:off x="4133929"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4" name="Rectangle 43"/>
          <p:cNvSpPr/>
          <p:nvPr/>
        </p:nvSpPr>
        <p:spPr>
          <a:xfrm>
            <a:off x="3950055"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5" name="Rectangle 44"/>
          <p:cNvSpPr/>
          <p:nvPr/>
        </p:nvSpPr>
        <p:spPr>
          <a:xfrm>
            <a:off x="3950055"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6" name="Rectangle 45"/>
          <p:cNvSpPr/>
          <p:nvPr/>
        </p:nvSpPr>
        <p:spPr>
          <a:xfrm>
            <a:off x="3950055"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7" name="Rectangle 46"/>
          <p:cNvSpPr/>
          <p:nvPr/>
        </p:nvSpPr>
        <p:spPr>
          <a:xfrm>
            <a:off x="3950055"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8" name="Rectangle 47"/>
          <p:cNvSpPr/>
          <p:nvPr/>
        </p:nvSpPr>
        <p:spPr>
          <a:xfrm>
            <a:off x="3739811"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9" name="Rectangle 48"/>
          <p:cNvSpPr/>
          <p:nvPr/>
        </p:nvSpPr>
        <p:spPr>
          <a:xfrm>
            <a:off x="3739811"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0" name="Rectangle 49"/>
          <p:cNvSpPr/>
          <p:nvPr/>
        </p:nvSpPr>
        <p:spPr>
          <a:xfrm>
            <a:off x="3739811"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1" name="Rectangle 50"/>
          <p:cNvSpPr/>
          <p:nvPr/>
        </p:nvSpPr>
        <p:spPr>
          <a:xfrm>
            <a:off x="3739811"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2428706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Convolution</a:t>
            </a:r>
            <a:endParaRPr lang="en-US" dirty="0"/>
          </a:p>
        </p:txBody>
      </p:sp>
      <p:pic>
        <p:nvPicPr>
          <p:cNvPr id="8" name="Picture 1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13815" y="204018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sp>
        <p:nvSpPr>
          <p:cNvPr id="15" name="TextBox 14"/>
          <p:cNvSpPr txBox="1"/>
          <p:nvPr/>
        </p:nvSpPr>
        <p:spPr>
          <a:xfrm>
            <a:off x="0" y="6661210"/>
            <a:ext cx="2300630" cy="200055"/>
          </a:xfrm>
          <a:prstGeom prst="rect">
            <a:avLst/>
          </a:prstGeom>
          <a:noFill/>
        </p:spPr>
        <p:txBody>
          <a:bodyPr wrap="none" rtlCol="0">
            <a:spAutoFit/>
          </a:bodyPr>
          <a:lstStyle/>
          <a:p>
            <a:r>
              <a:rPr lang="en-US" sz="700" dirty="0"/>
              <a:t>http://</a:t>
            </a:r>
            <a:r>
              <a:rPr lang="en-US" sz="700" dirty="0" err="1"/>
              <a:t>archive.org</a:t>
            </a:r>
            <a:r>
              <a:rPr lang="en-US" sz="700" dirty="0"/>
              <a:t>/details/</a:t>
            </a:r>
            <a:r>
              <a:rPr lang="en-US" sz="700" dirty="0" err="1"/>
              <a:t>Lectures_on_Image_Processing</a:t>
            </a:r>
            <a:endParaRPr lang="en-US" sz="700" dirty="0"/>
          </a:p>
        </p:txBody>
      </p:sp>
      <p:sp>
        <p:nvSpPr>
          <p:cNvPr id="17" name="TextBox 16"/>
          <p:cNvSpPr txBox="1"/>
          <p:nvPr/>
        </p:nvSpPr>
        <p:spPr>
          <a:xfrm>
            <a:off x="3935256" y="5441547"/>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100" name="Rectangle 99"/>
          <p:cNvSpPr/>
          <p:nvPr/>
        </p:nvSpPr>
        <p:spPr>
          <a:xfrm>
            <a:off x="3548292"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1" name="Rectangle 100"/>
          <p:cNvSpPr/>
          <p:nvPr/>
        </p:nvSpPr>
        <p:spPr>
          <a:xfrm>
            <a:off x="3548292"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2" name="Rectangle 101"/>
          <p:cNvSpPr/>
          <p:nvPr/>
        </p:nvSpPr>
        <p:spPr>
          <a:xfrm>
            <a:off x="3548292"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3" name="Rectangle 102"/>
          <p:cNvSpPr/>
          <p:nvPr/>
        </p:nvSpPr>
        <p:spPr>
          <a:xfrm>
            <a:off x="3548292"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4" name="Rectangle 103"/>
          <p:cNvSpPr/>
          <p:nvPr/>
        </p:nvSpPr>
        <p:spPr>
          <a:xfrm>
            <a:off x="3338048"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5" name="Rectangle 104"/>
          <p:cNvSpPr/>
          <p:nvPr/>
        </p:nvSpPr>
        <p:spPr>
          <a:xfrm>
            <a:off x="3338048"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6" name="Rectangle 105"/>
          <p:cNvSpPr/>
          <p:nvPr/>
        </p:nvSpPr>
        <p:spPr>
          <a:xfrm>
            <a:off x="3338048"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7" name="Rectangle 106"/>
          <p:cNvSpPr/>
          <p:nvPr/>
        </p:nvSpPr>
        <p:spPr>
          <a:xfrm>
            <a:off x="3338048"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8" name="Rectangle 107"/>
          <p:cNvSpPr/>
          <p:nvPr/>
        </p:nvSpPr>
        <p:spPr>
          <a:xfrm>
            <a:off x="3154174"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9" name="Rectangle 108"/>
          <p:cNvSpPr/>
          <p:nvPr/>
        </p:nvSpPr>
        <p:spPr>
          <a:xfrm>
            <a:off x="3154174"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0" name="Rectangle 109"/>
          <p:cNvSpPr/>
          <p:nvPr/>
        </p:nvSpPr>
        <p:spPr>
          <a:xfrm>
            <a:off x="3154174"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1" name="Rectangle 110"/>
          <p:cNvSpPr/>
          <p:nvPr/>
        </p:nvSpPr>
        <p:spPr>
          <a:xfrm>
            <a:off x="3154174"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2" name="Rectangle 111"/>
          <p:cNvSpPr/>
          <p:nvPr/>
        </p:nvSpPr>
        <p:spPr>
          <a:xfrm>
            <a:off x="2943930"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3" name="Rectangle 112"/>
          <p:cNvSpPr/>
          <p:nvPr/>
        </p:nvSpPr>
        <p:spPr>
          <a:xfrm>
            <a:off x="2943930"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4" name="Rectangle 113"/>
          <p:cNvSpPr/>
          <p:nvPr/>
        </p:nvSpPr>
        <p:spPr>
          <a:xfrm>
            <a:off x="2943930"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5" name="Rectangle 114"/>
          <p:cNvSpPr/>
          <p:nvPr/>
        </p:nvSpPr>
        <p:spPr>
          <a:xfrm>
            <a:off x="2943930"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2" name="Rectangle 131"/>
          <p:cNvSpPr/>
          <p:nvPr/>
        </p:nvSpPr>
        <p:spPr>
          <a:xfrm>
            <a:off x="4344173"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3" name="Rectangle 132"/>
          <p:cNvSpPr/>
          <p:nvPr/>
        </p:nvSpPr>
        <p:spPr>
          <a:xfrm>
            <a:off x="4344173"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4" name="Rectangle 133"/>
          <p:cNvSpPr/>
          <p:nvPr/>
        </p:nvSpPr>
        <p:spPr>
          <a:xfrm>
            <a:off x="4344173"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5" name="Rectangle 134"/>
          <p:cNvSpPr/>
          <p:nvPr/>
        </p:nvSpPr>
        <p:spPr>
          <a:xfrm>
            <a:off x="4344173"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6" name="Rectangle 135"/>
          <p:cNvSpPr/>
          <p:nvPr/>
        </p:nvSpPr>
        <p:spPr>
          <a:xfrm>
            <a:off x="4133929"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7" name="Rectangle 136"/>
          <p:cNvSpPr/>
          <p:nvPr/>
        </p:nvSpPr>
        <p:spPr>
          <a:xfrm>
            <a:off x="4133929"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8" name="Rectangle 137"/>
          <p:cNvSpPr/>
          <p:nvPr/>
        </p:nvSpPr>
        <p:spPr>
          <a:xfrm>
            <a:off x="4133929"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9" name="Rectangle 138"/>
          <p:cNvSpPr/>
          <p:nvPr/>
        </p:nvSpPr>
        <p:spPr>
          <a:xfrm>
            <a:off x="4133929"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0" name="Rectangle 139"/>
          <p:cNvSpPr/>
          <p:nvPr/>
        </p:nvSpPr>
        <p:spPr>
          <a:xfrm>
            <a:off x="3950055"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1" name="Rectangle 140"/>
          <p:cNvSpPr/>
          <p:nvPr/>
        </p:nvSpPr>
        <p:spPr>
          <a:xfrm>
            <a:off x="3950055"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2" name="Rectangle 141"/>
          <p:cNvSpPr/>
          <p:nvPr/>
        </p:nvSpPr>
        <p:spPr>
          <a:xfrm>
            <a:off x="3950055"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3" name="Rectangle 142"/>
          <p:cNvSpPr/>
          <p:nvPr/>
        </p:nvSpPr>
        <p:spPr>
          <a:xfrm>
            <a:off x="3950055"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4" name="Rectangle 143"/>
          <p:cNvSpPr/>
          <p:nvPr/>
        </p:nvSpPr>
        <p:spPr>
          <a:xfrm>
            <a:off x="3739811"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5" name="Rectangle 144"/>
          <p:cNvSpPr/>
          <p:nvPr/>
        </p:nvSpPr>
        <p:spPr>
          <a:xfrm>
            <a:off x="3739811"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6" name="Rectangle 145"/>
          <p:cNvSpPr/>
          <p:nvPr/>
        </p:nvSpPr>
        <p:spPr>
          <a:xfrm>
            <a:off x="3739811"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7" name="Rectangle 146"/>
          <p:cNvSpPr/>
          <p:nvPr/>
        </p:nvSpPr>
        <p:spPr>
          <a:xfrm>
            <a:off x="3739811"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8" name="Rectangle 147"/>
          <p:cNvSpPr/>
          <p:nvPr/>
        </p:nvSpPr>
        <p:spPr>
          <a:xfrm>
            <a:off x="3548292"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9" name="Rectangle 148"/>
          <p:cNvSpPr/>
          <p:nvPr/>
        </p:nvSpPr>
        <p:spPr>
          <a:xfrm>
            <a:off x="3548292"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0" name="Rectangle 149"/>
          <p:cNvSpPr/>
          <p:nvPr/>
        </p:nvSpPr>
        <p:spPr>
          <a:xfrm>
            <a:off x="3548292"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1" name="Rectangle 150"/>
          <p:cNvSpPr/>
          <p:nvPr/>
        </p:nvSpPr>
        <p:spPr>
          <a:xfrm>
            <a:off x="3548292"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2" name="Rectangle 151"/>
          <p:cNvSpPr/>
          <p:nvPr/>
        </p:nvSpPr>
        <p:spPr>
          <a:xfrm>
            <a:off x="3338048"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3" name="Rectangle 152"/>
          <p:cNvSpPr/>
          <p:nvPr/>
        </p:nvSpPr>
        <p:spPr>
          <a:xfrm>
            <a:off x="3338048"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4" name="Rectangle 153"/>
          <p:cNvSpPr/>
          <p:nvPr/>
        </p:nvSpPr>
        <p:spPr>
          <a:xfrm>
            <a:off x="3338048"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5" name="Rectangle 154"/>
          <p:cNvSpPr/>
          <p:nvPr/>
        </p:nvSpPr>
        <p:spPr>
          <a:xfrm>
            <a:off x="3338048"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6" name="Rectangle 155"/>
          <p:cNvSpPr/>
          <p:nvPr/>
        </p:nvSpPr>
        <p:spPr>
          <a:xfrm>
            <a:off x="3154174"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7" name="Rectangle 156"/>
          <p:cNvSpPr/>
          <p:nvPr/>
        </p:nvSpPr>
        <p:spPr>
          <a:xfrm>
            <a:off x="3154174"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8" name="Rectangle 157"/>
          <p:cNvSpPr/>
          <p:nvPr/>
        </p:nvSpPr>
        <p:spPr>
          <a:xfrm>
            <a:off x="3154174"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9" name="Rectangle 158"/>
          <p:cNvSpPr/>
          <p:nvPr/>
        </p:nvSpPr>
        <p:spPr>
          <a:xfrm>
            <a:off x="3154174"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0" name="Rectangle 159"/>
          <p:cNvSpPr/>
          <p:nvPr/>
        </p:nvSpPr>
        <p:spPr>
          <a:xfrm>
            <a:off x="2943930"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1" name="Rectangle 160"/>
          <p:cNvSpPr/>
          <p:nvPr/>
        </p:nvSpPr>
        <p:spPr>
          <a:xfrm>
            <a:off x="2943930"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2" name="Rectangle 161"/>
          <p:cNvSpPr/>
          <p:nvPr/>
        </p:nvSpPr>
        <p:spPr>
          <a:xfrm>
            <a:off x="2943930"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3" name="Rectangle 162"/>
          <p:cNvSpPr/>
          <p:nvPr/>
        </p:nvSpPr>
        <p:spPr>
          <a:xfrm>
            <a:off x="2943930"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5" name="Rectangle 164"/>
          <p:cNvSpPr/>
          <p:nvPr/>
        </p:nvSpPr>
        <p:spPr>
          <a:xfrm>
            <a:off x="4344173"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6" name="Rectangle 165"/>
          <p:cNvSpPr/>
          <p:nvPr/>
        </p:nvSpPr>
        <p:spPr>
          <a:xfrm>
            <a:off x="4344173"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7" name="Rectangle 166"/>
          <p:cNvSpPr/>
          <p:nvPr/>
        </p:nvSpPr>
        <p:spPr>
          <a:xfrm>
            <a:off x="4344173"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9" name="Rectangle 168"/>
          <p:cNvSpPr/>
          <p:nvPr/>
        </p:nvSpPr>
        <p:spPr>
          <a:xfrm>
            <a:off x="4344173"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0" name="Rectangle 169"/>
          <p:cNvSpPr/>
          <p:nvPr/>
        </p:nvSpPr>
        <p:spPr>
          <a:xfrm>
            <a:off x="4133929"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1" name="Rectangle 170"/>
          <p:cNvSpPr/>
          <p:nvPr/>
        </p:nvSpPr>
        <p:spPr>
          <a:xfrm>
            <a:off x="4133929"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3" name="Rectangle 172"/>
          <p:cNvSpPr/>
          <p:nvPr/>
        </p:nvSpPr>
        <p:spPr>
          <a:xfrm>
            <a:off x="4133929"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4" name="Rectangle 173"/>
          <p:cNvSpPr/>
          <p:nvPr/>
        </p:nvSpPr>
        <p:spPr>
          <a:xfrm>
            <a:off x="4133929"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5" name="Rectangle 174"/>
          <p:cNvSpPr/>
          <p:nvPr/>
        </p:nvSpPr>
        <p:spPr>
          <a:xfrm>
            <a:off x="3950055"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7" name="Rectangle 176"/>
          <p:cNvSpPr/>
          <p:nvPr/>
        </p:nvSpPr>
        <p:spPr>
          <a:xfrm>
            <a:off x="3950055"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8" name="Rectangle 177"/>
          <p:cNvSpPr/>
          <p:nvPr/>
        </p:nvSpPr>
        <p:spPr>
          <a:xfrm>
            <a:off x="3950055"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9" name="Rectangle 178"/>
          <p:cNvSpPr/>
          <p:nvPr/>
        </p:nvSpPr>
        <p:spPr>
          <a:xfrm>
            <a:off x="3950055"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0" name="Rectangle 179"/>
          <p:cNvSpPr/>
          <p:nvPr/>
        </p:nvSpPr>
        <p:spPr>
          <a:xfrm>
            <a:off x="3739811"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1" name="Rectangle 180"/>
          <p:cNvSpPr/>
          <p:nvPr/>
        </p:nvSpPr>
        <p:spPr>
          <a:xfrm>
            <a:off x="3739811"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2" name="Rectangle 181"/>
          <p:cNvSpPr/>
          <p:nvPr/>
        </p:nvSpPr>
        <p:spPr>
          <a:xfrm>
            <a:off x="3739811"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3" name="Rectangle 182"/>
          <p:cNvSpPr/>
          <p:nvPr/>
        </p:nvSpPr>
        <p:spPr>
          <a:xfrm>
            <a:off x="3739811"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4" name="Rectangle 183"/>
          <p:cNvSpPr/>
          <p:nvPr/>
        </p:nvSpPr>
        <p:spPr>
          <a:xfrm>
            <a:off x="4976360" y="207545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5" name="Rectangle 184"/>
          <p:cNvSpPr/>
          <p:nvPr/>
        </p:nvSpPr>
        <p:spPr>
          <a:xfrm>
            <a:off x="4976360" y="226935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6" name="Rectangle 185"/>
          <p:cNvSpPr/>
          <p:nvPr/>
        </p:nvSpPr>
        <p:spPr>
          <a:xfrm>
            <a:off x="4976360" y="247617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7" name="Rectangle 186"/>
          <p:cNvSpPr/>
          <p:nvPr/>
        </p:nvSpPr>
        <p:spPr>
          <a:xfrm>
            <a:off x="4976360" y="265285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8" name="Rectangle 187"/>
          <p:cNvSpPr/>
          <p:nvPr/>
        </p:nvSpPr>
        <p:spPr>
          <a:xfrm>
            <a:off x="4792486" y="207545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9" name="Rectangle 188"/>
          <p:cNvSpPr/>
          <p:nvPr/>
        </p:nvSpPr>
        <p:spPr>
          <a:xfrm>
            <a:off x="4792486" y="226935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0" name="Rectangle 189"/>
          <p:cNvSpPr/>
          <p:nvPr/>
        </p:nvSpPr>
        <p:spPr>
          <a:xfrm>
            <a:off x="4792486" y="247617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1" name="Rectangle 190"/>
          <p:cNvSpPr/>
          <p:nvPr/>
        </p:nvSpPr>
        <p:spPr>
          <a:xfrm>
            <a:off x="4792486" y="265285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2" name="Rectangle 191"/>
          <p:cNvSpPr/>
          <p:nvPr/>
        </p:nvSpPr>
        <p:spPr>
          <a:xfrm>
            <a:off x="4582242" y="207545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3" name="Rectangle 192"/>
          <p:cNvSpPr/>
          <p:nvPr/>
        </p:nvSpPr>
        <p:spPr>
          <a:xfrm>
            <a:off x="4582242" y="226935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4" name="Rectangle 193"/>
          <p:cNvSpPr/>
          <p:nvPr/>
        </p:nvSpPr>
        <p:spPr>
          <a:xfrm>
            <a:off x="4582242" y="247617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5" name="Rectangle 194"/>
          <p:cNvSpPr/>
          <p:nvPr/>
        </p:nvSpPr>
        <p:spPr>
          <a:xfrm>
            <a:off x="4582242" y="265285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6" name="Rectangle 195"/>
          <p:cNvSpPr/>
          <p:nvPr/>
        </p:nvSpPr>
        <p:spPr>
          <a:xfrm>
            <a:off x="4976360" y="289359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7" name="Rectangle 196"/>
          <p:cNvSpPr/>
          <p:nvPr/>
        </p:nvSpPr>
        <p:spPr>
          <a:xfrm>
            <a:off x="4976360" y="30874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8" name="Rectangle 197"/>
          <p:cNvSpPr/>
          <p:nvPr/>
        </p:nvSpPr>
        <p:spPr>
          <a:xfrm>
            <a:off x="4976360" y="329431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9" name="Rectangle 198"/>
          <p:cNvSpPr/>
          <p:nvPr/>
        </p:nvSpPr>
        <p:spPr>
          <a:xfrm>
            <a:off x="4976360" y="34709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0" name="Rectangle 199"/>
          <p:cNvSpPr/>
          <p:nvPr/>
        </p:nvSpPr>
        <p:spPr>
          <a:xfrm>
            <a:off x="4792486" y="289359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1" name="Rectangle 200"/>
          <p:cNvSpPr/>
          <p:nvPr/>
        </p:nvSpPr>
        <p:spPr>
          <a:xfrm>
            <a:off x="4792486" y="30874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2" name="Rectangle 201"/>
          <p:cNvSpPr/>
          <p:nvPr/>
        </p:nvSpPr>
        <p:spPr>
          <a:xfrm>
            <a:off x="4792486" y="329431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3" name="Rectangle 202"/>
          <p:cNvSpPr/>
          <p:nvPr/>
        </p:nvSpPr>
        <p:spPr>
          <a:xfrm>
            <a:off x="4792486" y="34709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4" name="Rectangle 203"/>
          <p:cNvSpPr/>
          <p:nvPr/>
        </p:nvSpPr>
        <p:spPr>
          <a:xfrm>
            <a:off x="4582242" y="289359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5" name="Rectangle 204"/>
          <p:cNvSpPr/>
          <p:nvPr/>
        </p:nvSpPr>
        <p:spPr>
          <a:xfrm>
            <a:off x="4582242" y="30874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6" name="Rectangle 205"/>
          <p:cNvSpPr/>
          <p:nvPr/>
        </p:nvSpPr>
        <p:spPr>
          <a:xfrm>
            <a:off x="4582242" y="329431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7" name="Rectangle 206"/>
          <p:cNvSpPr/>
          <p:nvPr/>
        </p:nvSpPr>
        <p:spPr>
          <a:xfrm>
            <a:off x="4582242" y="34709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8" name="Rectangle 207"/>
          <p:cNvSpPr/>
          <p:nvPr/>
        </p:nvSpPr>
        <p:spPr>
          <a:xfrm>
            <a:off x="3548292"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9" name="Rectangle 208"/>
          <p:cNvSpPr/>
          <p:nvPr/>
        </p:nvSpPr>
        <p:spPr>
          <a:xfrm>
            <a:off x="3338048"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0" name="Rectangle 209"/>
          <p:cNvSpPr/>
          <p:nvPr/>
        </p:nvSpPr>
        <p:spPr>
          <a:xfrm>
            <a:off x="3154174"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1" name="Rectangle 210"/>
          <p:cNvSpPr/>
          <p:nvPr/>
        </p:nvSpPr>
        <p:spPr>
          <a:xfrm>
            <a:off x="2943930"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3" name="Rectangle 212"/>
          <p:cNvSpPr/>
          <p:nvPr/>
        </p:nvSpPr>
        <p:spPr>
          <a:xfrm>
            <a:off x="4344173"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4" name="Rectangle 213"/>
          <p:cNvSpPr/>
          <p:nvPr/>
        </p:nvSpPr>
        <p:spPr>
          <a:xfrm>
            <a:off x="4133929"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5" name="Rectangle 214"/>
          <p:cNvSpPr/>
          <p:nvPr/>
        </p:nvSpPr>
        <p:spPr>
          <a:xfrm>
            <a:off x="3950055"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7" name="Rectangle 216"/>
          <p:cNvSpPr/>
          <p:nvPr/>
        </p:nvSpPr>
        <p:spPr>
          <a:xfrm>
            <a:off x="3739811"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8" name="Rectangle 217"/>
          <p:cNvSpPr/>
          <p:nvPr/>
        </p:nvSpPr>
        <p:spPr>
          <a:xfrm>
            <a:off x="4976360" y="3685361"/>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9" name="Rectangle 218"/>
          <p:cNvSpPr/>
          <p:nvPr/>
        </p:nvSpPr>
        <p:spPr>
          <a:xfrm>
            <a:off x="4792486" y="3685361"/>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1" name="Rectangle 220"/>
          <p:cNvSpPr/>
          <p:nvPr/>
        </p:nvSpPr>
        <p:spPr>
          <a:xfrm>
            <a:off x="4582242" y="3685361"/>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94044172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Convolution</a:t>
            </a:r>
            <a:endParaRPr lang="en-US" dirty="0"/>
          </a:p>
        </p:txBody>
      </p:sp>
      <p:pic>
        <p:nvPicPr>
          <p:cNvPr id="8" name="Picture 1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13815" y="2040180"/>
            <a:ext cx="3251200" cy="3251200"/>
          </a:xfrm>
          <a:prstGeom prst="rect">
            <a:avLst/>
          </a:prstGeom>
          <a:solidFill>
            <a:srgbClr val="FFFF99"/>
          </a:solidFill>
          <a:ln>
            <a:noFill/>
          </a:ln>
          <a:effectLst>
            <a:outerShdw blurRad="63500" dist="107763" dir="8100000" algn="ctr" rotWithShape="0">
              <a:schemeClr val="tx2">
                <a:alpha val="25000"/>
              </a:schemeClr>
            </a:outerShdw>
          </a:effectLst>
          <a:extLst>
            <a:ext uri="{91240B29-F687-4f45-9708-019B960494DF}">
              <a14:hiddenLine xmlns:a14="http://schemas.microsoft.com/office/drawing/2010/main" w="9525">
                <a:solidFill>
                  <a:srgbClr val="000000"/>
                </a:solidFill>
                <a:miter lim="800000"/>
                <a:headEnd/>
                <a:tailEnd/>
              </a14:hiddenLine>
            </a:ext>
          </a:extLst>
        </p:spPr>
      </p:pic>
      <p:sp>
        <p:nvSpPr>
          <p:cNvPr id="15" name="TextBox 14"/>
          <p:cNvSpPr txBox="1"/>
          <p:nvPr/>
        </p:nvSpPr>
        <p:spPr>
          <a:xfrm>
            <a:off x="0" y="6661210"/>
            <a:ext cx="2300630" cy="200055"/>
          </a:xfrm>
          <a:prstGeom prst="rect">
            <a:avLst/>
          </a:prstGeom>
          <a:noFill/>
        </p:spPr>
        <p:txBody>
          <a:bodyPr wrap="none" rtlCol="0">
            <a:spAutoFit/>
          </a:bodyPr>
          <a:lstStyle/>
          <a:p>
            <a:r>
              <a:rPr lang="en-US" sz="700" dirty="0"/>
              <a:t>http://</a:t>
            </a:r>
            <a:r>
              <a:rPr lang="en-US" sz="700" dirty="0" err="1"/>
              <a:t>archive.org</a:t>
            </a:r>
            <a:r>
              <a:rPr lang="en-US" sz="700" dirty="0"/>
              <a:t>/details/</a:t>
            </a:r>
            <a:r>
              <a:rPr lang="en-US" sz="700" dirty="0" err="1"/>
              <a:t>Lectures_on_Image_Processing</a:t>
            </a:r>
            <a:endParaRPr lang="en-US" sz="700" dirty="0"/>
          </a:p>
        </p:txBody>
      </p:sp>
      <p:sp>
        <p:nvSpPr>
          <p:cNvPr id="17" name="TextBox 16"/>
          <p:cNvSpPr txBox="1"/>
          <p:nvPr/>
        </p:nvSpPr>
        <p:spPr>
          <a:xfrm>
            <a:off x="3935256" y="5441547"/>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19" name="Rectangle 18"/>
          <p:cNvSpPr/>
          <p:nvPr/>
        </p:nvSpPr>
        <p:spPr>
          <a:xfrm>
            <a:off x="3548292"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 name="Rectangle 13"/>
          <p:cNvSpPr/>
          <p:nvPr/>
        </p:nvSpPr>
        <p:spPr>
          <a:xfrm>
            <a:off x="3548292"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 name="Rectangle 21"/>
          <p:cNvSpPr/>
          <p:nvPr/>
        </p:nvSpPr>
        <p:spPr>
          <a:xfrm>
            <a:off x="3548292"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 name="Rectangle 22"/>
          <p:cNvSpPr/>
          <p:nvPr/>
        </p:nvSpPr>
        <p:spPr>
          <a:xfrm>
            <a:off x="3548292"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 name="Rectangle 23"/>
          <p:cNvSpPr/>
          <p:nvPr/>
        </p:nvSpPr>
        <p:spPr>
          <a:xfrm>
            <a:off x="3338048"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 name="Rectangle 24"/>
          <p:cNvSpPr/>
          <p:nvPr/>
        </p:nvSpPr>
        <p:spPr>
          <a:xfrm>
            <a:off x="3338048"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6" name="Rectangle 25"/>
          <p:cNvSpPr/>
          <p:nvPr/>
        </p:nvSpPr>
        <p:spPr>
          <a:xfrm>
            <a:off x="3338048"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7" name="Rectangle 26"/>
          <p:cNvSpPr/>
          <p:nvPr/>
        </p:nvSpPr>
        <p:spPr>
          <a:xfrm>
            <a:off x="3338048"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8" name="Rectangle 27"/>
          <p:cNvSpPr/>
          <p:nvPr/>
        </p:nvSpPr>
        <p:spPr>
          <a:xfrm>
            <a:off x="3154174"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9" name="Rectangle 28"/>
          <p:cNvSpPr/>
          <p:nvPr/>
        </p:nvSpPr>
        <p:spPr>
          <a:xfrm>
            <a:off x="3154174"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0" name="Rectangle 29"/>
          <p:cNvSpPr/>
          <p:nvPr/>
        </p:nvSpPr>
        <p:spPr>
          <a:xfrm>
            <a:off x="3154174"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1" name="Rectangle 30"/>
          <p:cNvSpPr/>
          <p:nvPr/>
        </p:nvSpPr>
        <p:spPr>
          <a:xfrm>
            <a:off x="3154174"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2" name="Rectangle 31"/>
          <p:cNvSpPr/>
          <p:nvPr/>
        </p:nvSpPr>
        <p:spPr>
          <a:xfrm>
            <a:off x="2943930"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3" name="Rectangle 32"/>
          <p:cNvSpPr/>
          <p:nvPr/>
        </p:nvSpPr>
        <p:spPr>
          <a:xfrm>
            <a:off x="2943930"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4" name="Rectangle 33"/>
          <p:cNvSpPr/>
          <p:nvPr/>
        </p:nvSpPr>
        <p:spPr>
          <a:xfrm>
            <a:off x="2943930"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5" name="Rectangle 34"/>
          <p:cNvSpPr/>
          <p:nvPr/>
        </p:nvSpPr>
        <p:spPr>
          <a:xfrm>
            <a:off x="2943930"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6" name="Rectangle 35"/>
          <p:cNvSpPr/>
          <p:nvPr/>
        </p:nvSpPr>
        <p:spPr>
          <a:xfrm>
            <a:off x="4344173"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7" name="Rectangle 36"/>
          <p:cNvSpPr/>
          <p:nvPr/>
        </p:nvSpPr>
        <p:spPr>
          <a:xfrm>
            <a:off x="4344173"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8" name="Rectangle 37"/>
          <p:cNvSpPr/>
          <p:nvPr/>
        </p:nvSpPr>
        <p:spPr>
          <a:xfrm>
            <a:off x="4344173"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9" name="Rectangle 38"/>
          <p:cNvSpPr/>
          <p:nvPr/>
        </p:nvSpPr>
        <p:spPr>
          <a:xfrm>
            <a:off x="4344173"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0" name="Rectangle 39"/>
          <p:cNvSpPr/>
          <p:nvPr/>
        </p:nvSpPr>
        <p:spPr>
          <a:xfrm>
            <a:off x="4133929"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1" name="Rectangle 40"/>
          <p:cNvSpPr/>
          <p:nvPr/>
        </p:nvSpPr>
        <p:spPr>
          <a:xfrm>
            <a:off x="4133929"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2" name="Rectangle 41"/>
          <p:cNvSpPr/>
          <p:nvPr/>
        </p:nvSpPr>
        <p:spPr>
          <a:xfrm>
            <a:off x="4133929"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3" name="Rectangle 42"/>
          <p:cNvSpPr/>
          <p:nvPr/>
        </p:nvSpPr>
        <p:spPr>
          <a:xfrm>
            <a:off x="4133929"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4" name="Rectangle 43"/>
          <p:cNvSpPr/>
          <p:nvPr/>
        </p:nvSpPr>
        <p:spPr>
          <a:xfrm>
            <a:off x="3950055"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5" name="Rectangle 44"/>
          <p:cNvSpPr/>
          <p:nvPr/>
        </p:nvSpPr>
        <p:spPr>
          <a:xfrm>
            <a:off x="3950055"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6" name="Rectangle 45"/>
          <p:cNvSpPr/>
          <p:nvPr/>
        </p:nvSpPr>
        <p:spPr>
          <a:xfrm>
            <a:off x="3950055"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7" name="Rectangle 46"/>
          <p:cNvSpPr/>
          <p:nvPr/>
        </p:nvSpPr>
        <p:spPr>
          <a:xfrm>
            <a:off x="3950055"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8" name="Rectangle 47"/>
          <p:cNvSpPr/>
          <p:nvPr/>
        </p:nvSpPr>
        <p:spPr>
          <a:xfrm>
            <a:off x="3739811" y="20786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9" name="Rectangle 48"/>
          <p:cNvSpPr/>
          <p:nvPr/>
        </p:nvSpPr>
        <p:spPr>
          <a:xfrm>
            <a:off x="3739811" y="227259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0" name="Rectangle 49"/>
          <p:cNvSpPr/>
          <p:nvPr/>
        </p:nvSpPr>
        <p:spPr>
          <a:xfrm>
            <a:off x="3739811" y="247941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1" name="Rectangle 50"/>
          <p:cNvSpPr/>
          <p:nvPr/>
        </p:nvSpPr>
        <p:spPr>
          <a:xfrm>
            <a:off x="3739811" y="26560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2" name="Rectangle 51"/>
          <p:cNvSpPr/>
          <p:nvPr/>
        </p:nvSpPr>
        <p:spPr>
          <a:xfrm>
            <a:off x="3548292"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3" name="Rectangle 52"/>
          <p:cNvSpPr/>
          <p:nvPr/>
        </p:nvSpPr>
        <p:spPr>
          <a:xfrm>
            <a:off x="3548292"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4" name="Rectangle 53"/>
          <p:cNvSpPr/>
          <p:nvPr/>
        </p:nvSpPr>
        <p:spPr>
          <a:xfrm>
            <a:off x="3548292"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5" name="Rectangle 54"/>
          <p:cNvSpPr/>
          <p:nvPr/>
        </p:nvSpPr>
        <p:spPr>
          <a:xfrm>
            <a:off x="3548292"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6" name="Rectangle 55"/>
          <p:cNvSpPr/>
          <p:nvPr/>
        </p:nvSpPr>
        <p:spPr>
          <a:xfrm>
            <a:off x="3338048"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7" name="Rectangle 56"/>
          <p:cNvSpPr/>
          <p:nvPr/>
        </p:nvSpPr>
        <p:spPr>
          <a:xfrm>
            <a:off x="3338048"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8" name="Rectangle 57"/>
          <p:cNvSpPr/>
          <p:nvPr/>
        </p:nvSpPr>
        <p:spPr>
          <a:xfrm>
            <a:off x="3338048"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9" name="Rectangle 58"/>
          <p:cNvSpPr/>
          <p:nvPr/>
        </p:nvSpPr>
        <p:spPr>
          <a:xfrm>
            <a:off x="3338048"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0" name="Rectangle 59"/>
          <p:cNvSpPr/>
          <p:nvPr/>
        </p:nvSpPr>
        <p:spPr>
          <a:xfrm>
            <a:off x="3154174"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1" name="Rectangle 60"/>
          <p:cNvSpPr/>
          <p:nvPr/>
        </p:nvSpPr>
        <p:spPr>
          <a:xfrm>
            <a:off x="3154174"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2" name="Rectangle 61"/>
          <p:cNvSpPr/>
          <p:nvPr/>
        </p:nvSpPr>
        <p:spPr>
          <a:xfrm>
            <a:off x="3154174"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3" name="Rectangle 62"/>
          <p:cNvSpPr/>
          <p:nvPr/>
        </p:nvSpPr>
        <p:spPr>
          <a:xfrm>
            <a:off x="3154174"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4" name="Rectangle 63"/>
          <p:cNvSpPr/>
          <p:nvPr/>
        </p:nvSpPr>
        <p:spPr>
          <a:xfrm>
            <a:off x="2943930"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5" name="Rectangle 64"/>
          <p:cNvSpPr/>
          <p:nvPr/>
        </p:nvSpPr>
        <p:spPr>
          <a:xfrm>
            <a:off x="2943930"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6" name="Rectangle 65"/>
          <p:cNvSpPr/>
          <p:nvPr/>
        </p:nvSpPr>
        <p:spPr>
          <a:xfrm>
            <a:off x="2943930"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7" name="Rectangle 66"/>
          <p:cNvSpPr/>
          <p:nvPr/>
        </p:nvSpPr>
        <p:spPr>
          <a:xfrm>
            <a:off x="2943930"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8" name="Rectangle 67"/>
          <p:cNvSpPr/>
          <p:nvPr/>
        </p:nvSpPr>
        <p:spPr>
          <a:xfrm>
            <a:off x="4344173"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9" name="Rectangle 68"/>
          <p:cNvSpPr/>
          <p:nvPr/>
        </p:nvSpPr>
        <p:spPr>
          <a:xfrm>
            <a:off x="4344173"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0" name="Rectangle 69"/>
          <p:cNvSpPr/>
          <p:nvPr/>
        </p:nvSpPr>
        <p:spPr>
          <a:xfrm>
            <a:off x="4344173"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1" name="Rectangle 70"/>
          <p:cNvSpPr/>
          <p:nvPr/>
        </p:nvSpPr>
        <p:spPr>
          <a:xfrm>
            <a:off x="4344173"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2" name="Rectangle 71"/>
          <p:cNvSpPr/>
          <p:nvPr/>
        </p:nvSpPr>
        <p:spPr>
          <a:xfrm>
            <a:off x="4133929"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3" name="Rectangle 72"/>
          <p:cNvSpPr/>
          <p:nvPr/>
        </p:nvSpPr>
        <p:spPr>
          <a:xfrm>
            <a:off x="4133929"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4" name="Rectangle 73"/>
          <p:cNvSpPr/>
          <p:nvPr/>
        </p:nvSpPr>
        <p:spPr>
          <a:xfrm>
            <a:off x="4133929"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5" name="Rectangle 74"/>
          <p:cNvSpPr/>
          <p:nvPr/>
        </p:nvSpPr>
        <p:spPr>
          <a:xfrm>
            <a:off x="4133929"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6" name="Rectangle 75"/>
          <p:cNvSpPr/>
          <p:nvPr/>
        </p:nvSpPr>
        <p:spPr>
          <a:xfrm>
            <a:off x="3950055"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7" name="Rectangle 76"/>
          <p:cNvSpPr/>
          <p:nvPr/>
        </p:nvSpPr>
        <p:spPr>
          <a:xfrm>
            <a:off x="3950055"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8" name="Rectangle 77"/>
          <p:cNvSpPr/>
          <p:nvPr/>
        </p:nvSpPr>
        <p:spPr>
          <a:xfrm>
            <a:off x="3950055"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9" name="Rectangle 78"/>
          <p:cNvSpPr/>
          <p:nvPr/>
        </p:nvSpPr>
        <p:spPr>
          <a:xfrm>
            <a:off x="3950055"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0" name="Rectangle 79"/>
          <p:cNvSpPr/>
          <p:nvPr/>
        </p:nvSpPr>
        <p:spPr>
          <a:xfrm>
            <a:off x="3739811" y="289683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1" name="Rectangle 80"/>
          <p:cNvSpPr/>
          <p:nvPr/>
        </p:nvSpPr>
        <p:spPr>
          <a:xfrm>
            <a:off x="3739811" y="309074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2" name="Rectangle 81"/>
          <p:cNvSpPr/>
          <p:nvPr/>
        </p:nvSpPr>
        <p:spPr>
          <a:xfrm>
            <a:off x="3739811" y="329755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3" name="Rectangle 82"/>
          <p:cNvSpPr/>
          <p:nvPr/>
        </p:nvSpPr>
        <p:spPr>
          <a:xfrm>
            <a:off x="3739811" y="3474239"/>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4" name="Rectangle 83"/>
          <p:cNvSpPr/>
          <p:nvPr/>
        </p:nvSpPr>
        <p:spPr>
          <a:xfrm>
            <a:off x="5186604" y="207545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5" name="Rectangle 84"/>
          <p:cNvSpPr/>
          <p:nvPr/>
        </p:nvSpPr>
        <p:spPr>
          <a:xfrm>
            <a:off x="5186604" y="226935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6" name="Rectangle 85"/>
          <p:cNvSpPr/>
          <p:nvPr/>
        </p:nvSpPr>
        <p:spPr>
          <a:xfrm>
            <a:off x="5186604" y="247617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7" name="Rectangle 86"/>
          <p:cNvSpPr/>
          <p:nvPr/>
        </p:nvSpPr>
        <p:spPr>
          <a:xfrm>
            <a:off x="5186604" y="265285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8" name="Rectangle 87"/>
          <p:cNvSpPr/>
          <p:nvPr/>
        </p:nvSpPr>
        <p:spPr>
          <a:xfrm>
            <a:off x="4976360" y="207545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9" name="Rectangle 88"/>
          <p:cNvSpPr/>
          <p:nvPr/>
        </p:nvSpPr>
        <p:spPr>
          <a:xfrm>
            <a:off x="4976360" y="226935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0" name="Rectangle 89"/>
          <p:cNvSpPr/>
          <p:nvPr/>
        </p:nvSpPr>
        <p:spPr>
          <a:xfrm>
            <a:off x="4976360" y="247617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1" name="Rectangle 90"/>
          <p:cNvSpPr/>
          <p:nvPr/>
        </p:nvSpPr>
        <p:spPr>
          <a:xfrm>
            <a:off x="4976360" y="265285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2" name="Rectangle 91"/>
          <p:cNvSpPr/>
          <p:nvPr/>
        </p:nvSpPr>
        <p:spPr>
          <a:xfrm>
            <a:off x="4792486" y="207545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3" name="Rectangle 92"/>
          <p:cNvSpPr/>
          <p:nvPr/>
        </p:nvSpPr>
        <p:spPr>
          <a:xfrm>
            <a:off x="4792486" y="226935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4" name="Rectangle 93"/>
          <p:cNvSpPr/>
          <p:nvPr/>
        </p:nvSpPr>
        <p:spPr>
          <a:xfrm>
            <a:off x="4792486" y="247617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5" name="Rectangle 94"/>
          <p:cNvSpPr/>
          <p:nvPr/>
        </p:nvSpPr>
        <p:spPr>
          <a:xfrm>
            <a:off x="4792486" y="265285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6" name="Rectangle 95"/>
          <p:cNvSpPr/>
          <p:nvPr/>
        </p:nvSpPr>
        <p:spPr>
          <a:xfrm>
            <a:off x="4582242" y="207545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7" name="Rectangle 96"/>
          <p:cNvSpPr/>
          <p:nvPr/>
        </p:nvSpPr>
        <p:spPr>
          <a:xfrm>
            <a:off x="4582242" y="226935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8" name="Rectangle 97"/>
          <p:cNvSpPr/>
          <p:nvPr/>
        </p:nvSpPr>
        <p:spPr>
          <a:xfrm>
            <a:off x="4582242" y="247617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9" name="Rectangle 98"/>
          <p:cNvSpPr/>
          <p:nvPr/>
        </p:nvSpPr>
        <p:spPr>
          <a:xfrm>
            <a:off x="4582242" y="265285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0" name="Rectangle 99"/>
          <p:cNvSpPr/>
          <p:nvPr/>
        </p:nvSpPr>
        <p:spPr>
          <a:xfrm>
            <a:off x="5982485" y="207545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1" name="Rectangle 100"/>
          <p:cNvSpPr/>
          <p:nvPr/>
        </p:nvSpPr>
        <p:spPr>
          <a:xfrm>
            <a:off x="5982485" y="226935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2" name="Rectangle 101"/>
          <p:cNvSpPr/>
          <p:nvPr/>
        </p:nvSpPr>
        <p:spPr>
          <a:xfrm>
            <a:off x="5982485" y="247617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3" name="Rectangle 102"/>
          <p:cNvSpPr/>
          <p:nvPr/>
        </p:nvSpPr>
        <p:spPr>
          <a:xfrm>
            <a:off x="5982485" y="265285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4" name="Rectangle 103"/>
          <p:cNvSpPr/>
          <p:nvPr/>
        </p:nvSpPr>
        <p:spPr>
          <a:xfrm>
            <a:off x="5772241" y="207545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5" name="Rectangle 104"/>
          <p:cNvSpPr/>
          <p:nvPr/>
        </p:nvSpPr>
        <p:spPr>
          <a:xfrm>
            <a:off x="5772241" y="226935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6" name="Rectangle 105"/>
          <p:cNvSpPr/>
          <p:nvPr/>
        </p:nvSpPr>
        <p:spPr>
          <a:xfrm>
            <a:off x="5772241" y="247617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7" name="Rectangle 106"/>
          <p:cNvSpPr/>
          <p:nvPr/>
        </p:nvSpPr>
        <p:spPr>
          <a:xfrm>
            <a:off x="5772241" y="265285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8" name="Rectangle 107"/>
          <p:cNvSpPr/>
          <p:nvPr/>
        </p:nvSpPr>
        <p:spPr>
          <a:xfrm>
            <a:off x="5588367" y="207545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9" name="Rectangle 108"/>
          <p:cNvSpPr/>
          <p:nvPr/>
        </p:nvSpPr>
        <p:spPr>
          <a:xfrm>
            <a:off x="5588367" y="226935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0" name="Rectangle 109"/>
          <p:cNvSpPr/>
          <p:nvPr/>
        </p:nvSpPr>
        <p:spPr>
          <a:xfrm>
            <a:off x="5588367" y="247617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1" name="Rectangle 110"/>
          <p:cNvSpPr/>
          <p:nvPr/>
        </p:nvSpPr>
        <p:spPr>
          <a:xfrm>
            <a:off x="5588367" y="265285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2" name="Rectangle 111"/>
          <p:cNvSpPr/>
          <p:nvPr/>
        </p:nvSpPr>
        <p:spPr>
          <a:xfrm>
            <a:off x="5378123" y="207545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3" name="Rectangle 112"/>
          <p:cNvSpPr/>
          <p:nvPr/>
        </p:nvSpPr>
        <p:spPr>
          <a:xfrm>
            <a:off x="5378123" y="226935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4" name="Rectangle 113"/>
          <p:cNvSpPr/>
          <p:nvPr/>
        </p:nvSpPr>
        <p:spPr>
          <a:xfrm>
            <a:off x="5378123" y="247617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5" name="Rectangle 114"/>
          <p:cNvSpPr/>
          <p:nvPr/>
        </p:nvSpPr>
        <p:spPr>
          <a:xfrm>
            <a:off x="5378123" y="265285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6" name="Rectangle 115"/>
          <p:cNvSpPr/>
          <p:nvPr/>
        </p:nvSpPr>
        <p:spPr>
          <a:xfrm>
            <a:off x="5186604" y="289359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7" name="Rectangle 116"/>
          <p:cNvSpPr/>
          <p:nvPr/>
        </p:nvSpPr>
        <p:spPr>
          <a:xfrm>
            <a:off x="5186604" y="30874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8" name="Rectangle 117"/>
          <p:cNvSpPr/>
          <p:nvPr/>
        </p:nvSpPr>
        <p:spPr>
          <a:xfrm>
            <a:off x="5186604" y="329431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9" name="Rectangle 118"/>
          <p:cNvSpPr/>
          <p:nvPr/>
        </p:nvSpPr>
        <p:spPr>
          <a:xfrm>
            <a:off x="5186604" y="34709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0" name="Rectangle 119"/>
          <p:cNvSpPr/>
          <p:nvPr/>
        </p:nvSpPr>
        <p:spPr>
          <a:xfrm>
            <a:off x="4976360" y="289359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1" name="Rectangle 120"/>
          <p:cNvSpPr/>
          <p:nvPr/>
        </p:nvSpPr>
        <p:spPr>
          <a:xfrm>
            <a:off x="4976360" y="30874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2" name="Rectangle 121"/>
          <p:cNvSpPr/>
          <p:nvPr/>
        </p:nvSpPr>
        <p:spPr>
          <a:xfrm>
            <a:off x="4976360" y="329431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3" name="Rectangle 122"/>
          <p:cNvSpPr/>
          <p:nvPr/>
        </p:nvSpPr>
        <p:spPr>
          <a:xfrm>
            <a:off x="4976360" y="34709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4" name="Rectangle 123"/>
          <p:cNvSpPr/>
          <p:nvPr/>
        </p:nvSpPr>
        <p:spPr>
          <a:xfrm>
            <a:off x="4792486" y="289359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5" name="Rectangle 124"/>
          <p:cNvSpPr/>
          <p:nvPr/>
        </p:nvSpPr>
        <p:spPr>
          <a:xfrm>
            <a:off x="4792486" y="30874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6" name="Rectangle 125"/>
          <p:cNvSpPr/>
          <p:nvPr/>
        </p:nvSpPr>
        <p:spPr>
          <a:xfrm>
            <a:off x="4792486" y="329431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7" name="Rectangle 126"/>
          <p:cNvSpPr/>
          <p:nvPr/>
        </p:nvSpPr>
        <p:spPr>
          <a:xfrm>
            <a:off x="4792486" y="34709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8" name="Rectangle 127"/>
          <p:cNvSpPr/>
          <p:nvPr/>
        </p:nvSpPr>
        <p:spPr>
          <a:xfrm>
            <a:off x="4582242" y="289359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9" name="Rectangle 128"/>
          <p:cNvSpPr/>
          <p:nvPr/>
        </p:nvSpPr>
        <p:spPr>
          <a:xfrm>
            <a:off x="4582242" y="30874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0" name="Rectangle 129"/>
          <p:cNvSpPr/>
          <p:nvPr/>
        </p:nvSpPr>
        <p:spPr>
          <a:xfrm>
            <a:off x="4582242" y="329431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1" name="Rectangle 130"/>
          <p:cNvSpPr/>
          <p:nvPr/>
        </p:nvSpPr>
        <p:spPr>
          <a:xfrm>
            <a:off x="4582242" y="34709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2" name="Rectangle 131"/>
          <p:cNvSpPr/>
          <p:nvPr/>
        </p:nvSpPr>
        <p:spPr>
          <a:xfrm>
            <a:off x="5982485" y="289359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3" name="Rectangle 132"/>
          <p:cNvSpPr/>
          <p:nvPr/>
        </p:nvSpPr>
        <p:spPr>
          <a:xfrm>
            <a:off x="5982485" y="30874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4" name="Rectangle 133"/>
          <p:cNvSpPr/>
          <p:nvPr/>
        </p:nvSpPr>
        <p:spPr>
          <a:xfrm>
            <a:off x="5982485" y="329431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5" name="Rectangle 134"/>
          <p:cNvSpPr/>
          <p:nvPr/>
        </p:nvSpPr>
        <p:spPr>
          <a:xfrm>
            <a:off x="5982485" y="34709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6" name="Rectangle 135"/>
          <p:cNvSpPr/>
          <p:nvPr/>
        </p:nvSpPr>
        <p:spPr>
          <a:xfrm>
            <a:off x="5772241" y="289359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7" name="Rectangle 136"/>
          <p:cNvSpPr/>
          <p:nvPr/>
        </p:nvSpPr>
        <p:spPr>
          <a:xfrm>
            <a:off x="5772241" y="30874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8" name="Rectangle 137"/>
          <p:cNvSpPr/>
          <p:nvPr/>
        </p:nvSpPr>
        <p:spPr>
          <a:xfrm>
            <a:off x="5772241" y="329431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9" name="Rectangle 138"/>
          <p:cNvSpPr/>
          <p:nvPr/>
        </p:nvSpPr>
        <p:spPr>
          <a:xfrm>
            <a:off x="5772241" y="34709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0" name="Rectangle 139"/>
          <p:cNvSpPr/>
          <p:nvPr/>
        </p:nvSpPr>
        <p:spPr>
          <a:xfrm>
            <a:off x="5588367" y="289359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1" name="Rectangle 140"/>
          <p:cNvSpPr/>
          <p:nvPr/>
        </p:nvSpPr>
        <p:spPr>
          <a:xfrm>
            <a:off x="5588367" y="30874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2" name="Rectangle 141"/>
          <p:cNvSpPr/>
          <p:nvPr/>
        </p:nvSpPr>
        <p:spPr>
          <a:xfrm>
            <a:off x="5588367" y="329431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3" name="Rectangle 142"/>
          <p:cNvSpPr/>
          <p:nvPr/>
        </p:nvSpPr>
        <p:spPr>
          <a:xfrm>
            <a:off x="5588367" y="34709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4" name="Rectangle 143"/>
          <p:cNvSpPr/>
          <p:nvPr/>
        </p:nvSpPr>
        <p:spPr>
          <a:xfrm>
            <a:off x="5378123" y="289359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5" name="Rectangle 144"/>
          <p:cNvSpPr/>
          <p:nvPr/>
        </p:nvSpPr>
        <p:spPr>
          <a:xfrm>
            <a:off x="5378123" y="308749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6" name="Rectangle 145"/>
          <p:cNvSpPr/>
          <p:nvPr/>
        </p:nvSpPr>
        <p:spPr>
          <a:xfrm>
            <a:off x="5378123" y="329431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7" name="Rectangle 146"/>
          <p:cNvSpPr/>
          <p:nvPr/>
        </p:nvSpPr>
        <p:spPr>
          <a:xfrm>
            <a:off x="5378123" y="347099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8" name="Rectangle 147"/>
          <p:cNvSpPr/>
          <p:nvPr/>
        </p:nvSpPr>
        <p:spPr>
          <a:xfrm>
            <a:off x="3548292"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49" name="Rectangle 148"/>
          <p:cNvSpPr/>
          <p:nvPr/>
        </p:nvSpPr>
        <p:spPr>
          <a:xfrm>
            <a:off x="3548292" y="388250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0" name="Rectangle 149"/>
          <p:cNvSpPr/>
          <p:nvPr/>
        </p:nvSpPr>
        <p:spPr>
          <a:xfrm>
            <a:off x="3548292" y="408932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1" name="Rectangle 150"/>
          <p:cNvSpPr/>
          <p:nvPr/>
        </p:nvSpPr>
        <p:spPr>
          <a:xfrm>
            <a:off x="3548292" y="42660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2" name="Rectangle 151"/>
          <p:cNvSpPr/>
          <p:nvPr/>
        </p:nvSpPr>
        <p:spPr>
          <a:xfrm>
            <a:off x="3338048"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3" name="Rectangle 152"/>
          <p:cNvSpPr/>
          <p:nvPr/>
        </p:nvSpPr>
        <p:spPr>
          <a:xfrm>
            <a:off x="3338048" y="388250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4" name="Rectangle 153"/>
          <p:cNvSpPr/>
          <p:nvPr/>
        </p:nvSpPr>
        <p:spPr>
          <a:xfrm>
            <a:off x="3338048" y="408932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5" name="Rectangle 154"/>
          <p:cNvSpPr/>
          <p:nvPr/>
        </p:nvSpPr>
        <p:spPr>
          <a:xfrm>
            <a:off x="3338048" y="42660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6" name="Rectangle 155"/>
          <p:cNvSpPr/>
          <p:nvPr/>
        </p:nvSpPr>
        <p:spPr>
          <a:xfrm>
            <a:off x="3154174"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7" name="Rectangle 156"/>
          <p:cNvSpPr/>
          <p:nvPr/>
        </p:nvSpPr>
        <p:spPr>
          <a:xfrm>
            <a:off x="3154174" y="388250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8" name="Rectangle 157"/>
          <p:cNvSpPr/>
          <p:nvPr/>
        </p:nvSpPr>
        <p:spPr>
          <a:xfrm>
            <a:off x="3154174" y="408932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9" name="Rectangle 158"/>
          <p:cNvSpPr/>
          <p:nvPr/>
        </p:nvSpPr>
        <p:spPr>
          <a:xfrm>
            <a:off x="3154174" y="42660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0" name="Rectangle 159"/>
          <p:cNvSpPr/>
          <p:nvPr/>
        </p:nvSpPr>
        <p:spPr>
          <a:xfrm>
            <a:off x="2943930"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1" name="Rectangle 160"/>
          <p:cNvSpPr/>
          <p:nvPr/>
        </p:nvSpPr>
        <p:spPr>
          <a:xfrm>
            <a:off x="2943930" y="388250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2" name="Rectangle 161"/>
          <p:cNvSpPr/>
          <p:nvPr/>
        </p:nvSpPr>
        <p:spPr>
          <a:xfrm>
            <a:off x="2943930" y="408932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3" name="Rectangle 162"/>
          <p:cNvSpPr/>
          <p:nvPr/>
        </p:nvSpPr>
        <p:spPr>
          <a:xfrm>
            <a:off x="2943930" y="42660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4" name="Rectangle 163"/>
          <p:cNvSpPr/>
          <p:nvPr/>
        </p:nvSpPr>
        <p:spPr>
          <a:xfrm>
            <a:off x="4344173"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5" name="Rectangle 164"/>
          <p:cNvSpPr/>
          <p:nvPr/>
        </p:nvSpPr>
        <p:spPr>
          <a:xfrm>
            <a:off x="4344173" y="388250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6" name="Rectangle 165"/>
          <p:cNvSpPr/>
          <p:nvPr/>
        </p:nvSpPr>
        <p:spPr>
          <a:xfrm>
            <a:off x="4344173" y="408932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7" name="Rectangle 166"/>
          <p:cNvSpPr/>
          <p:nvPr/>
        </p:nvSpPr>
        <p:spPr>
          <a:xfrm>
            <a:off x="4344173" y="42660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8" name="Rectangle 167"/>
          <p:cNvSpPr/>
          <p:nvPr/>
        </p:nvSpPr>
        <p:spPr>
          <a:xfrm>
            <a:off x="4133929"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9" name="Rectangle 168"/>
          <p:cNvSpPr/>
          <p:nvPr/>
        </p:nvSpPr>
        <p:spPr>
          <a:xfrm>
            <a:off x="4133929" y="388250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0" name="Rectangle 169"/>
          <p:cNvSpPr/>
          <p:nvPr/>
        </p:nvSpPr>
        <p:spPr>
          <a:xfrm>
            <a:off x="4133929" y="408932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1" name="Rectangle 170"/>
          <p:cNvSpPr/>
          <p:nvPr/>
        </p:nvSpPr>
        <p:spPr>
          <a:xfrm>
            <a:off x="4133929" y="42660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2" name="Rectangle 171"/>
          <p:cNvSpPr/>
          <p:nvPr/>
        </p:nvSpPr>
        <p:spPr>
          <a:xfrm>
            <a:off x="3950055"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3" name="Rectangle 172"/>
          <p:cNvSpPr/>
          <p:nvPr/>
        </p:nvSpPr>
        <p:spPr>
          <a:xfrm>
            <a:off x="3950055" y="388250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4" name="Rectangle 173"/>
          <p:cNvSpPr/>
          <p:nvPr/>
        </p:nvSpPr>
        <p:spPr>
          <a:xfrm>
            <a:off x="3950055" y="408932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5" name="Rectangle 174"/>
          <p:cNvSpPr/>
          <p:nvPr/>
        </p:nvSpPr>
        <p:spPr>
          <a:xfrm>
            <a:off x="3950055" y="42660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6" name="Rectangle 175"/>
          <p:cNvSpPr/>
          <p:nvPr/>
        </p:nvSpPr>
        <p:spPr>
          <a:xfrm>
            <a:off x="3739811" y="36886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7" name="Rectangle 176"/>
          <p:cNvSpPr/>
          <p:nvPr/>
        </p:nvSpPr>
        <p:spPr>
          <a:xfrm>
            <a:off x="3739811" y="388250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8" name="Rectangle 177"/>
          <p:cNvSpPr/>
          <p:nvPr/>
        </p:nvSpPr>
        <p:spPr>
          <a:xfrm>
            <a:off x="3739811" y="408932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9" name="Rectangle 178"/>
          <p:cNvSpPr/>
          <p:nvPr/>
        </p:nvSpPr>
        <p:spPr>
          <a:xfrm>
            <a:off x="3739811" y="42660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0" name="Rectangle 179"/>
          <p:cNvSpPr/>
          <p:nvPr/>
        </p:nvSpPr>
        <p:spPr>
          <a:xfrm>
            <a:off x="3548292" y="450674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1" name="Rectangle 180"/>
          <p:cNvSpPr/>
          <p:nvPr/>
        </p:nvSpPr>
        <p:spPr>
          <a:xfrm>
            <a:off x="3548292" y="470064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2" name="Rectangle 181"/>
          <p:cNvSpPr/>
          <p:nvPr/>
        </p:nvSpPr>
        <p:spPr>
          <a:xfrm>
            <a:off x="3548292" y="490746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3" name="Rectangle 182"/>
          <p:cNvSpPr/>
          <p:nvPr/>
        </p:nvSpPr>
        <p:spPr>
          <a:xfrm>
            <a:off x="3548292" y="508414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4" name="Rectangle 183"/>
          <p:cNvSpPr/>
          <p:nvPr/>
        </p:nvSpPr>
        <p:spPr>
          <a:xfrm>
            <a:off x="3338048" y="450674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5" name="Rectangle 184"/>
          <p:cNvSpPr/>
          <p:nvPr/>
        </p:nvSpPr>
        <p:spPr>
          <a:xfrm>
            <a:off x="3338048" y="470064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6" name="Rectangle 185"/>
          <p:cNvSpPr/>
          <p:nvPr/>
        </p:nvSpPr>
        <p:spPr>
          <a:xfrm>
            <a:off x="3338048" y="490746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7" name="Rectangle 186"/>
          <p:cNvSpPr/>
          <p:nvPr/>
        </p:nvSpPr>
        <p:spPr>
          <a:xfrm>
            <a:off x="3338048" y="508414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8" name="Rectangle 187"/>
          <p:cNvSpPr/>
          <p:nvPr/>
        </p:nvSpPr>
        <p:spPr>
          <a:xfrm>
            <a:off x="3154174" y="450674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89" name="Rectangle 188"/>
          <p:cNvSpPr/>
          <p:nvPr/>
        </p:nvSpPr>
        <p:spPr>
          <a:xfrm>
            <a:off x="3154174" y="470064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0" name="Rectangle 189"/>
          <p:cNvSpPr/>
          <p:nvPr/>
        </p:nvSpPr>
        <p:spPr>
          <a:xfrm>
            <a:off x="3154174" y="490746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1" name="Rectangle 190"/>
          <p:cNvSpPr/>
          <p:nvPr/>
        </p:nvSpPr>
        <p:spPr>
          <a:xfrm>
            <a:off x="3154174" y="508414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2" name="Rectangle 191"/>
          <p:cNvSpPr/>
          <p:nvPr/>
        </p:nvSpPr>
        <p:spPr>
          <a:xfrm>
            <a:off x="2943930" y="450674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3" name="Rectangle 192"/>
          <p:cNvSpPr/>
          <p:nvPr/>
        </p:nvSpPr>
        <p:spPr>
          <a:xfrm>
            <a:off x="2943930" y="470064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4" name="Rectangle 193"/>
          <p:cNvSpPr/>
          <p:nvPr/>
        </p:nvSpPr>
        <p:spPr>
          <a:xfrm>
            <a:off x="2943930" y="490746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5" name="Rectangle 194"/>
          <p:cNvSpPr/>
          <p:nvPr/>
        </p:nvSpPr>
        <p:spPr>
          <a:xfrm>
            <a:off x="2943930" y="508414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6" name="Rectangle 195"/>
          <p:cNvSpPr/>
          <p:nvPr/>
        </p:nvSpPr>
        <p:spPr>
          <a:xfrm>
            <a:off x="4344173" y="450674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7" name="Rectangle 196"/>
          <p:cNvSpPr/>
          <p:nvPr/>
        </p:nvSpPr>
        <p:spPr>
          <a:xfrm>
            <a:off x="4344173" y="470064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8" name="Rectangle 197"/>
          <p:cNvSpPr/>
          <p:nvPr/>
        </p:nvSpPr>
        <p:spPr>
          <a:xfrm>
            <a:off x="4344173" y="490746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9" name="Rectangle 198"/>
          <p:cNvSpPr/>
          <p:nvPr/>
        </p:nvSpPr>
        <p:spPr>
          <a:xfrm>
            <a:off x="4344173" y="508414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0" name="Rectangle 199"/>
          <p:cNvSpPr/>
          <p:nvPr/>
        </p:nvSpPr>
        <p:spPr>
          <a:xfrm>
            <a:off x="4133929" y="450674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1" name="Rectangle 200"/>
          <p:cNvSpPr/>
          <p:nvPr/>
        </p:nvSpPr>
        <p:spPr>
          <a:xfrm>
            <a:off x="4133929" y="470064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2" name="Rectangle 201"/>
          <p:cNvSpPr/>
          <p:nvPr/>
        </p:nvSpPr>
        <p:spPr>
          <a:xfrm>
            <a:off x="4133929" y="490746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3" name="Rectangle 202"/>
          <p:cNvSpPr/>
          <p:nvPr/>
        </p:nvSpPr>
        <p:spPr>
          <a:xfrm>
            <a:off x="4133929" y="508414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4" name="Rectangle 203"/>
          <p:cNvSpPr/>
          <p:nvPr/>
        </p:nvSpPr>
        <p:spPr>
          <a:xfrm>
            <a:off x="3950055" y="450674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5" name="Rectangle 204"/>
          <p:cNvSpPr/>
          <p:nvPr/>
        </p:nvSpPr>
        <p:spPr>
          <a:xfrm>
            <a:off x="3950055" y="470064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6" name="Rectangle 205"/>
          <p:cNvSpPr/>
          <p:nvPr/>
        </p:nvSpPr>
        <p:spPr>
          <a:xfrm>
            <a:off x="3950055" y="490746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7" name="Rectangle 206"/>
          <p:cNvSpPr/>
          <p:nvPr/>
        </p:nvSpPr>
        <p:spPr>
          <a:xfrm>
            <a:off x="3950055" y="508414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8" name="Rectangle 207"/>
          <p:cNvSpPr/>
          <p:nvPr/>
        </p:nvSpPr>
        <p:spPr>
          <a:xfrm>
            <a:off x="3739811" y="4506746"/>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9" name="Rectangle 208"/>
          <p:cNvSpPr/>
          <p:nvPr/>
        </p:nvSpPr>
        <p:spPr>
          <a:xfrm>
            <a:off x="3739811" y="4700648"/>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0" name="Rectangle 209"/>
          <p:cNvSpPr/>
          <p:nvPr/>
        </p:nvSpPr>
        <p:spPr>
          <a:xfrm>
            <a:off x="3739811" y="490746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1" name="Rectangle 210"/>
          <p:cNvSpPr/>
          <p:nvPr/>
        </p:nvSpPr>
        <p:spPr>
          <a:xfrm>
            <a:off x="3739811" y="5084147"/>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2" name="Rectangle 211"/>
          <p:cNvSpPr/>
          <p:nvPr/>
        </p:nvSpPr>
        <p:spPr>
          <a:xfrm>
            <a:off x="5186604" y="3685361"/>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3" name="Rectangle 212"/>
          <p:cNvSpPr/>
          <p:nvPr/>
        </p:nvSpPr>
        <p:spPr>
          <a:xfrm>
            <a:off x="5186604" y="387926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4" name="Rectangle 213"/>
          <p:cNvSpPr/>
          <p:nvPr/>
        </p:nvSpPr>
        <p:spPr>
          <a:xfrm>
            <a:off x="5186604" y="408608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5" name="Rectangle 214"/>
          <p:cNvSpPr/>
          <p:nvPr/>
        </p:nvSpPr>
        <p:spPr>
          <a:xfrm>
            <a:off x="5186604" y="426276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6" name="Rectangle 215"/>
          <p:cNvSpPr/>
          <p:nvPr/>
        </p:nvSpPr>
        <p:spPr>
          <a:xfrm>
            <a:off x="4976360" y="3685361"/>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7" name="Rectangle 216"/>
          <p:cNvSpPr/>
          <p:nvPr/>
        </p:nvSpPr>
        <p:spPr>
          <a:xfrm>
            <a:off x="4976360" y="387926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8" name="Rectangle 217"/>
          <p:cNvSpPr/>
          <p:nvPr/>
        </p:nvSpPr>
        <p:spPr>
          <a:xfrm>
            <a:off x="4976360" y="408608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19" name="Rectangle 218"/>
          <p:cNvSpPr/>
          <p:nvPr/>
        </p:nvSpPr>
        <p:spPr>
          <a:xfrm>
            <a:off x="4976360" y="426276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0" name="Rectangle 219"/>
          <p:cNvSpPr/>
          <p:nvPr/>
        </p:nvSpPr>
        <p:spPr>
          <a:xfrm>
            <a:off x="4792486" y="3685361"/>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1" name="Rectangle 220"/>
          <p:cNvSpPr/>
          <p:nvPr/>
        </p:nvSpPr>
        <p:spPr>
          <a:xfrm>
            <a:off x="4792486" y="387926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2" name="Rectangle 221"/>
          <p:cNvSpPr/>
          <p:nvPr/>
        </p:nvSpPr>
        <p:spPr>
          <a:xfrm>
            <a:off x="4792486" y="408608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3" name="Rectangle 222"/>
          <p:cNvSpPr/>
          <p:nvPr/>
        </p:nvSpPr>
        <p:spPr>
          <a:xfrm>
            <a:off x="4792486" y="426276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4" name="Rectangle 223"/>
          <p:cNvSpPr/>
          <p:nvPr/>
        </p:nvSpPr>
        <p:spPr>
          <a:xfrm>
            <a:off x="4582242" y="3685361"/>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5" name="Rectangle 224"/>
          <p:cNvSpPr/>
          <p:nvPr/>
        </p:nvSpPr>
        <p:spPr>
          <a:xfrm>
            <a:off x="4582242" y="387926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6" name="Rectangle 225"/>
          <p:cNvSpPr/>
          <p:nvPr/>
        </p:nvSpPr>
        <p:spPr>
          <a:xfrm>
            <a:off x="4582242" y="408608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7" name="Rectangle 226"/>
          <p:cNvSpPr/>
          <p:nvPr/>
        </p:nvSpPr>
        <p:spPr>
          <a:xfrm>
            <a:off x="4582242" y="426276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8" name="Rectangle 227"/>
          <p:cNvSpPr/>
          <p:nvPr/>
        </p:nvSpPr>
        <p:spPr>
          <a:xfrm>
            <a:off x="5982485" y="3685361"/>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29" name="Rectangle 228"/>
          <p:cNvSpPr/>
          <p:nvPr/>
        </p:nvSpPr>
        <p:spPr>
          <a:xfrm>
            <a:off x="5982485" y="387926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0" name="Rectangle 229"/>
          <p:cNvSpPr/>
          <p:nvPr/>
        </p:nvSpPr>
        <p:spPr>
          <a:xfrm>
            <a:off x="5982485" y="408608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1" name="Rectangle 230"/>
          <p:cNvSpPr/>
          <p:nvPr/>
        </p:nvSpPr>
        <p:spPr>
          <a:xfrm>
            <a:off x="5982485" y="426276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2" name="Rectangle 231"/>
          <p:cNvSpPr/>
          <p:nvPr/>
        </p:nvSpPr>
        <p:spPr>
          <a:xfrm>
            <a:off x="5772241" y="3685361"/>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3" name="Rectangle 232"/>
          <p:cNvSpPr/>
          <p:nvPr/>
        </p:nvSpPr>
        <p:spPr>
          <a:xfrm>
            <a:off x="5772241" y="387926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4" name="Rectangle 233"/>
          <p:cNvSpPr/>
          <p:nvPr/>
        </p:nvSpPr>
        <p:spPr>
          <a:xfrm>
            <a:off x="5772241" y="408608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5" name="Rectangle 234"/>
          <p:cNvSpPr/>
          <p:nvPr/>
        </p:nvSpPr>
        <p:spPr>
          <a:xfrm>
            <a:off x="5772241" y="426276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6" name="Rectangle 235"/>
          <p:cNvSpPr/>
          <p:nvPr/>
        </p:nvSpPr>
        <p:spPr>
          <a:xfrm>
            <a:off x="5588367" y="3685361"/>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7" name="Rectangle 236"/>
          <p:cNvSpPr/>
          <p:nvPr/>
        </p:nvSpPr>
        <p:spPr>
          <a:xfrm>
            <a:off x="5588367" y="387926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8" name="Rectangle 237"/>
          <p:cNvSpPr/>
          <p:nvPr/>
        </p:nvSpPr>
        <p:spPr>
          <a:xfrm>
            <a:off x="5588367" y="408608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9" name="Rectangle 238"/>
          <p:cNvSpPr/>
          <p:nvPr/>
        </p:nvSpPr>
        <p:spPr>
          <a:xfrm>
            <a:off x="5588367" y="426276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0" name="Rectangle 239"/>
          <p:cNvSpPr/>
          <p:nvPr/>
        </p:nvSpPr>
        <p:spPr>
          <a:xfrm>
            <a:off x="5378123" y="3685361"/>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1" name="Rectangle 240"/>
          <p:cNvSpPr/>
          <p:nvPr/>
        </p:nvSpPr>
        <p:spPr>
          <a:xfrm>
            <a:off x="5378123" y="387926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2" name="Rectangle 241"/>
          <p:cNvSpPr/>
          <p:nvPr/>
        </p:nvSpPr>
        <p:spPr>
          <a:xfrm>
            <a:off x="5378123" y="4086080"/>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3" name="Rectangle 242"/>
          <p:cNvSpPr/>
          <p:nvPr/>
        </p:nvSpPr>
        <p:spPr>
          <a:xfrm>
            <a:off x="5378123" y="426276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4" name="Rectangle 243"/>
          <p:cNvSpPr/>
          <p:nvPr/>
        </p:nvSpPr>
        <p:spPr>
          <a:xfrm>
            <a:off x="5186604" y="450350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5" name="Rectangle 244"/>
          <p:cNvSpPr/>
          <p:nvPr/>
        </p:nvSpPr>
        <p:spPr>
          <a:xfrm>
            <a:off x="5186604" y="46974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6" name="Rectangle 245"/>
          <p:cNvSpPr/>
          <p:nvPr/>
        </p:nvSpPr>
        <p:spPr>
          <a:xfrm>
            <a:off x="5186604" y="490422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7" name="Rectangle 246"/>
          <p:cNvSpPr/>
          <p:nvPr/>
        </p:nvSpPr>
        <p:spPr>
          <a:xfrm>
            <a:off x="5186604" y="50809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8" name="Rectangle 247"/>
          <p:cNvSpPr/>
          <p:nvPr/>
        </p:nvSpPr>
        <p:spPr>
          <a:xfrm>
            <a:off x="4976360" y="450350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9" name="Rectangle 248"/>
          <p:cNvSpPr/>
          <p:nvPr/>
        </p:nvSpPr>
        <p:spPr>
          <a:xfrm>
            <a:off x="4976360" y="46974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0" name="Rectangle 249"/>
          <p:cNvSpPr/>
          <p:nvPr/>
        </p:nvSpPr>
        <p:spPr>
          <a:xfrm>
            <a:off x="4976360" y="490422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1" name="Rectangle 250"/>
          <p:cNvSpPr/>
          <p:nvPr/>
        </p:nvSpPr>
        <p:spPr>
          <a:xfrm>
            <a:off x="4976360" y="50809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2" name="Rectangle 251"/>
          <p:cNvSpPr/>
          <p:nvPr/>
        </p:nvSpPr>
        <p:spPr>
          <a:xfrm>
            <a:off x="4792486" y="450350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3" name="Rectangle 252"/>
          <p:cNvSpPr/>
          <p:nvPr/>
        </p:nvSpPr>
        <p:spPr>
          <a:xfrm>
            <a:off x="4792486" y="46974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4" name="Rectangle 253"/>
          <p:cNvSpPr/>
          <p:nvPr/>
        </p:nvSpPr>
        <p:spPr>
          <a:xfrm>
            <a:off x="4792486" y="490422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5" name="Rectangle 254"/>
          <p:cNvSpPr/>
          <p:nvPr/>
        </p:nvSpPr>
        <p:spPr>
          <a:xfrm>
            <a:off x="4792486" y="50809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6" name="Rectangle 255"/>
          <p:cNvSpPr/>
          <p:nvPr/>
        </p:nvSpPr>
        <p:spPr>
          <a:xfrm>
            <a:off x="4582242" y="450350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7" name="Rectangle 256"/>
          <p:cNvSpPr/>
          <p:nvPr/>
        </p:nvSpPr>
        <p:spPr>
          <a:xfrm>
            <a:off x="4582242" y="46974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8" name="Rectangle 257"/>
          <p:cNvSpPr/>
          <p:nvPr/>
        </p:nvSpPr>
        <p:spPr>
          <a:xfrm>
            <a:off x="4582242" y="490422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9" name="Rectangle 258"/>
          <p:cNvSpPr/>
          <p:nvPr/>
        </p:nvSpPr>
        <p:spPr>
          <a:xfrm>
            <a:off x="4582242" y="50809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60" name="Rectangle 259"/>
          <p:cNvSpPr/>
          <p:nvPr/>
        </p:nvSpPr>
        <p:spPr>
          <a:xfrm>
            <a:off x="5982485" y="450350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61" name="Rectangle 260"/>
          <p:cNvSpPr/>
          <p:nvPr/>
        </p:nvSpPr>
        <p:spPr>
          <a:xfrm>
            <a:off x="5982485" y="46974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62" name="Rectangle 261"/>
          <p:cNvSpPr/>
          <p:nvPr/>
        </p:nvSpPr>
        <p:spPr>
          <a:xfrm>
            <a:off x="5982485" y="490422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63" name="Rectangle 262"/>
          <p:cNvSpPr/>
          <p:nvPr/>
        </p:nvSpPr>
        <p:spPr>
          <a:xfrm>
            <a:off x="5982485" y="50809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64" name="Rectangle 263"/>
          <p:cNvSpPr/>
          <p:nvPr/>
        </p:nvSpPr>
        <p:spPr>
          <a:xfrm>
            <a:off x="5772241" y="450350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65" name="Rectangle 264"/>
          <p:cNvSpPr/>
          <p:nvPr/>
        </p:nvSpPr>
        <p:spPr>
          <a:xfrm>
            <a:off x="5772241" y="46974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66" name="Rectangle 265"/>
          <p:cNvSpPr/>
          <p:nvPr/>
        </p:nvSpPr>
        <p:spPr>
          <a:xfrm>
            <a:off x="5772241" y="490422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67" name="Rectangle 266"/>
          <p:cNvSpPr/>
          <p:nvPr/>
        </p:nvSpPr>
        <p:spPr>
          <a:xfrm>
            <a:off x="5772241" y="50809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68" name="Rectangle 267"/>
          <p:cNvSpPr/>
          <p:nvPr/>
        </p:nvSpPr>
        <p:spPr>
          <a:xfrm>
            <a:off x="5588367" y="450350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69" name="Rectangle 268"/>
          <p:cNvSpPr/>
          <p:nvPr/>
        </p:nvSpPr>
        <p:spPr>
          <a:xfrm>
            <a:off x="5588367" y="46974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70" name="Rectangle 269"/>
          <p:cNvSpPr/>
          <p:nvPr/>
        </p:nvSpPr>
        <p:spPr>
          <a:xfrm>
            <a:off x="5588367" y="490422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71" name="Rectangle 270"/>
          <p:cNvSpPr/>
          <p:nvPr/>
        </p:nvSpPr>
        <p:spPr>
          <a:xfrm>
            <a:off x="5588367" y="50809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72" name="Rectangle 271"/>
          <p:cNvSpPr/>
          <p:nvPr/>
        </p:nvSpPr>
        <p:spPr>
          <a:xfrm>
            <a:off x="5378123" y="4503503"/>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73" name="Rectangle 272"/>
          <p:cNvSpPr/>
          <p:nvPr/>
        </p:nvSpPr>
        <p:spPr>
          <a:xfrm>
            <a:off x="5378123" y="4697405"/>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74" name="Rectangle 273"/>
          <p:cNvSpPr/>
          <p:nvPr/>
        </p:nvSpPr>
        <p:spPr>
          <a:xfrm>
            <a:off x="5378123" y="4904222"/>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75" name="Rectangle 274"/>
          <p:cNvSpPr/>
          <p:nvPr/>
        </p:nvSpPr>
        <p:spPr>
          <a:xfrm>
            <a:off x="5378123" y="5080904"/>
            <a:ext cx="169615" cy="176682"/>
          </a:xfrm>
          <a:prstGeom prst="rect">
            <a:avLst/>
          </a:prstGeom>
          <a:noFill/>
          <a:ln w="76200" cmpd="sng">
            <a:solidFill>
              <a:srgbClr val="4F81BD"/>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2573656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Describing </a:t>
            </a:r>
            <a:r>
              <a:rPr lang="en-US" sz="4000" dirty="0" smtClean="0"/>
              <a:t>Region Lineage</a:t>
            </a:r>
            <a:endParaRPr lang="en-US" sz="4000" dirty="0"/>
          </a:p>
        </p:txBody>
      </p: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b="1" dirty="0" smtClean="0">
                <a:solidFill>
                  <a:srgbClr val="1F497D"/>
                </a:solidFill>
                <a:latin typeface="Gotham Book"/>
                <a:cs typeface="Gotham Book"/>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dirty="0" smtClean="0">
                <a:solidFill>
                  <a:srgbClr val="7F7F7F"/>
                </a:solidFill>
              </a:rPr>
              <a:t>Payload</a:t>
            </a:r>
          </a:p>
          <a:p>
            <a:pPr marL="0" indent="0" algn="r">
              <a:buNone/>
            </a:pPr>
            <a:endParaRPr lang="en-US" dirty="0">
              <a:solidFill>
                <a:srgbClr val="7F7F7F"/>
              </a:solidFill>
            </a:endParaRPr>
          </a:p>
          <a:p>
            <a:pPr marL="0" indent="0" algn="r">
              <a:buNone/>
            </a:pPr>
            <a:r>
              <a:rPr lang="en-US" dirty="0" smtClean="0">
                <a:solidFill>
                  <a:srgbClr val="7F7F7F"/>
                </a:solidFill>
              </a:rPr>
              <a:t>Composite</a:t>
            </a:r>
            <a:endParaRPr lang="en-US" dirty="0">
              <a:solidFill>
                <a:srgbClr val="7F7F7F"/>
              </a:solidFill>
            </a:endParaRPr>
          </a:p>
        </p:txBody>
      </p:sp>
      <p:graphicFrame>
        <p:nvGraphicFramePr>
          <p:cNvPr id="13" name="Table 12"/>
          <p:cNvGraphicFramePr>
            <a:graphicFrameLocks noGrp="1"/>
          </p:cNvGraphicFramePr>
          <p:nvPr>
            <p:extLst>
              <p:ext uri="{D42A27DB-BD31-4B8C-83A1-F6EECF244321}">
                <p14:modId xmlns:p14="http://schemas.microsoft.com/office/powerpoint/2010/main" val="324022584"/>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2995004686"/>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r>
            </a:tbl>
          </a:graphicData>
        </a:graphic>
      </p:graphicFrame>
      <p:sp>
        <p:nvSpPr>
          <p:cNvPr id="17" name="TextBox 16"/>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9" name="TextBox 18"/>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20" name="TextBox 19"/>
          <p:cNvSpPr txBox="1"/>
          <p:nvPr/>
        </p:nvSpPr>
        <p:spPr>
          <a:xfrm>
            <a:off x="3626864" y="5546784"/>
            <a:ext cx="4575266" cy="584776"/>
          </a:xfrm>
          <a:prstGeom prst="rect">
            <a:avLst/>
          </a:prstGeom>
          <a:noFill/>
        </p:spPr>
        <p:txBody>
          <a:bodyPr wrap="none" rtlCol="0">
            <a:spAutoFit/>
          </a:bodyPr>
          <a:lstStyle/>
          <a:p>
            <a:r>
              <a:rPr lang="en-US" sz="3200" dirty="0" smtClean="0">
                <a:latin typeface="Gotham Light"/>
                <a:cs typeface="Gotham Light"/>
              </a:rPr>
              <a:t>{            } </a:t>
            </a:r>
            <a:r>
              <a:rPr lang="en-US" sz="3200" dirty="0" smtClean="0">
                <a:latin typeface="Gotham Light"/>
                <a:cs typeface="Gotham Light"/>
                <a:sym typeface="Wingdings"/>
              </a:rPr>
              <a:t> {            }</a:t>
            </a:r>
            <a:endParaRPr lang="en-US" sz="3200" dirty="0">
              <a:latin typeface="Gotham Light"/>
              <a:cs typeface="Gotham Light"/>
            </a:endParaRPr>
          </a:p>
        </p:txBody>
      </p:sp>
      <p:graphicFrame>
        <p:nvGraphicFramePr>
          <p:cNvPr id="24" name="Table 23"/>
          <p:cNvGraphicFramePr>
            <a:graphicFrameLocks noGrp="1"/>
          </p:cNvGraphicFramePr>
          <p:nvPr>
            <p:extLst>
              <p:ext uri="{D42A27DB-BD31-4B8C-83A1-F6EECF244321}">
                <p14:modId xmlns:p14="http://schemas.microsoft.com/office/powerpoint/2010/main" val="3159986634"/>
              </p:ext>
            </p:extLst>
          </p:nvPr>
        </p:nvGraphicFramePr>
        <p:xfrm>
          <a:off x="4031142" y="5372130"/>
          <a:ext cx="1142181" cy="1039404"/>
        </p:xfrm>
        <a:graphic>
          <a:graphicData uri="http://schemas.openxmlformats.org/drawingml/2006/table">
            <a:tbl>
              <a:tblPr firstRow="1" bandRow="1">
                <a:tableStyleId>{5940675A-B579-460E-94D1-54222C63F5DA}</a:tableStyleId>
              </a:tblPr>
              <a:tblGrid>
                <a:gridCol w="380727"/>
                <a:gridCol w="380727"/>
                <a:gridCol w="380727"/>
              </a:tblGrid>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val="323276225"/>
              </p:ext>
            </p:extLst>
          </p:nvPr>
        </p:nvGraphicFramePr>
        <p:xfrm>
          <a:off x="6573520" y="5372130"/>
          <a:ext cx="1142181" cy="1039404"/>
        </p:xfrm>
        <a:graphic>
          <a:graphicData uri="http://schemas.openxmlformats.org/drawingml/2006/table">
            <a:tbl>
              <a:tblPr firstRow="1" bandRow="1">
                <a:tableStyleId>{5940675A-B579-460E-94D1-54222C63F5DA}</a:tableStyleId>
              </a:tblPr>
              <a:tblGrid>
                <a:gridCol w="380727"/>
                <a:gridCol w="380727"/>
                <a:gridCol w="380727"/>
              </a:tblGrid>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bl>
          </a:graphicData>
        </a:graphic>
      </p:graphicFrame>
      <p:sp>
        <p:nvSpPr>
          <p:cNvPr id="27" name="Rectangle 26"/>
          <p:cNvSpPr/>
          <p:nvPr/>
        </p:nvSpPr>
        <p:spPr>
          <a:xfrm>
            <a:off x="2947986" y="4274832"/>
            <a:ext cx="5815664" cy="584776"/>
          </a:xfrm>
          <a:prstGeom prst="rect">
            <a:avLst/>
          </a:prstGeom>
        </p:spPr>
        <p:txBody>
          <a:bodyPr wrap="none">
            <a:spAutoFit/>
          </a:bodyPr>
          <a:lstStyle/>
          <a:p>
            <a:r>
              <a:rPr lang="en-US" sz="3200" dirty="0">
                <a:latin typeface="Gotham Light"/>
                <a:cs typeface="Gotham Light"/>
              </a:rPr>
              <a:t>Store input and output cells</a:t>
            </a:r>
          </a:p>
        </p:txBody>
      </p:sp>
      <p:cxnSp>
        <p:nvCxnSpPr>
          <p:cNvPr id="28" name="Straight Connector 27"/>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812513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Describing </a:t>
            </a:r>
            <a:r>
              <a:rPr lang="en-US" sz="4000" dirty="0" smtClean="0"/>
              <a:t>Region Lineage</a:t>
            </a:r>
            <a:endParaRPr lang="en-US" sz="4000" dirty="0"/>
          </a:p>
        </p:txBody>
      </p: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b="1" dirty="0" smtClean="0">
                <a:solidFill>
                  <a:srgbClr val="1F497D"/>
                </a:solidFill>
                <a:latin typeface="Gotham Book"/>
                <a:cs typeface="Gotham Book"/>
              </a:rPr>
              <a:t>Map</a:t>
            </a:r>
          </a:p>
          <a:p>
            <a:pPr marL="0" indent="0" algn="r">
              <a:buNone/>
            </a:pPr>
            <a:endParaRPr lang="en-US" dirty="0">
              <a:solidFill>
                <a:srgbClr val="7F7F7F"/>
              </a:solidFill>
            </a:endParaRPr>
          </a:p>
          <a:p>
            <a:pPr marL="0" indent="0" algn="r">
              <a:buNone/>
            </a:pPr>
            <a:r>
              <a:rPr lang="en-US" dirty="0" smtClean="0">
                <a:solidFill>
                  <a:srgbClr val="7F7F7F"/>
                </a:solidFill>
              </a:rPr>
              <a:t>Payload</a:t>
            </a:r>
          </a:p>
          <a:p>
            <a:pPr marL="0" indent="0" algn="r">
              <a:buNone/>
            </a:pPr>
            <a:endParaRPr lang="en-US" dirty="0">
              <a:solidFill>
                <a:srgbClr val="7F7F7F"/>
              </a:solidFill>
            </a:endParaRPr>
          </a:p>
          <a:p>
            <a:pPr marL="0" indent="0" algn="r">
              <a:buNone/>
            </a:pPr>
            <a:r>
              <a:rPr lang="en-US" dirty="0" smtClean="0">
                <a:solidFill>
                  <a:srgbClr val="7F7F7F"/>
                </a:solidFill>
              </a:rPr>
              <a:t>Composite</a:t>
            </a:r>
            <a:endParaRPr lang="en-US" dirty="0">
              <a:solidFill>
                <a:srgbClr val="7F7F7F"/>
              </a:solidFill>
            </a:endParaRPr>
          </a:p>
        </p:txBody>
      </p:sp>
      <p:graphicFrame>
        <p:nvGraphicFramePr>
          <p:cNvPr id="13" name="Table 12"/>
          <p:cNvGraphicFramePr>
            <a:graphicFrameLocks noGrp="1"/>
          </p:cNvGraphicFramePr>
          <p:nvPr>
            <p:extLst>
              <p:ext uri="{D42A27DB-BD31-4B8C-83A1-F6EECF244321}">
                <p14:modId xmlns:p14="http://schemas.microsoft.com/office/powerpoint/2010/main" val="23009335"/>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2518346238"/>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r>
              <a:tr h="327611">
                <a:tc>
                  <a:txBody>
                    <a:bodyPr/>
                    <a:lstStyle/>
                    <a:p>
                      <a:pPr algn="ctr"/>
                      <a:endParaRPr lang="en-US" sz="1700" dirty="0">
                        <a:latin typeface="Gotham Light"/>
                        <a:cs typeface="Gotham Light"/>
                      </a:endParaRPr>
                    </a:p>
                  </a:txBody>
                  <a:tcPr marL="87389" marR="87389" marT="43694" marB="43694">
                    <a:solidFill>
                      <a:schemeClr val="bg1"/>
                    </a:solidFill>
                  </a:tcPr>
                </a:tc>
                <a:tc>
                  <a:txBody>
                    <a:bodyPr/>
                    <a:lstStyle/>
                    <a:p>
                      <a:pPr algn="ctr"/>
                      <a:endParaRPr lang="en-US" sz="1700" dirty="0">
                        <a:latin typeface="Gotham Light"/>
                        <a:cs typeface="Gotham Light"/>
                      </a:endParaRPr>
                    </a:p>
                  </a:txBody>
                  <a:tcPr marL="87389" marR="87389" marT="43694" marB="43694">
                    <a:solidFill>
                      <a:srgbClr val="FFFFFF"/>
                    </a:solidFill>
                  </a:tcPr>
                </a:tc>
                <a:tc>
                  <a:txBody>
                    <a:bodyPr/>
                    <a:lstStyle/>
                    <a:p>
                      <a:pPr algn="ctr"/>
                      <a:r>
                        <a:rPr lang="en-US" sz="1700" b="1" dirty="0" smtClean="0">
                          <a:latin typeface="Gotham Light"/>
                          <a:cs typeface="Gotham Light"/>
                        </a:rPr>
                        <a:t>X</a:t>
                      </a:r>
                      <a:endParaRPr lang="en-US" sz="1700" b="1" dirty="0">
                        <a:latin typeface="Gotham Light"/>
                        <a:cs typeface="Gotham Light"/>
                      </a:endParaRPr>
                    </a:p>
                  </a:txBody>
                  <a:tcPr marL="87389" marR="87389" marT="43694" marB="43694">
                    <a:solidFill>
                      <a:srgbClr val="F79646"/>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r>
            </a:tbl>
          </a:graphicData>
        </a:graphic>
      </p:graphicFrame>
      <p:sp>
        <p:nvSpPr>
          <p:cNvPr id="17" name="TextBox 16"/>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9" name="TextBox 18"/>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cxnSp>
        <p:nvCxnSpPr>
          <p:cNvPr id="11" name="Straight Arrow Connector 10"/>
          <p:cNvCxnSpPr/>
          <p:nvPr/>
        </p:nvCxnSpPr>
        <p:spPr>
          <a:xfrm flipH="1">
            <a:off x="4464723" y="2480289"/>
            <a:ext cx="3363424" cy="992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5139389" y="1924705"/>
            <a:ext cx="1570496" cy="523220"/>
          </a:xfrm>
          <a:prstGeom prst="rect">
            <a:avLst/>
          </a:prstGeom>
          <a:noFill/>
        </p:spPr>
        <p:txBody>
          <a:bodyPr wrap="none" rtlCol="0">
            <a:spAutoFit/>
          </a:bodyPr>
          <a:lstStyle/>
          <a:p>
            <a:r>
              <a:rPr lang="en-US" sz="2800" dirty="0" err="1" smtClean="0">
                <a:latin typeface="Gotham Light"/>
                <a:cs typeface="Gotham Light"/>
              </a:rPr>
              <a:t>Map</a:t>
            </a:r>
            <a:r>
              <a:rPr lang="en-US" sz="2800" baseline="-25000" dirty="0" err="1" smtClean="0">
                <a:latin typeface="Gotham Light"/>
                <a:cs typeface="Gotham Light"/>
              </a:rPr>
              <a:t>b</a:t>
            </a:r>
            <a:r>
              <a:rPr lang="en-US" sz="2800" dirty="0" smtClean="0">
                <a:latin typeface="Gotham Light"/>
                <a:cs typeface="Gotham Light"/>
              </a:rPr>
              <a:t>(</a:t>
            </a:r>
            <a:r>
              <a:rPr lang="en-US" sz="2800" dirty="0" smtClean="0">
                <a:latin typeface="Wingdings"/>
                <a:ea typeface="Wingdings"/>
                <a:cs typeface="Wingdings"/>
                <a:sym typeface="Wingdings"/>
              </a:rPr>
              <a:t></a:t>
            </a:r>
            <a:r>
              <a:rPr lang="en-US" sz="2800" dirty="0" smtClean="0">
                <a:latin typeface="Gotham Light"/>
                <a:cs typeface="Gotham Light"/>
              </a:rPr>
              <a:t>)</a:t>
            </a:r>
            <a:endParaRPr lang="en-US" sz="2800" dirty="0">
              <a:latin typeface="Gotham Light"/>
              <a:cs typeface="Gotham Light"/>
            </a:endParaRPr>
          </a:p>
        </p:txBody>
      </p:sp>
      <p:cxnSp>
        <p:nvCxnSpPr>
          <p:cNvPr id="32" name="Straight Connector 31"/>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596494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Describing </a:t>
            </a:r>
            <a:r>
              <a:rPr lang="en-US" sz="4000" dirty="0" smtClean="0"/>
              <a:t>Region Lineage</a:t>
            </a:r>
            <a:endParaRPr lang="en-US" sz="4000" dirty="0"/>
          </a:p>
        </p:txBody>
      </p: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b="1" dirty="0" smtClean="0">
                <a:solidFill>
                  <a:srgbClr val="1F497D"/>
                </a:solidFill>
                <a:latin typeface="Gotham Book"/>
                <a:cs typeface="Gotham Book"/>
              </a:rPr>
              <a:t>Map</a:t>
            </a:r>
          </a:p>
          <a:p>
            <a:pPr marL="0" indent="0" algn="r">
              <a:buNone/>
            </a:pPr>
            <a:endParaRPr lang="en-US" dirty="0">
              <a:solidFill>
                <a:srgbClr val="7F7F7F"/>
              </a:solidFill>
            </a:endParaRPr>
          </a:p>
          <a:p>
            <a:pPr marL="0" indent="0" algn="r">
              <a:buNone/>
            </a:pPr>
            <a:r>
              <a:rPr lang="en-US" dirty="0" smtClean="0">
                <a:solidFill>
                  <a:srgbClr val="7F7F7F"/>
                </a:solidFill>
              </a:rPr>
              <a:t>Payload</a:t>
            </a:r>
          </a:p>
          <a:p>
            <a:pPr marL="0" indent="0" algn="r">
              <a:buNone/>
            </a:pPr>
            <a:endParaRPr lang="en-US" dirty="0">
              <a:solidFill>
                <a:srgbClr val="7F7F7F"/>
              </a:solidFill>
            </a:endParaRPr>
          </a:p>
          <a:p>
            <a:pPr marL="0" indent="0" algn="r">
              <a:buNone/>
            </a:pPr>
            <a:r>
              <a:rPr lang="en-US" dirty="0" smtClean="0">
                <a:solidFill>
                  <a:srgbClr val="7F7F7F"/>
                </a:solidFill>
              </a:rPr>
              <a:t>Composite</a:t>
            </a:r>
            <a:endParaRPr lang="en-US" dirty="0">
              <a:solidFill>
                <a:srgbClr val="7F7F7F"/>
              </a:solidFill>
            </a:endParaRPr>
          </a:p>
        </p:txBody>
      </p:sp>
      <p:graphicFrame>
        <p:nvGraphicFramePr>
          <p:cNvPr id="13" name="Table 12"/>
          <p:cNvGraphicFramePr>
            <a:graphicFrameLocks noGrp="1"/>
          </p:cNvGraphicFramePr>
          <p:nvPr>
            <p:extLst>
              <p:ext uri="{D42A27DB-BD31-4B8C-83A1-F6EECF244321}">
                <p14:modId xmlns:p14="http://schemas.microsoft.com/office/powerpoint/2010/main" val="1186878045"/>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2784088446"/>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r>
              <a:tr h="327611">
                <a:tc>
                  <a:txBody>
                    <a:bodyPr/>
                    <a:lstStyle/>
                    <a:p>
                      <a:pPr algn="ctr"/>
                      <a:endParaRPr lang="en-US" sz="1700" dirty="0">
                        <a:latin typeface="Gotham Light"/>
                        <a:cs typeface="Gotham Light"/>
                      </a:endParaRPr>
                    </a:p>
                  </a:txBody>
                  <a:tcPr marL="87389" marR="87389" marT="43694" marB="43694">
                    <a:solidFill>
                      <a:schemeClr val="bg1"/>
                    </a:solidFill>
                  </a:tcPr>
                </a:tc>
                <a:tc>
                  <a:txBody>
                    <a:bodyPr/>
                    <a:lstStyle/>
                    <a:p>
                      <a:pPr algn="ctr"/>
                      <a:endParaRPr lang="en-US" sz="1700" dirty="0">
                        <a:latin typeface="Gotham Light"/>
                        <a:cs typeface="Gotham Light"/>
                      </a:endParaRPr>
                    </a:p>
                  </a:txBody>
                  <a:tcPr marL="87389" marR="87389" marT="43694" marB="43694">
                    <a:solidFill>
                      <a:srgbClr val="FFFFFF"/>
                    </a:solidFill>
                  </a:tcPr>
                </a:tc>
                <a:tc>
                  <a:txBody>
                    <a:bodyPr/>
                    <a:lstStyle/>
                    <a:p>
                      <a:pPr algn="ctr"/>
                      <a:r>
                        <a:rPr lang="en-US" sz="1700" b="1" dirty="0" smtClean="0">
                          <a:latin typeface="Gotham Light"/>
                          <a:cs typeface="Gotham Light"/>
                        </a:rPr>
                        <a:t>X</a:t>
                      </a:r>
                      <a:endParaRPr lang="en-US" sz="1700" b="1" dirty="0">
                        <a:latin typeface="Gotham Light"/>
                        <a:cs typeface="Gotham Light"/>
                      </a:endParaRPr>
                    </a:p>
                  </a:txBody>
                  <a:tcPr marL="87389" marR="87389" marT="43694" marB="43694">
                    <a:solidFill>
                      <a:srgbClr val="F79646"/>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r>
            </a:tbl>
          </a:graphicData>
        </a:graphic>
      </p:graphicFrame>
      <p:sp>
        <p:nvSpPr>
          <p:cNvPr id="17" name="TextBox 16"/>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9" name="TextBox 18"/>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4" name="TextBox 3"/>
          <p:cNvSpPr txBox="1"/>
          <p:nvPr/>
        </p:nvSpPr>
        <p:spPr>
          <a:xfrm>
            <a:off x="3746294" y="5380344"/>
            <a:ext cx="4052446" cy="1200329"/>
          </a:xfrm>
          <a:prstGeom prst="rect">
            <a:avLst/>
          </a:prstGeom>
          <a:noFill/>
        </p:spPr>
        <p:txBody>
          <a:bodyPr wrap="none" rtlCol="0">
            <a:spAutoFit/>
          </a:bodyPr>
          <a:lstStyle/>
          <a:p>
            <a:pPr algn="ctr"/>
            <a:r>
              <a:rPr lang="en-US" sz="3600" dirty="0" smtClean="0">
                <a:latin typeface="Gotham Light"/>
                <a:cs typeface="Gotham Light"/>
              </a:rPr>
              <a:t>Fully computed.  </a:t>
            </a:r>
          </a:p>
          <a:p>
            <a:pPr algn="ctr"/>
            <a:r>
              <a:rPr lang="en-US" sz="3600" dirty="0" smtClean="0">
                <a:latin typeface="Gotham Light"/>
                <a:cs typeface="Gotham Light"/>
              </a:rPr>
              <a:t>Nothing to store!</a:t>
            </a:r>
            <a:endParaRPr lang="en-US" sz="3600" dirty="0">
              <a:latin typeface="Gotham Light"/>
              <a:cs typeface="Gotham Light"/>
            </a:endParaRPr>
          </a:p>
        </p:txBody>
      </p:sp>
      <p:cxnSp>
        <p:nvCxnSpPr>
          <p:cNvPr id="11" name="Straight Arrow Connector 10"/>
          <p:cNvCxnSpPr/>
          <p:nvPr/>
        </p:nvCxnSpPr>
        <p:spPr>
          <a:xfrm flipH="1">
            <a:off x="4464723" y="2480289"/>
            <a:ext cx="3363424" cy="992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5139389" y="1924705"/>
            <a:ext cx="1570496" cy="523220"/>
          </a:xfrm>
          <a:prstGeom prst="rect">
            <a:avLst/>
          </a:prstGeom>
          <a:noFill/>
        </p:spPr>
        <p:txBody>
          <a:bodyPr wrap="none" rtlCol="0">
            <a:spAutoFit/>
          </a:bodyPr>
          <a:lstStyle/>
          <a:p>
            <a:r>
              <a:rPr lang="en-US" sz="2800" dirty="0" err="1" smtClean="0">
                <a:latin typeface="Gotham Light"/>
                <a:cs typeface="Gotham Light"/>
              </a:rPr>
              <a:t>Map</a:t>
            </a:r>
            <a:r>
              <a:rPr lang="en-US" sz="2800" baseline="-25000" dirty="0" err="1" smtClean="0">
                <a:latin typeface="Gotham Light"/>
                <a:cs typeface="Gotham Light"/>
              </a:rPr>
              <a:t>b</a:t>
            </a:r>
            <a:r>
              <a:rPr lang="en-US" sz="2800" dirty="0" smtClean="0">
                <a:latin typeface="Gotham Light"/>
                <a:cs typeface="Gotham Light"/>
              </a:rPr>
              <a:t>(</a:t>
            </a:r>
            <a:r>
              <a:rPr lang="en-US" sz="2800" dirty="0" smtClean="0">
                <a:latin typeface="Wingdings"/>
                <a:ea typeface="Wingdings"/>
                <a:cs typeface="Wingdings"/>
                <a:sym typeface="Wingdings"/>
              </a:rPr>
              <a:t></a:t>
            </a:r>
            <a:r>
              <a:rPr lang="en-US" sz="2800" dirty="0" smtClean="0">
                <a:latin typeface="Gotham Light"/>
                <a:cs typeface="Gotham Light"/>
              </a:rPr>
              <a:t>)</a:t>
            </a:r>
            <a:endParaRPr lang="en-US" sz="2800" dirty="0">
              <a:latin typeface="Gotham Light"/>
              <a:cs typeface="Gotham Light"/>
            </a:endParaRPr>
          </a:p>
        </p:txBody>
      </p:sp>
      <p:sp>
        <p:nvSpPr>
          <p:cNvPr id="28" name="Rectangle 27"/>
          <p:cNvSpPr/>
          <p:nvPr/>
        </p:nvSpPr>
        <p:spPr>
          <a:xfrm>
            <a:off x="5676403" y="4274832"/>
            <a:ext cx="2598202" cy="584776"/>
          </a:xfrm>
          <a:prstGeom prst="rect">
            <a:avLst/>
          </a:prstGeom>
        </p:spPr>
        <p:txBody>
          <a:bodyPr wrap="none">
            <a:spAutoFit/>
          </a:bodyPr>
          <a:lstStyle/>
          <a:p>
            <a:r>
              <a:rPr lang="en-US" sz="3200" dirty="0" smtClean="0">
                <a:latin typeface="Gotham Light"/>
                <a:cs typeface="Gotham Light"/>
                <a:sym typeface="Wingdings"/>
              </a:rPr>
              <a:t> </a:t>
            </a:r>
            <a:r>
              <a:rPr lang="en-US" sz="3200" dirty="0" err="1" smtClean="0">
                <a:latin typeface="Gotham Light"/>
                <a:cs typeface="Gotham Light"/>
                <a:sym typeface="Wingdings"/>
              </a:rPr>
              <a:t>Map</a:t>
            </a:r>
            <a:r>
              <a:rPr lang="en-US" sz="3200" baseline="-25000" dirty="0" err="1" smtClean="0">
                <a:latin typeface="Gotham Light"/>
                <a:cs typeface="Gotham Light"/>
                <a:sym typeface="Wingdings"/>
              </a:rPr>
              <a:t>b</a:t>
            </a:r>
            <a:r>
              <a:rPr lang="en-US" sz="3200" dirty="0" smtClean="0">
                <a:latin typeface="Gotham Light"/>
                <a:cs typeface="Gotham Light"/>
                <a:sym typeface="Wingdings"/>
              </a:rPr>
              <a:t>(    </a:t>
            </a:r>
            <a:r>
              <a:rPr lang="en-US" sz="3200" dirty="0" smtClean="0">
                <a:latin typeface="Gotham Light"/>
                <a:cs typeface="Gotham Light"/>
                <a:sym typeface="Wingdings"/>
              </a:rPr>
              <a:t>)</a:t>
            </a:r>
            <a:endParaRPr lang="en-US" sz="3200" dirty="0"/>
          </a:p>
        </p:txBody>
      </p:sp>
      <p:graphicFrame>
        <p:nvGraphicFramePr>
          <p:cNvPr id="30" name="Table 29"/>
          <p:cNvGraphicFramePr>
            <a:graphicFrameLocks noGrp="1"/>
          </p:cNvGraphicFramePr>
          <p:nvPr>
            <p:extLst>
              <p:ext uri="{D42A27DB-BD31-4B8C-83A1-F6EECF244321}">
                <p14:modId xmlns:p14="http://schemas.microsoft.com/office/powerpoint/2010/main" val="3247190728"/>
              </p:ext>
            </p:extLst>
          </p:nvPr>
        </p:nvGraphicFramePr>
        <p:xfrm>
          <a:off x="7554264" y="4439709"/>
          <a:ext cx="380727" cy="346468"/>
        </p:xfrm>
        <a:graphic>
          <a:graphicData uri="http://schemas.openxmlformats.org/drawingml/2006/table">
            <a:tbl>
              <a:tblPr firstRow="1" bandRow="1">
                <a:tableStyleId>{5940675A-B579-460E-94D1-54222C63F5DA}</a:tableStyleId>
              </a:tblPr>
              <a:tblGrid>
                <a:gridCol w="380727"/>
              </a:tblGrid>
              <a:tr h="327611">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dirty="0" smtClean="0">
                          <a:latin typeface="Gotham Light"/>
                          <a:cs typeface="Gotham Light"/>
                        </a:rPr>
                        <a:t>X</a:t>
                      </a:r>
                    </a:p>
                  </a:txBody>
                  <a:tcPr marL="87389" marR="87389" marT="43694" marB="43694">
                    <a:solidFill>
                      <a:srgbClr val="F79646"/>
                    </a:solidFill>
                  </a:tcPr>
                </a:tc>
              </a:tr>
            </a:tbl>
          </a:graphicData>
        </a:graphic>
      </p:graphicFrame>
      <p:cxnSp>
        <p:nvCxnSpPr>
          <p:cNvPr id="32" name="Straight Connector 31"/>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graphicFrame>
        <p:nvGraphicFramePr>
          <p:cNvPr id="26" name="Table 25"/>
          <p:cNvGraphicFramePr>
            <a:graphicFrameLocks noGrp="1"/>
          </p:cNvGraphicFramePr>
          <p:nvPr>
            <p:extLst>
              <p:ext uri="{D42A27DB-BD31-4B8C-83A1-F6EECF244321}">
                <p14:modId xmlns:p14="http://schemas.microsoft.com/office/powerpoint/2010/main" val="3682987095"/>
              </p:ext>
            </p:extLst>
          </p:nvPr>
        </p:nvGraphicFramePr>
        <p:xfrm>
          <a:off x="4320789" y="4048760"/>
          <a:ext cx="1142181" cy="1039404"/>
        </p:xfrm>
        <a:graphic>
          <a:graphicData uri="http://schemas.openxmlformats.org/drawingml/2006/table">
            <a:tbl>
              <a:tblPr firstRow="1" bandRow="1">
                <a:tableStyleId>{5940675A-B579-460E-94D1-54222C63F5DA}</a:tableStyleId>
              </a:tblPr>
              <a:tblGrid>
                <a:gridCol w="380727"/>
                <a:gridCol w="380727"/>
                <a:gridCol w="380727"/>
              </a:tblGrid>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bl>
          </a:graphicData>
        </a:graphic>
      </p:graphicFrame>
    </p:spTree>
    <p:extLst>
      <p:ext uri="{BB962C8B-B14F-4D97-AF65-F5344CB8AC3E}">
        <p14:creationId xmlns:p14="http://schemas.microsoft.com/office/powerpoint/2010/main" val="30265907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Describing </a:t>
            </a:r>
            <a:r>
              <a:rPr lang="en-US" sz="4000" dirty="0" smtClean="0"/>
              <a:t>Region Lineage</a:t>
            </a:r>
            <a:endParaRPr lang="en-US" sz="4000" dirty="0"/>
          </a:p>
        </p:txBody>
      </p: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b="1" dirty="0" smtClean="0">
                <a:solidFill>
                  <a:srgbClr val="1F497D"/>
                </a:solidFill>
                <a:latin typeface="Gotham Book"/>
                <a:cs typeface="Gotham Book"/>
              </a:rPr>
              <a:t>Payload</a:t>
            </a:r>
          </a:p>
          <a:p>
            <a:pPr marL="0" indent="0" algn="r">
              <a:buNone/>
            </a:pPr>
            <a:endParaRPr lang="en-US" dirty="0">
              <a:solidFill>
                <a:srgbClr val="7F7F7F"/>
              </a:solidFill>
            </a:endParaRPr>
          </a:p>
          <a:p>
            <a:pPr marL="0" indent="0" algn="r">
              <a:buNone/>
            </a:pPr>
            <a:r>
              <a:rPr lang="en-US" dirty="0" smtClean="0">
                <a:solidFill>
                  <a:srgbClr val="7F7F7F"/>
                </a:solidFill>
              </a:rPr>
              <a:t>Composite</a:t>
            </a:r>
            <a:endParaRPr lang="en-US" dirty="0">
              <a:solidFill>
                <a:srgbClr val="7F7F7F"/>
              </a:solidFill>
            </a:endParaRPr>
          </a:p>
        </p:txBody>
      </p:sp>
      <p:sp>
        <p:nvSpPr>
          <p:cNvPr id="6" name="TextBox 5"/>
          <p:cNvSpPr txBox="1"/>
          <p:nvPr/>
        </p:nvSpPr>
        <p:spPr>
          <a:xfrm>
            <a:off x="-208354" y="2728318"/>
            <a:ext cx="184666" cy="369332"/>
          </a:xfrm>
          <a:prstGeom prst="rect">
            <a:avLst/>
          </a:prstGeom>
          <a:noFill/>
        </p:spPr>
        <p:txBody>
          <a:bodyPr wrap="none" rtlCol="0">
            <a:spAutoFit/>
          </a:bodyPr>
          <a:lstStyle/>
          <a:p>
            <a:endParaRPr lang="en-US" dirty="0"/>
          </a:p>
        </p:txBody>
      </p:sp>
      <p:cxnSp>
        <p:nvCxnSpPr>
          <p:cNvPr id="38" name="Straight Connector 37"/>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4685603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Describing </a:t>
            </a:r>
            <a:r>
              <a:rPr lang="en-US" sz="4000" dirty="0" smtClean="0"/>
              <a:t>Region Lineage</a:t>
            </a:r>
            <a:endParaRPr lang="en-US" sz="4000" dirty="0"/>
          </a:p>
        </p:txBody>
      </p: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b="1" dirty="0" smtClean="0">
                <a:solidFill>
                  <a:srgbClr val="1F497D"/>
                </a:solidFill>
                <a:latin typeface="Gotham Book"/>
                <a:cs typeface="Gotham Book"/>
              </a:rPr>
              <a:t>Payload</a:t>
            </a:r>
          </a:p>
          <a:p>
            <a:pPr marL="0" indent="0" algn="r">
              <a:buNone/>
            </a:pPr>
            <a:endParaRPr lang="en-US" dirty="0">
              <a:solidFill>
                <a:srgbClr val="7F7F7F"/>
              </a:solidFill>
            </a:endParaRPr>
          </a:p>
          <a:p>
            <a:pPr marL="0" indent="0" algn="r">
              <a:buNone/>
            </a:pPr>
            <a:r>
              <a:rPr lang="en-US" dirty="0" smtClean="0">
                <a:solidFill>
                  <a:srgbClr val="7F7F7F"/>
                </a:solidFill>
              </a:rPr>
              <a:t>Composite</a:t>
            </a:r>
            <a:endParaRPr lang="en-US" dirty="0">
              <a:solidFill>
                <a:srgbClr val="7F7F7F"/>
              </a:solidFill>
            </a:endParaRPr>
          </a:p>
        </p:txBody>
      </p:sp>
      <p:graphicFrame>
        <p:nvGraphicFramePr>
          <p:cNvPr id="13" name="Table 12"/>
          <p:cNvGraphicFramePr>
            <a:graphicFrameLocks noGrp="1"/>
          </p:cNvGraphicFramePr>
          <p:nvPr>
            <p:extLst>
              <p:ext uri="{D42A27DB-BD31-4B8C-83A1-F6EECF244321}">
                <p14:modId xmlns:p14="http://schemas.microsoft.com/office/powerpoint/2010/main" val="193454954"/>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576262434"/>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pPr algn="ctr"/>
                      <a:endParaRPr lang="en-US" sz="1700" b="1" dirty="0">
                        <a:latin typeface="Gotham Light"/>
                        <a:cs typeface="Gotham Light"/>
                      </a:endParaRPr>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r>
            </a:tbl>
          </a:graphicData>
        </a:graphic>
      </p:graphicFrame>
      <p:sp>
        <p:nvSpPr>
          <p:cNvPr id="17" name="TextBox 16"/>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9" name="TextBox 18"/>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6" name="TextBox 5"/>
          <p:cNvSpPr txBox="1"/>
          <p:nvPr/>
        </p:nvSpPr>
        <p:spPr>
          <a:xfrm>
            <a:off x="-208354" y="2728318"/>
            <a:ext cx="184666" cy="369332"/>
          </a:xfrm>
          <a:prstGeom prst="rect">
            <a:avLst/>
          </a:prstGeom>
          <a:noFill/>
        </p:spPr>
        <p:txBody>
          <a:bodyPr wrap="none" rtlCol="0">
            <a:spAutoFit/>
          </a:bodyPr>
          <a:lstStyle/>
          <a:p>
            <a:endParaRPr lang="en-US" dirty="0"/>
          </a:p>
        </p:txBody>
      </p:sp>
      <p:cxnSp>
        <p:nvCxnSpPr>
          <p:cNvPr id="25" name="Straight Arrow Connector 24"/>
          <p:cNvCxnSpPr/>
          <p:nvPr/>
        </p:nvCxnSpPr>
        <p:spPr>
          <a:xfrm flipH="1">
            <a:off x="4464723" y="2480289"/>
            <a:ext cx="3363424" cy="992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4990567" y="1925325"/>
            <a:ext cx="1723096" cy="523220"/>
          </a:xfrm>
          <a:prstGeom prst="rect">
            <a:avLst/>
          </a:prstGeom>
          <a:noFill/>
        </p:spPr>
        <p:txBody>
          <a:bodyPr wrap="none" rtlCol="0">
            <a:spAutoFit/>
          </a:bodyPr>
          <a:lstStyle/>
          <a:p>
            <a:r>
              <a:rPr lang="en-US" sz="2800" dirty="0" smtClean="0">
                <a:latin typeface="Gotham Light"/>
                <a:cs typeface="Gotham Light"/>
              </a:rPr>
              <a:t>Map(</a:t>
            </a:r>
            <a:r>
              <a:rPr lang="en-US" sz="2800" dirty="0" smtClean="0">
                <a:latin typeface="Wingdings"/>
                <a:ea typeface="Wingdings"/>
                <a:cs typeface="Wingdings"/>
                <a:sym typeface="Wingdings"/>
              </a:rPr>
              <a:t></a:t>
            </a:r>
            <a:r>
              <a:rPr lang="en-US" sz="2800" dirty="0" smtClean="0">
                <a:latin typeface="Gotham Light"/>
                <a:ea typeface="Wingdings"/>
                <a:cs typeface="Gotham Light"/>
                <a:sym typeface="Wingdings"/>
              </a:rPr>
              <a:t>, 1</a:t>
            </a:r>
            <a:r>
              <a:rPr lang="en-US" sz="2800" dirty="0" smtClean="0">
                <a:latin typeface="Gotham Light"/>
                <a:cs typeface="Gotham Light"/>
              </a:rPr>
              <a:t>)</a:t>
            </a:r>
            <a:endParaRPr lang="en-US" sz="2800" dirty="0">
              <a:latin typeface="Gotham Light"/>
              <a:cs typeface="Gotham Light"/>
            </a:endParaRPr>
          </a:p>
        </p:txBody>
      </p:sp>
      <p:sp>
        <p:nvSpPr>
          <p:cNvPr id="7" name="5-Point Star 6"/>
          <p:cNvSpPr/>
          <p:nvPr/>
        </p:nvSpPr>
        <p:spPr>
          <a:xfrm>
            <a:off x="7659481" y="2172733"/>
            <a:ext cx="535766" cy="555585"/>
          </a:xfrm>
          <a:prstGeom prst="star5">
            <a:avLst/>
          </a:prstGeom>
          <a:solidFill>
            <a:schemeClr val="accent6"/>
          </a:solidFill>
          <a:ln>
            <a:solidFill>
              <a:schemeClr val="accent6">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27" name="Table 26"/>
          <p:cNvGraphicFramePr>
            <a:graphicFrameLocks noGrp="1"/>
          </p:cNvGraphicFramePr>
          <p:nvPr>
            <p:extLst>
              <p:ext uri="{D42A27DB-BD31-4B8C-83A1-F6EECF244321}">
                <p14:modId xmlns:p14="http://schemas.microsoft.com/office/powerpoint/2010/main" val="2188952547"/>
              </p:ext>
            </p:extLst>
          </p:nvPr>
        </p:nvGraphicFramePr>
        <p:xfrm>
          <a:off x="2885440" y="443113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28" name="Table 27"/>
          <p:cNvGraphicFramePr>
            <a:graphicFrameLocks noGrp="1"/>
          </p:cNvGraphicFramePr>
          <p:nvPr>
            <p:extLst>
              <p:ext uri="{D42A27DB-BD31-4B8C-83A1-F6EECF244321}">
                <p14:modId xmlns:p14="http://schemas.microsoft.com/office/powerpoint/2010/main" val="2022466762"/>
              </p:ext>
            </p:extLst>
          </p:nvPr>
        </p:nvGraphicFramePr>
        <p:xfrm>
          <a:off x="6959600" y="444123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pPr algn="ctr"/>
                      <a:endParaRPr lang="en-US" sz="1700" b="1" dirty="0">
                        <a:latin typeface="Gotham Light"/>
                        <a:cs typeface="Gotham Light"/>
                      </a:endParaRPr>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r>
            </a:tbl>
          </a:graphicData>
        </a:graphic>
      </p:graphicFrame>
      <p:sp>
        <p:nvSpPr>
          <p:cNvPr id="30" name="TextBox 29"/>
          <p:cNvSpPr txBox="1"/>
          <p:nvPr/>
        </p:nvSpPr>
        <p:spPr>
          <a:xfrm>
            <a:off x="3353855" y="623827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31" name="TextBox 30"/>
          <p:cNvSpPr txBox="1"/>
          <p:nvPr/>
        </p:nvSpPr>
        <p:spPr>
          <a:xfrm>
            <a:off x="7341138" y="624910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cxnSp>
        <p:nvCxnSpPr>
          <p:cNvPr id="32" name="Straight Arrow Connector 31"/>
          <p:cNvCxnSpPr/>
          <p:nvPr/>
        </p:nvCxnSpPr>
        <p:spPr>
          <a:xfrm flipH="1">
            <a:off x="4028172" y="5321319"/>
            <a:ext cx="3799975"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4990567" y="4766355"/>
            <a:ext cx="1857749" cy="523220"/>
          </a:xfrm>
          <a:prstGeom prst="rect">
            <a:avLst/>
          </a:prstGeom>
          <a:noFill/>
        </p:spPr>
        <p:txBody>
          <a:bodyPr wrap="none" rtlCol="0">
            <a:spAutoFit/>
          </a:bodyPr>
          <a:lstStyle/>
          <a:p>
            <a:r>
              <a:rPr lang="en-US" sz="2800" dirty="0" smtClean="0">
                <a:latin typeface="Gotham Light"/>
                <a:cs typeface="Gotham Light"/>
              </a:rPr>
              <a:t>Map(</a:t>
            </a:r>
            <a:r>
              <a:rPr lang="en-US" sz="2800" dirty="0" smtClean="0">
                <a:latin typeface="Wingdings"/>
                <a:ea typeface="Wingdings"/>
                <a:cs typeface="Wingdings"/>
                <a:sym typeface="Wingdings"/>
              </a:rPr>
              <a:t></a:t>
            </a:r>
            <a:r>
              <a:rPr lang="en-US" sz="2800" dirty="0" smtClean="0">
                <a:latin typeface="Gotham Light"/>
                <a:ea typeface="Wingdings"/>
                <a:cs typeface="Gotham Light"/>
                <a:sym typeface="Wingdings"/>
              </a:rPr>
              <a:t>, 0</a:t>
            </a:r>
            <a:r>
              <a:rPr lang="en-US" sz="2800" dirty="0" smtClean="0">
                <a:latin typeface="Gotham Light"/>
                <a:cs typeface="Gotham Light"/>
              </a:rPr>
              <a:t>)</a:t>
            </a:r>
            <a:endParaRPr lang="en-US" sz="2800" dirty="0">
              <a:latin typeface="Gotham Light"/>
              <a:cs typeface="Gotham Light"/>
            </a:endParaRPr>
          </a:p>
        </p:txBody>
      </p:sp>
      <p:cxnSp>
        <p:nvCxnSpPr>
          <p:cNvPr id="38" name="Straight Connector 37"/>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9914955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Describing </a:t>
            </a:r>
            <a:r>
              <a:rPr lang="en-US" sz="4000" dirty="0" smtClean="0"/>
              <a:t>Region Lineage</a:t>
            </a:r>
            <a:endParaRPr lang="en-US" sz="4000" dirty="0"/>
          </a:p>
        </p:txBody>
      </p: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b="1" dirty="0" smtClean="0">
                <a:solidFill>
                  <a:srgbClr val="1F497D"/>
                </a:solidFill>
                <a:latin typeface="Gotham Book"/>
                <a:cs typeface="Gotham Book"/>
              </a:rPr>
              <a:t>Payload</a:t>
            </a:r>
          </a:p>
          <a:p>
            <a:pPr marL="0" indent="0" algn="r">
              <a:buNone/>
            </a:pPr>
            <a:endParaRPr lang="en-US" dirty="0">
              <a:solidFill>
                <a:srgbClr val="7F7F7F"/>
              </a:solidFill>
            </a:endParaRPr>
          </a:p>
          <a:p>
            <a:pPr marL="0" indent="0" algn="r">
              <a:buNone/>
            </a:pPr>
            <a:r>
              <a:rPr lang="en-US" dirty="0" smtClean="0">
                <a:solidFill>
                  <a:srgbClr val="7F7F7F"/>
                </a:solidFill>
              </a:rPr>
              <a:t>Composite</a:t>
            </a:r>
            <a:endParaRPr lang="en-US" dirty="0">
              <a:solidFill>
                <a:srgbClr val="7F7F7F"/>
              </a:solidFill>
            </a:endParaRPr>
          </a:p>
        </p:txBody>
      </p:sp>
      <p:graphicFrame>
        <p:nvGraphicFramePr>
          <p:cNvPr id="13" name="Table 12"/>
          <p:cNvGraphicFramePr>
            <a:graphicFrameLocks noGrp="1"/>
          </p:cNvGraphicFramePr>
          <p:nvPr>
            <p:extLst>
              <p:ext uri="{D42A27DB-BD31-4B8C-83A1-F6EECF244321}">
                <p14:modId xmlns:p14="http://schemas.microsoft.com/office/powerpoint/2010/main" val="75471172"/>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1830890003"/>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pPr algn="ctr"/>
                      <a:r>
                        <a:rPr lang="en-US" sz="1700" b="1" dirty="0" smtClean="0">
                          <a:latin typeface="Gotham Light"/>
                          <a:cs typeface="Gotham Light"/>
                        </a:rPr>
                        <a:t>X</a:t>
                      </a:r>
                      <a:endParaRPr lang="en-US" sz="1700" b="1" dirty="0">
                        <a:latin typeface="Gotham Light"/>
                        <a:cs typeface="Gotham Light"/>
                      </a:endParaRPr>
                    </a:p>
                  </a:txBody>
                  <a:tcPr marL="87389" marR="87389" marT="43694" marB="43694">
                    <a:solidFill>
                      <a:srgbClr val="F79646"/>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r>
            </a:tbl>
          </a:graphicData>
        </a:graphic>
      </p:graphicFrame>
      <p:sp>
        <p:nvSpPr>
          <p:cNvPr id="17" name="TextBox 16"/>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9" name="TextBox 18"/>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6" name="TextBox 5"/>
          <p:cNvSpPr txBox="1"/>
          <p:nvPr/>
        </p:nvSpPr>
        <p:spPr>
          <a:xfrm>
            <a:off x="-208354" y="2728318"/>
            <a:ext cx="184666" cy="369332"/>
          </a:xfrm>
          <a:prstGeom prst="rect">
            <a:avLst/>
          </a:prstGeom>
          <a:noFill/>
        </p:spPr>
        <p:txBody>
          <a:bodyPr wrap="none" rtlCol="0">
            <a:spAutoFit/>
          </a:bodyPr>
          <a:lstStyle/>
          <a:p>
            <a:endParaRPr lang="en-US" dirty="0"/>
          </a:p>
        </p:txBody>
      </p:sp>
      <p:cxnSp>
        <p:nvCxnSpPr>
          <p:cNvPr id="25" name="Straight Arrow Connector 24"/>
          <p:cNvCxnSpPr/>
          <p:nvPr/>
        </p:nvCxnSpPr>
        <p:spPr>
          <a:xfrm flipH="1">
            <a:off x="4464723" y="2480289"/>
            <a:ext cx="3363424" cy="992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4831815" y="2093982"/>
            <a:ext cx="2108515" cy="369332"/>
          </a:xfrm>
          <a:prstGeom prst="rect">
            <a:avLst/>
          </a:prstGeom>
          <a:noFill/>
        </p:spPr>
        <p:txBody>
          <a:bodyPr wrap="none" rtlCol="0">
            <a:spAutoFit/>
          </a:bodyPr>
          <a:lstStyle/>
          <a:p>
            <a:r>
              <a:rPr lang="en-US" dirty="0" err="1" smtClean="0">
                <a:latin typeface="Gotham Light"/>
                <a:cs typeface="Gotham Light"/>
              </a:rPr>
              <a:t>Map</a:t>
            </a:r>
            <a:r>
              <a:rPr lang="en-US" baseline="-25000" dirty="0" err="1">
                <a:latin typeface="Gotham Light"/>
                <a:cs typeface="Gotham Light"/>
              </a:rPr>
              <a:t>p</a:t>
            </a:r>
            <a:r>
              <a:rPr lang="en-US" dirty="0" smtClean="0">
                <a:latin typeface="Gotham Light"/>
                <a:cs typeface="Gotham Light"/>
              </a:rPr>
              <a:t>(</a:t>
            </a:r>
            <a:r>
              <a:rPr lang="en-US" dirty="0" smtClean="0">
                <a:latin typeface="Wingdings"/>
                <a:ea typeface="Wingdings"/>
                <a:cs typeface="Wingdings"/>
                <a:sym typeface="Wingdings"/>
              </a:rPr>
              <a:t></a:t>
            </a:r>
            <a:r>
              <a:rPr lang="en-US" dirty="0" smtClean="0">
                <a:latin typeface="Gotham Light"/>
                <a:ea typeface="Wingdings"/>
                <a:cs typeface="Gotham Light"/>
                <a:sym typeface="Wingdings"/>
              </a:rPr>
              <a:t>, payload</a:t>
            </a:r>
            <a:r>
              <a:rPr lang="en-US" dirty="0" smtClean="0">
                <a:latin typeface="Gotham Light"/>
                <a:cs typeface="Gotham Light"/>
              </a:rPr>
              <a:t>)</a:t>
            </a:r>
            <a:endParaRPr lang="en-US" dirty="0">
              <a:latin typeface="Gotham Light"/>
              <a:cs typeface="Gotham Light"/>
            </a:endParaRPr>
          </a:p>
        </p:txBody>
      </p:sp>
      <p:cxnSp>
        <p:nvCxnSpPr>
          <p:cNvPr id="20" name="Straight Connector 19"/>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79132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a14:imgEffect>
                  </a14:imgLayer>
                </a14:imgProps>
              </a:ext>
            </a:extLst>
          </a:blip>
          <a:srcRect t="60152"/>
          <a:stretch/>
        </p:blipFill>
        <p:spPr>
          <a:xfrm rot="16200000">
            <a:off x="1900726" y="-1900726"/>
            <a:ext cx="6858000" cy="10659452"/>
          </a:xfrm>
          <a:prstGeom prst="rect">
            <a:avLst/>
          </a:prstGeom>
        </p:spPr>
      </p:pic>
      <p:sp>
        <p:nvSpPr>
          <p:cNvPr id="2" name="Title 1"/>
          <p:cNvSpPr>
            <a:spLocks noGrp="1"/>
          </p:cNvSpPr>
          <p:nvPr>
            <p:ph type="title"/>
          </p:nvPr>
        </p:nvSpPr>
        <p:spPr/>
        <p:txBody>
          <a:bodyPr>
            <a:normAutofit/>
          </a:bodyPr>
          <a:lstStyle/>
          <a:p>
            <a:r>
              <a:rPr lang="en-US" dirty="0" smtClean="0">
                <a:solidFill>
                  <a:schemeClr val="bg1"/>
                </a:solidFill>
              </a:rPr>
              <a:t>LSST</a:t>
            </a:r>
            <a:endParaRPr lang="en-US" dirty="0">
              <a:solidFill>
                <a:schemeClr val="bg1"/>
              </a:solidFill>
            </a:endParaRPr>
          </a:p>
        </p:txBody>
      </p:sp>
      <p:pic>
        <p:nvPicPr>
          <p:cNvPr id="25" name="Picture 24"/>
          <p:cNvPicPr>
            <a:picLocks noChangeAspect="1"/>
          </p:cNvPicPr>
          <p:nvPr/>
        </p:nvPicPr>
        <p:blipFill>
          <a:blip r:embed="rId5"/>
          <a:stretch>
            <a:fillRect/>
          </a:stretch>
        </p:blipFill>
        <p:spPr>
          <a:xfrm>
            <a:off x="922140" y="2910609"/>
            <a:ext cx="1399368" cy="1580120"/>
          </a:xfrm>
          <a:prstGeom prst="rect">
            <a:avLst/>
          </a:prstGeom>
        </p:spPr>
      </p:pic>
    </p:spTree>
    <p:extLst>
      <p:ext uri="{BB962C8B-B14F-4D97-AF65-F5344CB8AC3E}">
        <p14:creationId xmlns:p14="http://schemas.microsoft.com/office/powerpoint/2010/main" val="308063342"/>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Describing </a:t>
            </a:r>
            <a:r>
              <a:rPr lang="en-US" sz="4000" dirty="0" smtClean="0"/>
              <a:t>Region Lineage</a:t>
            </a:r>
            <a:endParaRPr lang="en-US" sz="4000" dirty="0"/>
          </a:p>
        </p:txBody>
      </p: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b="1" dirty="0" smtClean="0">
                <a:solidFill>
                  <a:srgbClr val="1F497D"/>
                </a:solidFill>
                <a:latin typeface="Gotham Book"/>
                <a:cs typeface="Gotham Book"/>
              </a:rPr>
              <a:t>Payload</a:t>
            </a:r>
          </a:p>
          <a:p>
            <a:pPr marL="0" indent="0" algn="r">
              <a:buNone/>
            </a:pPr>
            <a:endParaRPr lang="en-US" dirty="0">
              <a:solidFill>
                <a:srgbClr val="7F7F7F"/>
              </a:solidFill>
            </a:endParaRPr>
          </a:p>
          <a:p>
            <a:pPr marL="0" indent="0" algn="r">
              <a:buNone/>
            </a:pPr>
            <a:r>
              <a:rPr lang="en-US" dirty="0" smtClean="0">
                <a:solidFill>
                  <a:srgbClr val="7F7F7F"/>
                </a:solidFill>
              </a:rPr>
              <a:t>Composite</a:t>
            </a:r>
            <a:endParaRPr lang="en-US" dirty="0">
              <a:solidFill>
                <a:srgbClr val="7F7F7F"/>
              </a:solidFill>
            </a:endParaRPr>
          </a:p>
        </p:txBody>
      </p:sp>
      <p:graphicFrame>
        <p:nvGraphicFramePr>
          <p:cNvPr id="13" name="Table 12"/>
          <p:cNvGraphicFramePr>
            <a:graphicFrameLocks noGrp="1"/>
          </p:cNvGraphicFramePr>
          <p:nvPr>
            <p:extLst>
              <p:ext uri="{D42A27DB-BD31-4B8C-83A1-F6EECF244321}">
                <p14:modId xmlns:p14="http://schemas.microsoft.com/office/powerpoint/2010/main" val="1645795592"/>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2645003111"/>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pPr algn="ctr"/>
                      <a:r>
                        <a:rPr lang="en-US" sz="1700" b="1" dirty="0" smtClean="0">
                          <a:latin typeface="Gotham Light"/>
                          <a:cs typeface="Gotham Light"/>
                        </a:rPr>
                        <a:t>X</a:t>
                      </a:r>
                      <a:endParaRPr lang="en-US" sz="1700" b="1" dirty="0">
                        <a:latin typeface="Gotham Light"/>
                        <a:cs typeface="Gotham Light"/>
                      </a:endParaRPr>
                    </a:p>
                  </a:txBody>
                  <a:tcPr marL="87389" marR="87389" marT="43694" marB="43694">
                    <a:solidFill>
                      <a:srgbClr val="F79646"/>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r>
            </a:tbl>
          </a:graphicData>
        </a:graphic>
      </p:graphicFrame>
      <p:sp>
        <p:nvSpPr>
          <p:cNvPr id="17" name="TextBox 16"/>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9" name="TextBox 18"/>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6" name="TextBox 5"/>
          <p:cNvSpPr txBox="1"/>
          <p:nvPr/>
        </p:nvSpPr>
        <p:spPr>
          <a:xfrm>
            <a:off x="-208354" y="2728318"/>
            <a:ext cx="184666" cy="369332"/>
          </a:xfrm>
          <a:prstGeom prst="rect">
            <a:avLst/>
          </a:prstGeom>
          <a:noFill/>
        </p:spPr>
        <p:txBody>
          <a:bodyPr wrap="none" rtlCol="0">
            <a:spAutoFit/>
          </a:bodyPr>
          <a:lstStyle/>
          <a:p>
            <a:endParaRPr lang="en-US" dirty="0"/>
          </a:p>
        </p:txBody>
      </p:sp>
      <p:cxnSp>
        <p:nvCxnSpPr>
          <p:cNvPr id="25" name="Straight Arrow Connector 24"/>
          <p:cNvCxnSpPr/>
          <p:nvPr/>
        </p:nvCxnSpPr>
        <p:spPr>
          <a:xfrm flipH="1">
            <a:off x="4464723" y="2480289"/>
            <a:ext cx="3363424" cy="992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4831815" y="2093982"/>
            <a:ext cx="2108515" cy="369332"/>
          </a:xfrm>
          <a:prstGeom prst="rect">
            <a:avLst/>
          </a:prstGeom>
          <a:noFill/>
        </p:spPr>
        <p:txBody>
          <a:bodyPr wrap="none" rtlCol="0">
            <a:spAutoFit/>
          </a:bodyPr>
          <a:lstStyle/>
          <a:p>
            <a:r>
              <a:rPr lang="en-US" dirty="0" err="1" smtClean="0">
                <a:latin typeface="Gotham Light"/>
                <a:cs typeface="Gotham Light"/>
              </a:rPr>
              <a:t>Map</a:t>
            </a:r>
            <a:r>
              <a:rPr lang="en-US" baseline="-25000" dirty="0" err="1">
                <a:latin typeface="Gotham Light"/>
                <a:cs typeface="Gotham Light"/>
              </a:rPr>
              <a:t>p</a:t>
            </a:r>
            <a:r>
              <a:rPr lang="en-US" dirty="0" smtClean="0">
                <a:latin typeface="Gotham Light"/>
                <a:cs typeface="Gotham Light"/>
              </a:rPr>
              <a:t>(</a:t>
            </a:r>
            <a:r>
              <a:rPr lang="en-US" dirty="0" smtClean="0">
                <a:latin typeface="Wingdings"/>
                <a:ea typeface="Wingdings"/>
                <a:cs typeface="Wingdings"/>
                <a:sym typeface="Wingdings"/>
              </a:rPr>
              <a:t></a:t>
            </a:r>
            <a:r>
              <a:rPr lang="en-US" dirty="0" smtClean="0">
                <a:latin typeface="Gotham Light"/>
                <a:ea typeface="Wingdings"/>
                <a:cs typeface="Gotham Light"/>
                <a:sym typeface="Wingdings"/>
              </a:rPr>
              <a:t>, payload</a:t>
            </a:r>
            <a:r>
              <a:rPr lang="en-US" dirty="0" smtClean="0">
                <a:latin typeface="Gotham Light"/>
                <a:cs typeface="Gotham Light"/>
              </a:rPr>
              <a:t>)</a:t>
            </a:r>
            <a:endParaRPr lang="en-US" dirty="0">
              <a:latin typeface="Gotham Light"/>
              <a:cs typeface="Gotham Light"/>
            </a:endParaRPr>
          </a:p>
        </p:txBody>
      </p:sp>
      <p:sp>
        <p:nvSpPr>
          <p:cNvPr id="15" name="TextBox 14"/>
          <p:cNvSpPr txBox="1"/>
          <p:nvPr/>
        </p:nvSpPr>
        <p:spPr>
          <a:xfrm>
            <a:off x="4133899" y="5546784"/>
            <a:ext cx="3276727" cy="584776"/>
          </a:xfrm>
          <a:prstGeom prst="rect">
            <a:avLst/>
          </a:prstGeom>
          <a:noFill/>
        </p:spPr>
        <p:txBody>
          <a:bodyPr wrap="none" rtlCol="0">
            <a:spAutoFit/>
          </a:bodyPr>
          <a:lstStyle/>
          <a:p>
            <a:r>
              <a:rPr lang="en-US" sz="3200" dirty="0" smtClean="0">
                <a:latin typeface="Gotham Light"/>
                <a:cs typeface="Gotham Light"/>
              </a:rPr>
              <a:t> {     , payload }</a:t>
            </a:r>
            <a:endParaRPr lang="en-US" sz="3200" dirty="0">
              <a:latin typeface="Gotham Light"/>
              <a:cs typeface="Gotham Light"/>
            </a:endParaRPr>
          </a:p>
        </p:txBody>
      </p:sp>
      <p:graphicFrame>
        <p:nvGraphicFramePr>
          <p:cNvPr id="18" name="Table 17"/>
          <p:cNvGraphicFramePr>
            <a:graphicFrameLocks noGrp="1"/>
          </p:cNvGraphicFramePr>
          <p:nvPr>
            <p:extLst>
              <p:ext uri="{D42A27DB-BD31-4B8C-83A1-F6EECF244321}">
                <p14:modId xmlns:p14="http://schemas.microsoft.com/office/powerpoint/2010/main" val="3841714336"/>
              </p:ext>
            </p:extLst>
          </p:nvPr>
        </p:nvGraphicFramePr>
        <p:xfrm>
          <a:off x="4649231" y="5709617"/>
          <a:ext cx="380727" cy="346468"/>
        </p:xfrm>
        <a:graphic>
          <a:graphicData uri="http://schemas.openxmlformats.org/drawingml/2006/table">
            <a:tbl>
              <a:tblPr firstRow="1" bandRow="1">
                <a:tableStyleId>{5940675A-B579-460E-94D1-54222C63F5DA}</a:tableStyleId>
              </a:tblPr>
              <a:tblGrid>
                <a:gridCol w="380727"/>
              </a:tblGrid>
              <a:tr h="327611">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dirty="0" smtClean="0">
                          <a:latin typeface="Gotham Light"/>
                          <a:cs typeface="Gotham Light"/>
                        </a:rPr>
                        <a:t>X</a:t>
                      </a:r>
                    </a:p>
                  </a:txBody>
                  <a:tcPr marL="87389" marR="87389" marT="43694" marB="43694">
                    <a:solidFill>
                      <a:srgbClr val="F79646"/>
                    </a:solidFill>
                  </a:tcPr>
                </a:tc>
              </a:tr>
            </a:tbl>
          </a:graphicData>
        </a:graphic>
      </p:graphicFrame>
      <p:cxnSp>
        <p:nvCxnSpPr>
          <p:cNvPr id="20" name="Straight Connector 19"/>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4246154" y="4274832"/>
            <a:ext cx="4680784" cy="584776"/>
          </a:xfrm>
          <a:prstGeom prst="rect">
            <a:avLst/>
          </a:prstGeom>
        </p:spPr>
        <p:txBody>
          <a:bodyPr wrap="none">
            <a:spAutoFit/>
          </a:bodyPr>
          <a:lstStyle/>
          <a:p>
            <a:r>
              <a:rPr lang="en-US" sz="3200" dirty="0" smtClean="0">
                <a:latin typeface="Gotham Light"/>
                <a:cs typeface="Gotham Light"/>
                <a:sym typeface="Wingdings"/>
              </a:rPr>
              <a:t> </a:t>
            </a:r>
            <a:r>
              <a:rPr lang="en-US" sz="3200" dirty="0" err="1" smtClean="0">
                <a:latin typeface="Gotham Light"/>
                <a:cs typeface="Gotham Light"/>
                <a:sym typeface="Wingdings"/>
              </a:rPr>
              <a:t>Map</a:t>
            </a:r>
            <a:r>
              <a:rPr lang="en-US" sz="3200" baseline="-25000" dirty="0" err="1" smtClean="0">
                <a:latin typeface="Gotham Light"/>
                <a:cs typeface="Gotham Light"/>
                <a:sym typeface="Wingdings"/>
              </a:rPr>
              <a:t>p</a:t>
            </a:r>
            <a:r>
              <a:rPr lang="en-US" sz="3200" dirty="0" smtClean="0">
                <a:latin typeface="Gotham Light"/>
                <a:cs typeface="Gotham Light"/>
                <a:sym typeface="Wingdings"/>
              </a:rPr>
              <a:t>(     </a:t>
            </a:r>
            <a:r>
              <a:rPr lang="en-US" sz="3200" dirty="0" smtClean="0">
                <a:latin typeface="Gotham Light"/>
                <a:cs typeface="Gotham Light"/>
                <a:sym typeface="Wingdings"/>
              </a:rPr>
              <a:t>, payload)</a:t>
            </a:r>
            <a:endParaRPr lang="en-US" sz="3200" dirty="0"/>
          </a:p>
        </p:txBody>
      </p:sp>
      <p:graphicFrame>
        <p:nvGraphicFramePr>
          <p:cNvPr id="23" name="Table 22"/>
          <p:cNvGraphicFramePr>
            <a:graphicFrameLocks noGrp="1"/>
          </p:cNvGraphicFramePr>
          <p:nvPr>
            <p:extLst>
              <p:ext uri="{D42A27DB-BD31-4B8C-83A1-F6EECF244321}">
                <p14:modId xmlns:p14="http://schemas.microsoft.com/office/powerpoint/2010/main" val="4184198775"/>
              </p:ext>
            </p:extLst>
          </p:nvPr>
        </p:nvGraphicFramePr>
        <p:xfrm>
          <a:off x="6159730" y="4442020"/>
          <a:ext cx="380727" cy="346468"/>
        </p:xfrm>
        <a:graphic>
          <a:graphicData uri="http://schemas.openxmlformats.org/drawingml/2006/table">
            <a:tbl>
              <a:tblPr firstRow="1" bandRow="1">
                <a:tableStyleId>{5940675A-B579-460E-94D1-54222C63F5DA}</a:tableStyleId>
              </a:tblPr>
              <a:tblGrid>
                <a:gridCol w="380727"/>
              </a:tblGrid>
              <a:tr h="327611">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dirty="0" smtClean="0">
                          <a:latin typeface="Gotham Light"/>
                          <a:cs typeface="Gotham Light"/>
                        </a:rPr>
                        <a:t>X</a:t>
                      </a:r>
                    </a:p>
                  </a:txBody>
                  <a:tcPr marL="87389" marR="87389" marT="43694" marB="43694">
                    <a:solidFill>
                      <a:srgbClr val="F79646"/>
                    </a:solidFill>
                  </a:tcPr>
                </a:tc>
              </a:tr>
            </a:tbl>
          </a:graphicData>
        </a:graphic>
      </p:graphicFrame>
      <p:graphicFrame>
        <p:nvGraphicFramePr>
          <p:cNvPr id="27" name="Table 26"/>
          <p:cNvGraphicFramePr>
            <a:graphicFrameLocks noGrp="1"/>
          </p:cNvGraphicFramePr>
          <p:nvPr>
            <p:extLst>
              <p:ext uri="{D42A27DB-BD31-4B8C-83A1-F6EECF244321}">
                <p14:modId xmlns:p14="http://schemas.microsoft.com/office/powerpoint/2010/main" val="1493271374"/>
              </p:ext>
            </p:extLst>
          </p:nvPr>
        </p:nvGraphicFramePr>
        <p:xfrm>
          <a:off x="2991718" y="4038600"/>
          <a:ext cx="1142181" cy="1039404"/>
        </p:xfrm>
        <a:graphic>
          <a:graphicData uri="http://schemas.openxmlformats.org/drawingml/2006/table">
            <a:tbl>
              <a:tblPr firstRow="1" bandRow="1">
                <a:tableStyleId>{5940675A-B579-460E-94D1-54222C63F5DA}</a:tableStyleId>
              </a:tblPr>
              <a:tblGrid>
                <a:gridCol w="380727"/>
                <a:gridCol w="380727"/>
                <a:gridCol w="380727"/>
              </a:tblGrid>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bl>
          </a:graphicData>
        </a:graphic>
      </p:graphicFrame>
    </p:spTree>
    <p:extLst>
      <p:ext uri="{BB962C8B-B14F-4D97-AF65-F5344CB8AC3E}">
        <p14:creationId xmlns:p14="http://schemas.microsoft.com/office/powerpoint/2010/main" val="37279920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Describing </a:t>
            </a:r>
            <a:r>
              <a:rPr lang="en-US" sz="4000" dirty="0" smtClean="0"/>
              <a:t>Region Lineage</a:t>
            </a:r>
            <a:endParaRPr lang="en-US" sz="4000" dirty="0"/>
          </a:p>
        </p:txBody>
      </p: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b="1" dirty="0" smtClean="0">
                <a:solidFill>
                  <a:srgbClr val="1F497D"/>
                </a:solidFill>
                <a:latin typeface="Gotham Book"/>
                <a:cs typeface="Gotham Book"/>
              </a:rPr>
              <a:t>Payload</a:t>
            </a:r>
          </a:p>
          <a:p>
            <a:pPr marL="0" indent="0" algn="r">
              <a:buNone/>
            </a:pPr>
            <a:endParaRPr lang="en-US" dirty="0">
              <a:solidFill>
                <a:srgbClr val="7F7F7F"/>
              </a:solidFill>
            </a:endParaRPr>
          </a:p>
          <a:p>
            <a:pPr marL="0" indent="0" algn="r">
              <a:buNone/>
            </a:pPr>
            <a:r>
              <a:rPr lang="en-US" dirty="0" smtClean="0">
                <a:solidFill>
                  <a:srgbClr val="7F7F7F"/>
                </a:solidFill>
              </a:rPr>
              <a:t>Composite</a:t>
            </a:r>
            <a:endParaRPr lang="en-US" dirty="0">
              <a:solidFill>
                <a:srgbClr val="7F7F7F"/>
              </a:solidFill>
            </a:endParaRPr>
          </a:p>
        </p:txBody>
      </p:sp>
      <p:graphicFrame>
        <p:nvGraphicFramePr>
          <p:cNvPr id="13" name="Table 12"/>
          <p:cNvGraphicFramePr>
            <a:graphicFrameLocks noGrp="1"/>
          </p:cNvGraphicFramePr>
          <p:nvPr>
            <p:extLst>
              <p:ext uri="{D42A27DB-BD31-4B8C-83A1-F6EECF244321}">
                <p14:modId xmlns:p14="http://schemas.microsoft.com/office/powerpoint/2010/main" val="694214619"/>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tc>
              </a:tr>
              <a:tr h="327611">
                <a:tc>
                  <a:txBody>
                    <a:bodyPr/>
                    <a:lstStyle/>
                    <a:p>
                      <a:endParaRPr lang="en-US" sz="1700"/>
                    </a:p>
                  </a:txBody>
                  <a:tcPr marL="87389" marR="87389" marT="43694" marB="43694"/>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a:p>
                  </a:txBody>
                  <a:tcPr marL="87389" marR="87389" marT="43694" marB="43694"/>
                </a:tc>
              </a:tr>
              <a:tr h="327611">
                <a:tc>
                  <a:txBody>
                    <a:bodyPr/>
                    <a:lstStyle/>
                    <a:p>
                      <a:endParaRPr lang="en-US" sz="170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c>
                  <a:txBody>
                    <a:bodyPr/>
                    <a:lstStyle/>
                    <a:p>
                      <a:endParaRPr lang="en-US" sz="1700"/>
                    </a:p>
                  </a:txBody>
                  <a:tcPr marL="87389" marR="87389" marT="43694" marB="43694"/>
                </a:tc>
                <a:tc>
                  <a:txBody>
                    <a:bodyPr/>
                    <a:lstStyle/>
                    <a:p>
                      <a:endParaRPr lang="en-US" sz="1700" dirty="0"/>
                    </a:p>
                  </a:txBody>
                  <a:tcPr marL="87389" marR="87389" marT="43694" marB="43694"/>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3723876900"/>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pPr algn="ctr"/>
                      <a:r>
                        <a:rPr lang="en-US" sz="1700" b="1" dirty="0" smtClean="0">
                          <a:latin typeface="Gotham Light"/>
                          <a:cs typeface="Gotham Light"/>
                        </a:rPr>
                        <a:t>X</a:t>
                      </a:r>
                      <a:endParaRPr lang="en-US" sz="1700" b="1" dirty="0">
                        <a:latin typeface="Gotham Light"/>
                        <a:cs typeface="Gotham Light"/>
                      </a:endParaRPr>
                    </a:p>
                  </a:txBody>
                  <a:tcPr marL="87389" marR="87389" marT="43694" marB="43694">
                    <a:solidFill>
                      <a:srgbClr val="F79646"/>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chemeClr val="bg1"/>
                    </a:solidFill>
                  </a:tcPr>
                </a:tc>
              </a:tr>
              <a:tr h="327611">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r>
            </a:tbl>
          </a:graphicData>
        </a:graphic>
      </p:graphicFrame>
      <p:sp>
        <p:nvSpPr>
          <p:cNvPr id="17" name="TextBox 16"/>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9" name="TextBox 18"/>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6" name="TextBox 5"/>
          <p:cNvSpPr txBox="1"/>
          <p:nvPr/>
        </p:nvSpPr>
        <p:spPr>
          <a:xfrm>
            <a:off x="-208354" y="2728318"/>
            <a:ext cx="184666" cy="369332"/>
          </a:xfrm>
          <a:prstGeom prst="rect">
            <a:avLst/>
          </a:prstGeom>
          <a:noFill/>
        </p:spPr>
        <p:txBody>
          <a:bodyPr wrap="none" rtlCol="0">
            <a:spAutoFit/>
          </a:bodyPr>
          <a:lstStyle/>
          <a:p>
            <a:endParaRPr lang="en-US" dirty="0"/>
          </a:p>
        </p:txBody>
      </p:sp>
      <p:sp>
        <p:nvSpPr>
          <p:cNvPr id="24" name="Rectangle 23"/>
          <p:cNvSpPr/>
          <p:nvPr/>
        </p:nvSpPr>
        <p:spPr>
          <a:xfrm>
            <a:off x="4246154" y="4274832"/>
            <a:ext cx="4553534" cy="584776"/>
          </a:xfrm>
          <a:prstGeom prst="rect">
            <a:avLst/>
          </a:prstGeom>
        </p:spPr>
        <p:txBody>
          <a:bodyPr wrap="none">
            <a:spAutoFit/>
          </a:bodyPr>
          <a:lstStyle/>
          <a:p>
            <a:r>
              <a:rPr lang="en-US" sz="3200" dirty="0" smtClean="0">
                <a:latin typeface="Gotham Light"/>
                <a:cs typeface="Gotham Light"/>
                <a:sym typeface="Wingdings"/>
              </a:rPr>
              <a:t> </a:t>
            </a:r>
            <a:r>
              <a:rPr lang="en-US" sz="3200" dirty="0" err="1" smtClean="0">
                <a:latin typeface="Gotham Light"/>
                <a:cs typeface="Gotham Light"/>
                <a:sym typeface="Wingdings"/>
              </a:rPr>
              <a:t>Map</a:t>
            </a:r>
            <a:r>
              <a:rPr lang="en-US" sz="3200" baseline="-25000" dirty="0" err="1" smtClean="0">
                <a:latin typeface="Gotham Light"/>
                <a:cs typeface="Gotham Light"/>
                <a:sym typeface="Wingdings"/>
              </a:rPr>
              <a:t>p</a:t>
            </a:r>
            <a:r>
              <a:rPr lang="en-US" sz="3200" dirty="0" smtClean="0">
                <a:latin typeface="Gotham Light"/>
                <a:cs typeface="Gotham Light"/>
                <a:sym typeface="Wingdings"/>
              </a:rPr>
              <a:t>(     ,       </a:t>
            </a:r>
            <a:r>
              <a:rPr lang="en-US" sz="3200" b="1" dirty="0" smtClean="0">
                <a:latin typeface="Gotham Light"/>
                <a:cs typeface="Gotham Light"/>
                <a:sym typeface="Wingdings"/>
              </a:rPr>
              <a:t>1</a:t>
            </a:r>
            <a:r>
              <a:rPr lang="en-US" sz="3200" dirty="0" smtClean="0">
                <a:latin typeface="Gotham Light"/>
                <a:cs typeface="Gotham Light"/>
                <a:sym typeface="Wingdings"/>
              </a:rPr>
              <a:t>      </a:t>
            </a:r>
            <a:r>
              <a:rPr lang="en-US" sz="3200" dirty="0" smtClean="0">
                <a:latin typeface="Gotham Light"/>
                <a:cs typeface="Gotham Light"/>
                <a:sym typeface="Wingdings"/>
              </a:rPr>
              <a:t>)</a:t>
            </a:r>
            <a:endParaRPr lang="en-US" sz="3200" dirty="0"/>
          </a:p>
        </p:txBody>
      </p:sp>
      <p:cxnSp>
        <p:nvCxnSpPr>
          <p:cNvPr id="25" name="Straight Arrow Connector 24"/>
          <p:cNvCxnSpPr/>
          <p:nvPr/>
        </p:nvCxnSpPr>
        <p:spPr>
          <a:xfrm flipH="1">
            <a:off x="4464723" y="2480289"/>
            <a:ext cx="3363424" cy="992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4831815" y="2093982"/>
            <a:ext cx="2106183" cy="369332"/>
          </a:xfrm>
          <a:prstGeom prst="rect">
            <a:avLst/>
          </a:prstGeom>
          <a:noFill/>
        </p:spPr>
        <p:txBody>
          <a:bodyPr wrap="none" rtlCol="0">
            <a:spAutoFit/>
          </a:bodyPr>
          <a:lstStyle/>
          <a:p>
            <a:r>
              <a:rPr lang="en-US" dirty="0" err="1" smtClean="0">
                <a:latin typeface="Gotham Light"/>
                <a:cs typeface="Gotham Light"/>
              </a:rPr>
              <a:t>Map</a:t>
            </a:r>
            <a:r>
              <a:rPr lang="en-US" baseline="-25000" dirty="0" err="1">
                <a:latin typeface="Gotham Light"/>
                <a:cs typeface="Gotham Light"/>
              </a:rPr>
              <a:t>p</a:t>
            </a:r>
            <a:r>
              <a:rPr lang="en-US" dirty="0" smtClean="0">
                <a:latin typeface="Gotham Light"/>
                <a:cs typeface="Gotham Light"/>
              </a:rPr>
              <a:t>(</a:t>
            </a:r>
            <a:r>
              <a:rPr lang="en-US" dirty="0" smtClean="0">
                <a:latin typeface="Wingdings"/>
                <a:ea typeface="Wingdings"/>
                <a:cs typeface="Wingdings"/>
                <a:sym typeface="Wingdings"/>
              </a:rPr>
              <a:t></a:t>
            </a:r>
            <a:r>
              <a:rPr lang="en-US" dirty="0" smtClean="0">
                <a:latin typeface="Gotham Light"/>
                <a:ea typeface="Wingdings"/>
                <a:cs typeface="Gotham Light"/>
                <a:sym typeface="Wingdings"/>
              </a:rPr>
              <a:t>,       </a:t>
            </a:r>
            <a:r>
              <a:rPr lang="en-US" b="1" dirty="0" smtClean="0">
                <a:latin typeface="Gotham Light"/>
                <a:ea typeface="Wingdings"/>
                <a:cs typeface="Gotham Light"/>
                <a:sym typeface="Wingdings"/>
              </a:rPr>
              <a:t>1</a:t>
            </a:r>
            <a:r>
              <a:rPr lang="en-US" dirty="0" smtClean="0">
                <a:latin typeface="Gotham Light"/>
                <a:ea typeface="Wingdings"/>
                <a:cs typeface="Gotham Light"/>
                <a:sym typeface="Wingdings"/>
              </a:rPr>
              <a:t>      </a:t>
            </a:r>
            <a:r>
              <a:rPr lang="en-US" dirty="0" smtClean="0">
                <a:latin typeface="Gotham Light"/>
                <a:cs typeface="Gotham Light"/>
              </a:rPr>
              <a:t>)</a:t>
            </a:r>
            <a:endParaRPr lang="en-US" dirty="0">
              <a:latin typeface="Gotham Light"/>
              <a:cs typeface="Gotham Light"/>
            </a:endParaRPr>
          </a:p>
        </p:txBody>
      </p:sp>
      <p:sp>
        <p:nvSpPr>
          <p:cNvPr id="15" name="TextBox 14"/>
          <p:cNvSpPr txBox="1"/>
          <p:nvPr/>
        </p:nvSpPr>
        <p:spPr>
          <a:xfrm>
            <a:off x="4133899" y="5546784"/>
            <a:ext cx="3272582" cy="584776"/>
          </a:xfrm>
          <a:prstGeom prst="rect">
            <a:avLst/>
          </a:prstGeom>
          <a:noFill/>
        </p:spPr>
        <p:txBody>
          <a:bodyPr wrap="none" rtlCol="0">
            <a:spAutoFit/>
          </a:bodyPr>
          <a:lstStyle/>
          <a:p>
            <a:r>
              <a:rPr lang="en-US" sz="3200" dirty="0" smtClean="0">
                <a:latin typeface="Gotham Light"/>
                <a:cs typeface="Gotham Light"/>
              </a:rPr>
              <a:t> {     ,      </a:t>
            </a:r>
            <a:r>
              <a:rPr lang="en-US" sz="3200" b="1" dirty="0" smtClean="0">
                <a:latin typeface="Gotham Light"/>
                <a:cs typeface="Gotham Light"/>
              </a:rPr>
              <a:t>1</a:t>
            </a:r>
            <a:r>
              <a:rPr lang="en-US" sz="3200" dirty="0" smtClean="0">
                <a:latin typeface="Gotham Light"/>
                <a:cs typeface="Gotham Light"/>
              </a:rPr>
              <a:t>        }</a:t>
            </a:r>
            <a:endParaRPr lang="en-US" sz="3200" dirty="0">
              <a:latin typeface="Gotham Light"/>
              <a:cs typeface="Gotham Light"/>
            </a:endParaRPr>
          </a:p>
        </p:txBody>
      </p:sp>
      <p:graphicFrame>
        <p:nvGraphicFramePr>
          <p:cNvPr id="18" name="Table 17"/>
          <p:cNvGraphicFramePr>
            <a:graphicFrameLocks noGrp="1"/>
          </p:cNvGraphicFramePr>
          <p:nvPr>
            <p:extLst>
              <p:ext uri="{D42A27DB-BD31-4B8C-83A1-F6EECF244321}">
                <p14:modId xmlns:p14="http://schemas.microsoft.com/office/powerpoint/2010/main" val="3202744186"/>
              </p:ext>
            </p:extLst>
          </p:nvPr>
        </p:nvGraphicFramePr>
        <p:xfrm>
          <a:off x="4649231" y="5709617"/>
          <a:ext cx="380727" cy="346468"/>
        </p:xfrm>
        <a:graphic>
          <a:graphicData uri="http://schemas.openxmlformats.org/drawingml/2006/table">
            <a:tbl>
              <a:tblPr firstRow="1" bandRow="1">
                <a:tableStyleId>{5940675A-B579-460E-94D1-54222C63F5DA}</a:tableStyleId>
              </a:tblPr>
              <a:tblGrid>
                <a:gridCol w="380727"/>
              </a:tblGrid>
              <a:tr h="327611">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dirty="0" smtClean="0">
                          <a:latin typeface="Gotham Light"/>
                          <a:cs typeface="Gotham Light"/>
                        </a:rPr>
                        <a:t>X</a:t>
                      </a:r>
                    </a:p>
                  </a:txBody>
                  <a:tcPr marL="87389" marR="87389" marT="43694" marB="43694">
                    <a:solidFill>
                      <a:srgbClr val="F79646"/>
                    </a:solidFill>
                  </a:tcPr>
                </a:tc>
              </a:tr>
            </a:tbl>
          </a:graphicData>
        </a:graphic>
      </p:graphicFrame>
      <p:cxnSp>
        <p:nvCxnSpPr>
          <p:cNvPr id="20" name="Straight Connector 19"/>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graphicFrame>
        <p:nvGraphicFramePr>
          <p:cNvPr id="21" name="Table 20"/>
          <p:cNvGraphicFramePr>
            <a:graphicFrameLocks noGrp="1"/>
          </p:cNvGraphicFramePr>
          <p:nvPr>
            <p:extLst>
              <p:ext uri="{D42A27DB-BD31-4B8C-83A1-F6EECF244321}">
                <p14:modId xmlns:p14="http://schemas.microsoft.com/office/powerpoint/2010/main" val="3863386743"/>
              </p:ext>
            </p:extLst>
          </p:nvPr>
        </p:nvGraphicFramePr>
        <p:xfrm>
          <a:off x="6159730" y="4442020"/>
          <a:ext cx="380727" cy="346468"/>
        </p:xfrm>
        <a:graphic>
          <a:graphicData uri="http://schemas.openxmlformats.org/drawingml/2006/table">
            <a:tbl>
              <a:tblPr firstRow="1" bandRow="1">
                <a:tableStyleId>{5940675A-B579-460E-94D1-54222C63F5DA}</a:tableStyleId>
              </a:tblPr>
              <a:tblGrid>
                <a:gridCol w="380727"/>
              </a:tblGrid>
              <a:tr h="327611">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dirty="0" smtClean="0">
                          <a:latin typeface="Gotham Light"/>
                          <a:cs typeface="Gotham Light"/>
                        </a:rPr>
                        <a:t>X</a:t>
                      </a:r>
                    </a:p>
                  </a:txBody>
                  <a:tcPr marL="87389" marR="87389" marT="43694" marB="43694">
                    <a:solidFill>
                      <a:srgbClr val="F79646"/>
                    </a:solidFill>
                  </a:tcPr>
                </a:tc>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val="1120567791"/>
              </p:ext>
            </p:extLst>
          </p:nvPr>
        </p:nvGraphicFramePr>
        <p:xfrm>
          <a:off x="2991718" y="4038600"/>
          <a:ext cx="1142181" cy="1039404"/>
        </p:xfrm>
        <a:graphic>
          <a:graphicData uri="http://schemas.openxmlformats.org/drawingml/2006/table">
            <a:tbl>
              <a:tblPr firstRow="1" bandRow="1">
                <a:tableStyleId>{5940675A-B579-460E-94D1-54222C63F5DA}</a:tableStyleId>
              </a:tblPr>
              <a:tblGrid>
                <a:gridCol w="380727"/>
                <a:gridCol w="380727"/>
                <a:gridCol w="380727"/>
              </a:tblGrid>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r h="327611">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r>
            </a:tbl>
          </a:graphicData>
        </a:graphic>
      </p:graphicFrame>
    </p:spTree>
    <p:extLst>
      <p:ext uri="{BB962C8B-B14F-4D97-AF65-F5344CB8AC3E}">
        <p14:creationId xmlns:p14="http://schemas.microsoft.com/office/powerpoint/2010/main" val="294810388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Describing Region Lineage</a:t>
            </a:r>
            <a:endParaRPr lang="en-US" sz="4000" dirty="0"/>
          </a:p>
        </p:txBody>
      </p:sp>
      <p:cxnSp>
        <p:nvCxnSpPr>
          <p:cNvPr id="29" name="Straight Connector 28"/>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dirty="0" smtClean="0">
                <a:solidFill>
                  <a:srgbClr val="7F7F7F"/>
                </a:solidFill>
              </a:rPr>
              <a:t>Payload</a:t>
            </a:r>
          </a:p>
          <a:p>
            <a:pPr marL="0" indent="0" algn="r">
              <a:buNone/>
            </a:pPr>
            <a:endParaRPr lang="en-US" dirty="0">
              <a:solidFill>
                <a:srgbClr val="7F7F7F"/>
              </a:solidFill>
            </a:endParaRPr>
          </a:p>
          <a:p>
            <a:pPr marL="0" indent="0" algn="r">
              <a:buNone/>
            </a:pPr>
            <a:r>
              <a:rPr lang="en-US" b="1" dirty="0" smtClean="0">
                <a:solidFill>
                  <a:srgbClr val="1F497D"/>
                </a:solidFill>
                <a:latin typeface="Gotham Book"/>
                <a:cs typeface="Gotham Book"/>
              </a:rPr>
              <a:t>Composite</a:t>
            </a:r>
            <a:endParaRPr lang="en-US" b="1" dirty="0">
              <a:solidFill>
                <a:srgbClr val="1F497D"/>
              </a:solidFill>
              <a:latin typeface="Gotham Book"/>
              <a:cs typeface="Gotham Book"/>
            </a:endParaRPr>
          </a:p>
        </p:txBody>
      </p:sp>
    </p:spTree>
    <p:extLst>
      <p:ext uri="{BB962C8B-B14F-4D97-AF65-F5344CB8AC3E}">
        <p14:creationId xmlns:p14="http://schemas.microsoft.com/office/powerpoint/2010/main" val="5709311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Describing Region Lineage</a:t>
            </a:r>
            <a:endParaRPr lang="en-US" sz="4000" dirty="0"/>
          </a:p>
        </p:txBody>
      </p:sp>
      <p:cxnSp>
        <p:nvCxnSpPr>
          <p:cNvPr id="29" name="Straight Connector 28"/>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dirty="0" smtClean="0">
                <a:solidFill>
                  <a:srgbClr val="7F7F7F"/>
                </a:solidFill>
              </a:rPr>
              <a:t>Payload</a:t>
            </a:r>
          </a:p>
          <a:p>
            <a:pPr marL="0" indent="0" algn="r">
              <a:buNone/>
            </a:pPr>
            <a:endParaRPr lang="en-US" dirty="0">
              <a:solidFill>
                <a:srgbClr val="7F7F7F"/>
              </a:solidFill>
            </a:endParaRPr>
          </a:p>
          <a:p>
            <a:pPr marL="0" indent="0" algn="r">
              <a:buNone/>
            </a:pPr>
            <a:r>
              <a:rPr lang="en-US" b="1" dirty="0" smtClean="0">
                <a:solidFill>
                  <a:srgbClr val="1F497D"/>
                </a:solidFill>
                <a:latin typeface="Gotham Book"/>
                <a:cs typeface="Gotham Book"/>
              </a:rPr>
              <a:t>Composite</a:t>
            </a:r>
            <a:endParaRPr lang="en-US" b="1" dirty="0">
              <a:solidFill>
                <a:srgbClr val="1F497D"/>
              </a:solidFill>
              <a:latin typeface="Gotham Book"/>
              <a:cs typeface="Gotham Book"/>
            </a:endParaRPr>
          </a:p>
        </p:txBody>
      </p:sp>
      <p:graphicFrame>
        <p:nvGraphicFramePr>
          <p:cNvPr id="13" name="Table 12"/>
          <p:cNvGraphicFramePr>
            <a:graphicFrameLocks noGrp="1"/>
          </p:cNvGraphicFramePr>
          <p:nvPr>
            <p:extLst>
              <p:ext uri="{D42A27DB-BD31-4B8C-83A1-F6EECF244321}">
                <p14:modId xmlns:p14="http://schemas.microsoft.com/office/powerpoint/2010/main" val="3271917567"/>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2700441340"/>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1700" b="1" dirty="0" smtClean="0">
                        <a:latin typeface="Gotham Light"/>
                        <a:cs typeface="Gotham Light"/>
                      </a:endParaRPr>
                    </a:p>
                  </a:txBody>
                  <a:tcPr marL="87389" marR="87389" marT="43694" marB="43694">
                    <a:solidFill>
                      <a:srgbClr val="FFFFFF"/>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bl>
          </a:graphicData>
        </a:graphic>
      </p:graphicFrame>
      <p:sp>
        <p:nvSpPr>
          <p:cNvPr id="17" name="TextBox 16"/>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9" name="TextBox 18"/>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15" name="Rectangle 14"/>
          <p:cNvSpPr/>
          <p:nvPr/>
        </p:nvSpPr>
        <p:spPr>
          <a:xfrm>
            <a:off x="3996029" y="4260949"/>
            <a:ext cx="1155073" cy="646331"/>
          </a:xfrm>
          <a:prstGeom prst="rect">
            <a:avLst/>
          </a:prstGeom>
        </p:spPr>
        <p:txBody>
          <a:bodyPr wrap="none">
            <a:spAutoFit/>
          </a:bodyPr>
          <a:lstStyle/>
          <a:p>
            <a:r>
              <a:rPr lang="en-US" sz="3600" dirty="0" smtClean="0">
                <a:latin typeface="Gotham Light"/>
                <a:cs typeface="Gotham Light"/>
                <a:sym typeface="Wingdings"/>
              </a:rPr>
              <a:t>Map</a:t>
            </a:r>
            <a:endParaRPr lang="en-US" sz="3600" dirty="0"/>
          </a:p>
        </p:txBody>
      </p:sp>
      <p:cxnSp>
        <p:nvCxnSpPr>
          <p:cNvPr id="18" name="Straight Arrow Connector 17"/>
          <p:cNvCxnSpPr/>
          <p:nvPr/>
        </p:nvCxnSpPr>
        <p:spPr>
          <a:xfrm flipH="1">
            <a:off x="4613548" y="1785808"/>
            <a:ext cx="407325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5412069" y="1316145"/>
            <a:ext cx="895615" cy="461665"/>
          </a:xfrm>
          <a:prstGeom prst="rect">
            <a:avLst/>
          </a:prstGeom>
          <a:noFill/>
        </p:spPr>
        <p:txBody>
          <a:bodyPr wrap="none" rtlCol="0">
            <a:spAutoFit/>
          </a:bodyPr>
          <a:lstStyle/>
          <a:p>
            <a:r>
              <a:rPr lang="en-US" sz="2400" dirty="0" smtClean="0">
                <a:latin typeface="Gotham Light"/>
                <a:cs typeface="Gotham Light"/>
              </a:rPr>
              <a:t>1 to 1</a:t>
            </a:r>
            <a:endParaRPr lang="en-US" sz="2400" dirty="0">
              <a:latin typeface="Gotham Light"/>
              <a:cs typeface="Gotham Light"/>
            </a:endParaRPr>
          </a:p>
        </p:txBody>
      </p:sp>
    </p:spTree>
    <p:extLst>
      <p:ext uri="{BB962C8B-B14F-4D97-AF65-F5344CB8AC3E}">
        <p14:creationId xmlns:p14="http://schemas.microsoft.com/office/powerpoint/2010/main" val="396500557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Describing Region Lineage</a:t>
            </a:r>
            <a:endParaRPr lang="en-US" sz="4000" dirty="0"/>
          </a:p>
        </p:txBody>
      </p:sp>
      <p:cxnSp>
        <p:nvCxnSpPr>
          <p:cNvPr id="29" name="Straight Connector 28"/>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dirty="0" smtClean="0">
                <a:solidFill>
                  <a:srgbClr val="7F7F7F"/>
                </a:solidFill>
              </a:rPr>
              <a:t>Payload</a:t>
            </a:r>
          </a:p>
          <a:p>
            <a:pPr marL="0" indent="0" algn="r">
              <a:buNone/>
            </a:pPr>
            <a:endParaRPr lang="en-US" dirty="0">
              <a:solidFill>
                <a:srgbClr val="7F7F7F"/>
              </a:solidFill>
            </a:endParaRPr>
          </a:p>
          <a:p>
            <a:pPr marL="0" indent="0" algn="r">
              <a:buNone/>
            </a:pPr>
            <a:r>
              <a:rPr lang="en-US" b="1" dirty="0" smtClean="0">
                <a:solidFill>
                  <a:srgbClr val="1F497D"/>
                </a:solidFill>
                <a:latin typeface="Gotham Book"/>
                <a:cs typeface="Gotham Book"/>
              </a:rPr>
              <a:t>Composite</a:t>
            </a:r>
            <a:endParaRPr lang="en-US" b="1" dirty="0">
              <a:solidFill>
                <a:srgbClr val="1F497D"/>
              </a:solidFill>
              <a:latin typeface="Gotham Book"/>
              <a:cs typeface="Gotham Book"/>
            </a:endParaRPr>
          </a:p>
        </p:txBody>
      </p:sp>
      <p:graphicFrame>
        <p:nvGraphicFramePr>
          <p:cNvPr id="13" name="Table 12"/>
          <p:cNvGraphicFramePr>
            <a:graphicFrameLocks noGrp="1"/>
          </p:cNvGraphicFramePr>
          <p:nvPr>
            <p:extLst>
              <p:ext uri="{D42A27DB-BD31-4B8C-83A1-F6EECF244321}">
                <p14:modId xmlns:p14="http://schemas.microsoft.com/office/powerpoint/2010/main" val="966459689"/>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2398360445"/>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1700" b="1" dirty="0" smtClean="0">
                        <a:latin typeface="Gotham Light"/>
                        <a:cs typeface="Gotham Light"/>
                      </a:endParaRPr>
                    </a:p>
                  </a:txBody>
                  <a:tcPr marL="87389" marR="87389" marT="43694" marB="43694">
                    <a:solidFill>
                      <a:srgbClr val="FFFFFF"/>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bl>
          </a:graphicData>
        </a:graphic>
      </p:graphicFrame>
      <p:sp>
        <p:nvSpPr>
          <p:cNvPr id="17" name="TextBox 16"/>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9" name="TextBox 18"/>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15" name="Rectangle 14"/>
          <p:cNvSpPr/>
          <p:nvPr/>
        </p:nvSpPr>
        <p:spPr>
          <a:xfrm>
            <a:off x="3996029" y="4260949"/>
            <a:ext cx="1155073" cy="646331"/>
          </a:xfrm>
          <a:prstGeom prst="rect">
            <a:avLst/>
          </a:prstGeom>
        </p:spPr>
        <p:txBody>
          <a:bodyPr wrap="none">
            <a:spAutoFit/>
          </a:bodyPr>
          <a:lstStyle/>
          <a:p>
            <a:r>
              <a:rPr lang="en-US" sz="3600" dirty="0" smtClean="0">
                <a:latin typeface="Gotham Light"/>
                <a:cs typeface="Gotham Light"/>
                <a:sym typeface="Wingdings"/>
              </a:rPr>
              <a:t>Map</a:t>
            </a:r>
            <a:endParaRPr lang="en-US" sz="3600" dirty="0"/>
          </a:p>
        </p:txBody>
      </p:sp>
      <p:cxnSp>
        <p:nvCxnSpPr>
          <p:cNvPr id="18" name="Straight Arrow Connector 17"/>
          <p:cNvCxnSpPr/>
          <p:nvPr/>
        </p:nvCxnSpPr>
        <p:spPr>
          <a:xfrm flipH="1">
            <a:off x="4613548" y="2130506"/>
            <a:ext cx="407325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5412069" y="1660843"/>
            <a:ext cx="895615" cy="461665"/>
          </a:xfrm>
          <a:prstGeom prst="rect">
            <a:avLst/>
          </a:prstGeom>
          <a:noFill/>
        </p:spPr>
        <p:txBody>
          <a:bodyPr wrap="none" rtlCol="0">
            <a:spAutoFit/>
          </a:bodyPr>
          <a:lstStyle/>
          <a:p>
            <a:r>
              <a:rPr lang="en-US" sz="2400" dirty="0" smtClean="0">
                <a:latin typeface="Gotham Light"/>
                <a:cs typeface="Gotham Light"/>
              </a:rPr>
              <a:t>1 to 1</a:t>
            </a:r>
            <a:endParaRPr lang="en-US" sz="2400" dirty="0">
              <a:latin typeface="Gotham Light"/>
              <a:cs typeface="Gotham Light"/>
            </a:endParaRPr>
          </a:p>
        </p:txBody>
      </p:sp>
    </p:spTree>
    <p:extLst>
      <p:ext uri="{BB962C8B-B14F-4D97-AF65-F5344CB8AC3E}">
        <p14:creationId xmlns:p14="http://schemas.microsoft.com/office/powerpoint/2010/main" val="56489833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Describing Region Lineage</a:t>
            </a:r>
            <a:endParaRPr lang="en-US" sz="4000" dirty="0"/>
          </a:p>
        </p:txBody>
      </p:sp>
      <p:cxnSp>
        <p:nvCxnSpPr>
          <p:cNvPr id="29" name="Straight Connector 28"/>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dirty="0" smtClean="0">
                <a:solidFill>
                  <a:srgbClr val="7F7F7F"/>
                </a:solidFill>
              </a:rPr>
              <a:t>Payload</a:t>
            </a:r>
          </a:p>
          <a:p>
            <a:pPr marL="0" indent="0" algn="r">
              <a:buNone/>
            </a:pPr>
            <a:endParaRPr lang="en-US" dirty="0">
              <a:solidFill>
                <a:srgbClr val="7F7F7F"/>
              </a:solidFill>
            </a:endParaRPr>
          </a:p>
          <a:p>
            <a:pPr marL="0" indent="0" algn="r">
              <a:buNone/>
            </a:pPr>
            <a:r>
              <a:rPr lang="en-US" b="1" dirty="0" smtClean="0">
                <a:solidFill>
                  <a:srgbClr val="1F497D"/>
                </a:solidFill>
                <a:latin typeface="Gotham Book"/>
                <a:cs typeface="Gotham Book"/>
              </a:rPr>
              <a:t>Composite</a:t>
            </a:r>
            <a:endParaRPr lang="en-US" b="1" dirty="0">
              <a:solidFill>
                <a:srgbClr val="1F497D"/>
              </a:solidFill>
              <a:latin typeface="Gotham Book"/>
              <a:cs typeface="Gotham Book"/>
            </a:endParaRPr>
          </a:p>
        </p:txBody>
      </p:sp>
      <p:graphicFrame>
        <p:nvGraphicFramePr>
          <p:cNvPr id="13" name="Table 12"/>
          <p:cNvGraphicFramePr>
            <a:graphicFrameLocks noGrp="1"/>
          </p:cNvGraphicFramePr>
          <p:nvPr>
            <p:extLst>
              <p:ext uri="{D42A27DB-BD31-4B8C-83A1-F6EECF244321}">
                <p14:modId xmlns:p14="http://schemas.microsoft.com/office/powerpoint/2010/main" val="966459689"/>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2398360445"/>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endParaRPr lang="en-US" sz="1700" b="1" dirty="0" smtClean="0">
                        <a:latin typeface="Gotham Light"/>
                        <a:cs typeface="Gotham Light"/>
                      </a:endParaRPr>
                    </a:p>
                  </a:txBody>
                  <a:tcPr marL="87389" marR="87389" marT="43694" marB="43694">
                    <a:solidFill>
                      <a:srgbClr val="FFFFFF"/>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r h="327611">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c>
                  <a:txBody>
                    <a:bodyPr/>
                    <a:lstStyle/>
                    <a:p>
                      <a:endParaRPr lang="en-US" sz="1700"/>
                    </a:p>
                  </a:txBody>
                  <a:tcPr marL="87389" marR="87389" marT="43694" marB="43694">
                    <a:solidFill>
                      <a:srgbClr val="8EB4E3"/>
                    </a:solidFill>
                  </a:tcPr>
                </a:tc>
                <a:tc>
                  <a:txBody>
                    <a:bodyPr/>
                    <a:lstStyle/>
                    <a:p>
                      <a:endParaRPr lang="en-US" sz="1700" dirty="0"/>
                    </a:p>
                  </a:txBody>
                  <a:tcPr marL="87389" marR="87389" marT="43694" marB="43694">
                    <a:solidFill>
                      <a:srgbClr val="8EB4E3"/>
                    </a:solidFill>
                  </a:tcPr>
                </a:tc>
              </a:tr>
            </a:tbl>
          </a:graphicData>
        </a:graphic>
      </p:graphicFrame>
      <p:sp>
        <p:nvSpPr>
          <p:cNvPr id="17" name="TextBox 16"/>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9" name="TextBox 18"/>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15" name="Rectangle 14"/>
          <p:cNvSpPr/>
          <p:nvPr/>
        </p:nvSpPr>
        <p:spPr>
          <a:xfrm>
            <a:off x="3996029" y="4260949"/>
            <a:ext cx="1155073" cy="646331"/>
          </a:xfrm>
          <a:prstGeom prst="rect">
            <a:avLst/>
          </a:prstGeom>
        </p:spPr>
        <p:txBody>
          <a:bodyPr wrap="none">
            <a:spAutoFit/>
          </a:bodyPr>
          <a:lstStyle/>
          <a:p>
            <a:r>
              <a:rPr lang="en-US" sz="3600" dirty="0" smtClean="0">
                <a:latin typeface="Gotham Light"/>
                <a:cs typeface="Gotham Light"/>
                <a:sym typeface="Wingdings"/>
              </a:rPr>
              <a:t>Map</a:t>
            </a:r>
            <a:endParaRPr lang="en-US" sz="3600" dirty="0"/>
          </a:p>
        </p:txBody>
      </p:sp>
      <p:cxnSp>
        <p:nvCxnSpPr>
          <p:cNvPr id="18" name="Straight Arrow Connector 17"/>
          <p:cNvCxnSpPr/>
          <p:nvPr/>
        </p:nvCxnSpPr>
        <p:spPr>
          <a:xfrm flipH="1">
            <a:off x="4613548" y="2493346"/>
            <a:ext cx="407325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5412069" y="2023683"/>
            <a:ext cx="895615" cy="461665"/>
          </a:xfrm>
          <a:prstGeom prst="rect">
            <a:avLst/>
          </a:prstGeom>
          <a:noFill/>
        </p:spPr>
        <p:txBody>
          <a:bodyPr wrap="none" rtlCol="0">
            <a:spAutoFit/>
          </a:bodyPr>
          <a:lstStyle/>
          <a:p>
            <a:r>
              <a:rPr lang="en-US" sz="2400" dirty="0" smtClean="0">
                <a:latin typeface="Gotham Light"/>
                <a:cs typeface="Gotham Light"/>
              </a:rPr>
              <a:t>1 to 1</a:t>
            </a:r>
            <a:endParaRPr lang="en-US" sz="2400" dirty="0">
              <a:latin typeface="Gotham Light"/>
              <a:cs typeface="Gotham Light"/>
            </a:endParaRPr>
          </a:p>
        </p:txBody>
      </p:sp>
    </p:spTree>
    <p:extLst>
      <p:ext uri="{BB962C8B-B14F-4D97-AF65-F5344CB8AC3E}">
        <p14:creationId xmlns:p14="http://schemas.microsoft.com/office/powerpoint/2010/main" val="5648983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Describing Region Lineage</a:t>
            </a:r>
            <a:endParaRPr lang="en-US" sz="4000" dirty="0"/>
          </a:p>
        </p:txBody>
      </p:sp>
      <p:cxnSp>
        <p:nvCxnSpPr>
          <p:cNvPr id="29" name="Straight Connector 28"/>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dirty="0" smtClean="0">
                <a:solidFill>
                  <a:srgbClr val="7F7F7F"/>
                </a:solidFill>
              </a:rPr>
              <a:t>Payload</a:t>
            </a:r>
          </a:p>
          <a:p>
            <a:pPr marL="0" indent="0" algn="r">
              <a:buNone/>
            </a:pPr>
            <a:endParaRPr lang="en-US" dirty="0">
              <a:solidFill>
                <a:srgbClr val="7F7F7F"/>
              </a:solidFill>
            </a:endParaRPr>
          </a:p>
          <a:p>
            <a:pPr marL="0" indent="0" algn="r">
              <a:buNone/>
            </a:pPr>
            <a:r>
              <a:rPr lang="en-US" b="1" dirty="0" smtClean="0">
                <a:solidFill>
                  <a:srgbClr val="1F497D"/>
                </a:solidFill>
                <a:latin typeface="Gotham Book"/>
                <a:cs typeface="Gotham Book"/>
              </a:rPr>
              <a:t>Composite</a:t>
            </a:r>
            <a:endParaRPr lang="en-US" b="1" dirty="0">
              <a:solidFill>
                <a:srgbClr val="1F497D"/>
              </a:solidFill>
              <a:latin typeface="Gotham Book"/>
              <a:cs typeface="Gotham Book"/>
            </a:endParaRPr>
          </a:p>
        </p:txBody>
      </p:sp>
      <p:graphicFrame>
        <p:nvGraphicFramePr>
          <p:cNvPr id="12" name="Table 11"/>
          <p:cNvGraphicFramePr>
            <a:graphicFrameLocks noGrp="1"/>
          </p:cNvGraphicFramePr>
          <p:nvPr>
            <p:extLst>
              <p:ext uri="{D42A27DB-BD31-4B8C-83A1-F6EECF244321}">
                <p14:modId xmlns:p14="http://schemas.microsoft.com/office/powerpoint/2010/main" val="2736994770"/>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3421393114"/>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rgbClr val="FFFFFF"/>
                    </a:solidFill>
                  </a:tcPr>
                </a:tc>
                <a:tc>
                  <a:txBody>
                    <a:bodyPr/>
                    <a:lstStyle/>
                    <a:p>
                      <a:endParaRPr lang="en-US" sz="1700"/>
                    </a:p>
                  </a:txBody>
                  <a:tcPr marL="87389" marR="87389" marT="43694" marB="43694">
                    <a:solidFill>
                      <a:srgbClr val="FFFFFF"/>
                    </a:solidFill>
                  </a:tcPr>
                </a:tc>
                <a:tc>
                  <a:txBody>
                    <a:bodyPr/>
                    <a:lstStyle/>
                    <a:p>
                      <a:endParaRPr lang="en-US" sz="170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dirty="0" smtClean="0">
                          <a:latin typeface="Gotham Light"/>
                          <a:cs typeface="Gotham Light"/>
                        </a:rPr>
                        <a:t>x</a:t>
                      </a:r>
                    </a:p>
                  </a:txBody>
                  <a:tcPr marL="87389" marR="87389" marT="43694" marB="43694">
                    <a:solidFill>
                      <a:schemeClr val="accent6"/>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r>
              <a:tr h="327611">
                <a:tc>
                  <a:txBody>
                    <a:bodyPr/>
                    <a:lstStyle/>
                    <a:p>
                      <a:endParaRPr lang="en-US" sz="170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r>
            </a:tbl>
          </a:graphicData>
        </a:graphic>
      </p:graphicFrame>
      <p:sp>
        <p:nvSpPr>
          <p:cNvPr id="21" name="TextBox 20"/>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22" name="TextBox 21"/>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sp>
        <p:nvSpPr>
          <p:cNvPr id="25" name="TextBox 24"/>
          <p:cNvSpPr txBox="1"/>
          <p:nvPr/>
        </p:nvSpPr>
        <p:spPr>
          <a:xfrm>
            <a:off x="5159229" y="1997990"/>
            <a:ext cx="1401294" cy="461665"/>
          </a:xfrm>
          <a:prstGeom prst="rect">
            <a:avLst/>
          </a:prstGeom>
          <a:noFill/>
        </p:spPr>
        <p:txBody>
          <a:bodyPr wrap="none" rtlCol="0">
            <a:spAutoFit/>
          </a:bodyPr>
          <a:lstStyle/>
          <a:p>
            <a:r>
              <a:rPr lang="en-US" sz="2400" dirty="0" smtClean="0">
                <a:latin typeface="Gotham Light"/>
                <a:cs typeface="Gotham Light"/>
              </a:rPr>
              <a:t>Payload</a:t>
            </a:r>
            <a:endParaRPr lang="en-US" sz="2400" dirty="0">
              <a:latin typeface="Gotham Light"/>
              <a:cs typeface="Gotham Light"/>
            </a:endParaRPr>
          </a:p>
        </p:txBody>
      </p:sp>
      <p:cxnSp>
        <p:nvCxnSpPr>
          <p:cNvPr id="26" name="Straight Arrow Connector 25"/>
          <p:cNvCxnSpPr/>
          <p:nvPr/>
        </p:nvCxnSpPr>
        <p:spPr>
          <a:xfrm flipH="1">
            <a:off x="4464723" y="2480289"/>
            <a:ext cx="3363424" cy="992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5466410" y="4260949"/>
            <a:ext cx="2009607" cy="646331"/>
          </a:xfrm>
          <a:prstGeom prst="rect">
            <a:avLst/>
          </a:prstGeom>
        </p:spPr>
        <p:txBody>
          <a:bodyPr wrap="none">
            <a:spAutoFit/>
          </a:bodyPr>
          <a:lstStyle/>
          <a:p>
            <a:r>
              <a:rPr lang="en-US" sz="3600" dirty="0" smtClean="0">
                <a:latin typeface="Gotham Light"/>
                <a:cs typeface="Gotham Light"/>
                <a:sym typeface="Wingdings"/>
              </a:rPr>
              <a:t>Payload</a:t>
            </a:r>
            <a:endParaRPr lang="en-US" sz="3600" dirty="0"/>
          </a:p>
        </p:txBody>
      </p:sp>
      <p:sp>
        <p:nvSpPr>
          <p:cNvPr id="30" name="TextBox 29"/>
          <p:cNvSpPr txBox="1"/>
          <p:nvPr/>
        </p:nvSpPr>
        <p:spPr>
          <a:xfrm>
            <a:off x="4133899" y="5546784"/>
            <a:ext cx="3276727" cy="584776"/>
          </a:xfrm>
          <a:prstGeom prst="rect">
            <a:avLst/>
          </a:prstGeom>
          <a:noFill/>
        </p:spPr>
        <p:txBody>
          <a:bodyPr wrap="none" rtlCol="0">
            <a:spAutoFit/>
          </a:bodyPr>
          <a:lstStyle/>
          <a:p>
            <a:r>
              <a:rPr lang="en-US" sz="3200" dirty="0" smtClean="0">
                <a:latin typeface="Gotham Light"/>
                <a:cs typeface="Gotham Light"/>
              </a:rPr>
              <a:t> {     , payload }</a:t>
            </a:r>
            <a:endParaRPr lang="en-US" sz="3200" dirty="0">
              <a:latin typeface="Gotham Light"/>
              <a:cs typeface="Gotham Light"/>
            </a:endParaRPr>
          </a:p>
        </p:txBody>
      </p:sp>
      <p:graphicFrame>
        <p:nvGraphicFramePr>
          <p:cNvPr id="31" name="Table 30"/>
          <p:cNvGraphicFramePr>
            <a:graphicFrameLocks noGrp="1"/>
          </p:cNvGraphicFramePr>
          <p:nvPr>
            <p:extLst>
              <p:ext uri="{D42A27DB-BD31-4B8C-83A1-F6EECF244321}">
                <p14:modId xmlns:p14="http://schemas.microsoft.com/office/powerpoint/2010/main" val="2052545206"/>
              </p:ext>
            </p:extLst>
          </p:nvPr>
        </p:nvGraphicFramePr>
        <p:xfrm>
          <a:off x="4649231" y="5709617"/>
          <a:ext cx="380727" cy="346468"/>
        </p:xfrm>
        <a:graphic>
          <a:graphicData uri="http://schemas.openxmlformats.org/drawingml/2006/table">
            <a:tbl>
              <a:tblPr firstRow="1" bandRow="1">
                <a:tableStyleId>{5940675A-B579-460E-94D1-54222C63F5DA}</a:tableStyleId>
              </a:tblPr>
              <a:tblGrid>
                <a:gridCol w="380727"/>
              </a:tblGrid>
              <a:tr h="327611">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dirty="0" smtClean="0">
                          <a:latin typeface="Gotham Light"/>
                          <a:cs typeface="Gotham Light"/>
                        </a:rPr>
                        <a:t>x</a:t>
                      </a:r>
                    </a:p>
                  </a:txBody>
                  <a:tcPr marL="87389" marR="87389" marT="43694" marB="43694">
                    <a:solidFill>
                      <a:srgbClr val="F79646"/>
                    </a:solidFill>
                  </a:tcPr>
                </a:tc>
              </a:tr>
            </a:tbl>
          </a:graphicData>
        </a:graphic>
      </p:graphicFrame>
    </p:spTree>
    <p:extLst>
      <p:ext uri="{BB962C8B-B14F-4D97-AF65-F5344CB8AC3E}">
        <p14:creationId xmlns:p14="http://schemas.microsoft.com/office/powerpoint/2010/main" val="401918578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Describing Region Lineage</a:t>
            </a:r>
            <a:endParaRPr lang="en-US" sz="4000" dirty="0"/>
          </a:p>
        </p:txBody>
      </p:sp>
      <p:cxnSp>
        <p:nvCxnSpPr>
          <p:cNvPr id="29" name="Straight Connector 28"/>
          <p:cNvCxnSpPr/>
          <p:nvPr/>
        </p:nvCxnSpPr>
        <p:spPr>
          <a:xfrm>
            <a:off x="2472048" y="1600200"/>
            <a:ext cx="0" cy="4525963"/>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txBox="1">
            <a:spLocks/>
          </p:cNvSpPr>
          <p:nvPr/>
        </p:nvSpPr>
        <p:spPr>
          <a:xfrm>
            <a:off x="0" y="1600200"/>
            <a:ext cx="2377440"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dirty="0" smtClean="0">
                <a:solidFill>
                  <a:srgbClr val="7F7F7F"/>
                </a:solidFill>
              </a:rPr>
              <a:t>Full</a:t>
            </a:r>
          </a:p>
          <a:p>
            <a:pPr marL="0" indent="0" algn="r">
              <a:buNone/>
            </a:pPr>
            <a:endParaRPr lang="en-US" dirty="0" smtClean="0">
              <a:solidFill>
                <a:srgbClr val="7F7F7F"/>
              </a:solidFill>
            </a:endParaRPr>
          </a:p>
          <a:p>
            <a:pPr marL="0" indent="0" algn="r">
              <a:buNone/>
            </a:pPr>
            <a:r>
              <a:rPr lang="en-US" dirty="0" smtClean="0">
                <a:solidFill>
                  <a:srgbClr val="7F7F7F"/>
                </a:solidFill>
              </a:rPr>
              <a:t>Map</a:t>
            </a:r>
          </a:p>
          <a:p>
            <a:pPr marL="0" indent="0" algn="r">
              <a:buNone/>
            </a:pPr>
            <a:endParaRPr lang="en-US" dirty="0">
              <a:solidFill>
                <a:srgbClr val="7F7F7F"/>
              </a:solidFill>
            </a:endParaRPr>
          </a:p>
          <a:p>
            <a:pPr marL="0" indent="0" algn="r">
              <a:buNone/>
            </a:pPr>
            <a:r>
              <a:rPr lang="en-US" dirty="0" smtClean="0">
                <a:solidFill>
                  <a:srgbClr val="7F7F7F"/>
                </a:solidFill>
              </a:rPr>
              <a:t>Payload</a:t>
            </a:r>
          </a:p>
          <a:p>
            <a:pPr marL="0" indent="0" algn="r">
              <a:buNone/>
            </a:pPr>
            <a:endParaRPr lang="en-US" dirty="0">
              <a:solidFill>
                <a:srgbClr val="7F7F7F"/>
              </a:solidFill>
            </a:endParaRPr>
          </a:p>
          <a:p>
            <a:pPr marL="0" indent="0" algn="r">
              <a:buNone/>
            </a:pPr>
            <a:r>
              <a:rPr lang="en-US" b="1" dirty="0" smtClean="0">
                <a:solidFill>
                  <a:srgbClr val="1F497D"/>
                </a:solidFill>
                <a:latin typeface="Gotham Book"/>
                <a:cs typeface="Gotham Book"/>
              </a:rPr>
              <a:t>Composite</a:t>
            </a:r>
            <a:endParaRPr lang="en-US" b="1" dirty="0">
              <a:solidFill>
                <a:srgbClr val="1F497D"/>
              </a:solidFill>
              <a:latin typeface="Gotham Book"/>
              <a:cs typeface="Gotham Book"/>
            </a:endParaRPr>
          </a:p>
        </p:txBody>
      </p:sp>
      <p:graphicFrame>
        <p:nvGraphicFramePr>
          <p:cNvPr id="13" name="Table 12"/>
          <p:cNvGraphicFramePr>
            <a:graphicFrameLocks noGrp="1"/>
          </p:cNvGraphicFramePr>
          <p:nvPr>
            <p:extLst>
              <p:ext uri="{D42A27DB-BD31-4B8C-83A1-F6EECF244321}">
                <p14:modId xmlns:p14="http://schemas.microsoft.com/office/powerpoint/2010/main" val="2066415539"/>
              </p:ext>
            </p:extLst>
          </p:nvPr>
        </p:nvGraphicFramePr>
        <p:xfrm>
          <a:off x="2885440" y="15901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chemeClr val="bg1"/>
                    </a:solidFill>
                  </a:tcPr>
                </a:tc>
                <a:tc>
                  <a:txBody>
                    <a:bodyPr/>
                    <a:lstStyle/>
                    <a:p>
                      <a:endParaRPr lang="en-US" sz="170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bg1"/>
                    </a:solidFill>
                  </a:tcPr>
                </a:tc>
                <a:tc>
                  <a:txBody>
                    <a:bodyPr/>
                    <a:lstStyle/>
                    <a:p>
                      <a:endParaRPr lang="en-US" sz="1700" dirty="0"/>
                    </a:p>
                  </a:txBody>
                  <a:tcPr marL="87389" marR="87389" marT="43694" marB="43694">
                    <a:solidFill>
                      <a:schemeClr val="tx2">
                        <a:lumMod val="40000"/>
                        <a:lumOff val="60000"/>
                      </a:schemeClr>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79646"/>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2032410713"/>
              </p:ext>
            </p:extLst>
          </p:nvPr>
        </p:nvGraphicFramePr>
        <p:xfrm>
          <a:off x="6959600" y="1600200"/>
          <a:ext cx="1903635" cy="1732340"/>
        </p:xfrm>
        <a:graphic>
          <a:graphicData uri="http://schemas.openxmlformats.org/drawingml/2006/table">
            <a:tbl>
              <a:tblPr firstRow="1" bandRow="1">
                <a:tableStyleId>{5940675A-B579-460E-94D1-54222C63F5DA}</a:tableStyleId>
              </a:tblPr>
              <a:tblGrid>
                <a:gridCol w="380727"/>
                <a:gridCol w="380727"/>
                <a:gridCol w="380727"/>
                <a:gridCol w="380727"/>
                <a:gridCol w="380727"/>
              </a:tblGrid>
              <a:tr h="327611">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rgbClr val="FFFFFF"/>
                    </a:solidFill>
                  </a:tcPr>
                </a:tc>
                <a:tc>
                  <a:txBody>
                    <a:bodyPr/>
                    <a:lstStyle/>
                    <a:p>
                      <a:endParaRPr lang="en-US" sz="1700"/>
                    </a:p>
                  </a:txBody>
                  <a:tcPr marL="87389" marR="87389" marT="43694" marB="43694">
                    <a:solidFill>
                      <a:srgbClr val="FFFFFF"/>
                    </a:solidFill>
                  </a:tcPr>
                </a:tc>
                <a:tc>
                  <a:txBody>
                    <a:bodyPr/>
                    <a:lstStyle/>
                    <a:p>
                      <a:endParaRPr lang="en-US" sz="1700"/>
                    </a:p>
                  </a:txBody>
                  <a:tcPr marL="87389" marR="87389" marT="43694" marB="43694">
                    <a:solidFill>
                      <a:srgbClr val="FFFFFF"/>
                    </a:solidFill>
                  </a:tcPr>
                </a:tc>
                <a:tc>
                  <a:txBody>
                    <a:bodyPr/>
                    <a:lstStyle/>
                    <a:p>
                      <a:endParaRPr lang="en-US" sz="1700" dirty="0"/>
                    </a:p>
                  </a:txBody>
                  <a:tcPr marL="87389" marR="87389" marT="43694" marB="43694">
                    <a:solidFill>
                      <a:srgbClr val="8EB4E3"/>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dirty="0" smtClean="0">
                          <a:latin typeface="Gotham Light"/>
                          <a:cs typeface="Gotham Light"/>
                        </a:rPr>
                        <a:t>x</a:t>
                      </a:r>
                    </a:p>
                  </a:txBody>
                  <a:tcPr marL="87389" marR="87389" marT="43694" marB="43694">
                    <a:solidFill>
                      <a:schemeClr val="accent6"/>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r>
              <a:tr h="327611">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r>
              <a:tr h="327611">
                <a:tc>
                  <a:txBody>
                    <a:bodyPr/>
                    <a:lstStyle/>
                    <a:p>
                      <a:endParaRPr lang="en-US" sz="170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c>
                  <a:txBody>
                    <a:bodyPr/>
                    <a:lstStyle/>
                    <a:p>
                      <a:endParaRPr lang="en-US" sz="1700"/>
                    </a:p>
                  </a:txBody>
                  <a:tcPr marL="87389" marR="87389" marT="43694" marB="43694">
                    <a:solidFill>
                      <a:srgbClr val="FFFFFF"/>
                    </a:solidFill>
                  </a:tcPr>
                </a:tc>
                <a:tc>
                  <a:txBody>
                    <a:bodyPr/>
                    <a:lstStyle/>
                    <a:p>
                      <a:endParaRPr lang="en-US" sz="1700" dirty="0"/>
                    </a:p>
                  </a:txBody>
                  <a:tcPr marL="87389" marR="87389" marT="43694" marB="43694">
                    <a:solidFill>
                      <a:srgbClr val="FFFFFF"/>
                    </a:solidFill>
                  </a:tcPr>
                </a:tc>
              </a:tr>
            </a:tbl>
          </a:graphicData>
        </a:graphic>
      </p:graphicFrame>
      <p:sp>
        <p:nvSpPr>
          <p:cNvPr id="17" name="TextBox 16"/>
          <p:cNvSpPr txBox="1"/>
          <p:nvPr/>
        </p:nvSpPr>
        <p:spPr>
          <a:xfrm>
            <a:off x="3353855" y="3397240"/>
            <a:ext cx="964867" cy="461665"/>
          </a:xfrm>
          <a:prstGeom prst="rect">
            <a:avLst/>
          </a:prstGeom>
          <a:noFill/>
        </p:spPr>
        <p:txBody>
          <a:bodyPr wrap="none" rtlCol="0">
            <a:spAutoFit/>
          </a:bodyPr>
          <a:lstStyle/>
          <a:p>
            <a:pPr algn="ctr"/>
            <a:r>
              <a:rPr lang="en-US" sz="2400" dirty="0" smtClean="0">
                <a:latin typeface="Gotham Light"/>
                <a:cs typeface="Gotham Light"/>
              </a:rPr>
              <a:t>input</a:t>
            </a:r>
            <a:endParaRPr lang="en-US" sz="2400" dirty="0">
              <a:latin typeface="Gotham Light"/>
              <a:cs typeface="Gotham Light"/>
            </a:endParaRPr>
          </a:p>
        </p:txBody>
      </p:sp>
      <p:sp>
        <p:nvSpPr>
          <p:cNvPr id="19" name="TextBox 18"/>
          <p:cNvSpPr txBox="1"/>
          <p:nvPr/>
        </p:nvSpPr>
        <p:spPr>
          <a:xfrm>
            <a:off x="7341138" y="3408076"/>
            <a:ext cx="1208318" cy="461665"/>
          </a:xfrm>
          <a:prstGeom prst="rect">
            <a:avLst/>
          </a:prstGeom>
          <a:noFill/>
        </p:spPr>
        <p:txBody>
          <a:bodyPr wrap="none" rtlCol="0">
            <a:spAutoFit/>
          </a:bodyPr>
          <a:lstStyle/>
          <a:p>
            <a:pPr algn="ctr"/>
            <a:r>
              <a:rPr lang="en-US" sz="2400" dirty="0" smtClean="0">
                <a:latin typeface="Gotham Light"/>
                <a:cs typeface="Gotham Light"/>
              </a:rPr>
              <a:t>output</a:t>
            </a:r>
            <a:endParaRPr lang="en-US" sz="2400" dirty="0">
              <a:latin typeface="Gotham Light"/>
              <a:cs typeface="Gotham Light"/>
            </a:endParaRPr>
          </a:p>
        </p:txBody>
      </p:sp>
      <p:cxnSp>
        <p:nvCxnSpPr>
          <p:cNvPr id="18" name="Straight Arrow Connector 17"/>
          <p:cNvCxnSpPr/>
          <p:nvPr/>
        </p:nvCxnSpPr>
        <p:spPr>
          <a:xfrm flipH="1">
            <a:off x="4613548" y="1785808"/>
            <a:ext cx="407325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5412069" y="1316145"/>
            <a:ext cx="895615" cy="461665"/>
          </a:xfrm>
          <a:prstGeom prst="rect">
            <a:avLst/>
          </a:prstGeom>
          <a:noFill/>
        </p:spPr>
        <p:txBody>
          <a:bodyPr wrap="none" rtlCol="0">
            <a:spAutoFit/>
          </a:bodyPr>
          <a:lstStyle/>
          <a:p>
            <a:r>
              <a:rPr lang="en-US" sz="2400" dirty="0" smtClean="0">
                <a:latin typeface="Gotham Light"/>
                <a:cs typeface="Gotham Light"/>
              </a:rPr>
              <a:t>1 to 1</a:t>
            </a:r>
            <a:endParaRPr lang="en-US" sz="2400" dirty="0">
              <a:latin typeface="Gotham Light"/>
              <a:cs typeface="Gotham Light"/>
            </a:endParaRPr>
          </a:p>
        </p:txBody>
      </p:sp>
      <p:sp>
        <p:nvSpPr>
          <p:cNvPr id="7" name="TextBox 6"/>
          <p:cNvSpPr txBox="1"/>
          <p:nvPr/>
        </p:nvSpPr>
        <p:spPr>
          <a:xfrm>
            <a:off x="5159229" y="1997990"/>
            <a:ext cx="1401294" cy="461665"/>
          </a:xfrm>
          <a:prstGeom prst="rect">
            <a:avLst/>
          </a:prstGeom>
          <a:noFill/>
        </p:spPr>
        <p:txBody>
          <a:bodyPr wrap="none" rtlCol="0">
            <a:spAutoFit/>
          </a:bodyPr>
          <a:lstStyle/>
          <a:p>
            <a:r>
              <a:rPr lang="en-US" sz="2400" dirty="0" smtClean="0">
                <a:latin typeface="Gotham Light"/>
                <a:cs typeface="Gotham Light"/>
              </a:rPr>
              <a:t>Payload</a:t>
            </a:r>
            <a:endParaRPr lang="en-US" sz="2400" dirty="0">
              <a:latin typeface="Gotham Light"/>
              <a:cs typeface="Gotham Light"/>
            </a:endParaRPr>
          </a:p>
        </p:txBody>
      </p:sp>
      <p:sp>
        <p:nvSpPr>
          <p:cNvPr id="27" name="TextBox 26"/>
          <p:cNvSpPr txBox="1"/>
          <p:nvPr/>
        </p:nvSpPr>
        <p:spPr>
          <a:xfrm>
            <a:off x="4133899" y="5546784"/>
            <a:ext cx="3276727" cy="584776"/>
          </a:xfrm>
          <a:prstGeom prst="rect">
            <a:avLst/>
          </a:prstGeom>
          <a:noFill/>
        </p:spPr>
        <p:txBody>
          <a:bodyPr wrap="none" rtlCol="0">
            <a:spAutoFit/>
          </a:bodyPr>
          <a:lstStyle/>
          <a:p>
            <a:r>
              <a:rPr lang="en-US" sz="3200" dirty="0" smtClean="0">
                <a:latin typeface="Gotham Light"/>
                <a:cs typeface="Gotham Light"/>
              </a:rPr>
              <a:t> {     , payload }</a:t>
            </a:r>
            <a:endParaRPr lang="en-US" sz="3200" dirty="0">
              <a:latin typeface="Gotham Light"/>
              <a:cs typeface="Gotham Light"/>
            </a:endParaRPr>
          </a:p>
        </p:txBody>
      </p:sp>
      <p:graphicFrame>
        <p:nvGraphicFramePr>
          <p:cNvPr id="28" name="Table 27"/>
          <p:cNvGraphicFramePr>
            <a:graphicFrameLocks noGrp="1"/>
          </p:cNvGraphicFramePr>
          <p:nvPr>
            <p:extLst>
              <p:ext uri="{D42A27DB-BD31-4B8C-83A1-F6EECF244321}">
                <p14:modId xmlns:p14="http://schemas.microsoft.com/office/powerpoint/2010/main" val="1974894403"/>
              </p:ext>
            </p:extLst>
          </p:nvPr>
        </p:nvGraphicFramePr>
        <p:xfrm>
          <a:off x="4649231" y="5709617"/>
          <a:ext cx="380727" cy="346468"/>
        </p:xfrm>
        <a:graphic>
          <a:graphicData uri="http://schemas.openxmlformats.org/drawingml/2006/table">
            <a:tbl>
              <a:tblPr firstRow="1" bandRow="1">
                <a:tableStyleId>{5940675A-B579-460E-94D1-54222C63F5DA}</a:tableStyleId>
              </a:tblPr>
              <a:tblGrid>
                <a:gridCol w="380727"/>
              </a:tblGrid>
              <a:tr h="327611">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700" b="1" dirty="0" smtClean="0">
                          <a:latin typeface="Gotham Light"/>
                          <a:cs typeface="Gotham Light"/>
                        </a:rPr>
                        <a:t>x</a:t>
                      </a:r>
                    </a:p>
                  </a:txBody>
                  <a:tcPr marL="87389" marR="87389" marT="43694" marB="43694">
                    <a:solidFill>
                      <a:srgbClr val="F79646"/>
                    </a:solidFill>
                  </a:tcPr>
                </a:tc>
              </a:tr>
            </a:tbl>
          </a:graphicData>
        </a:graphic>
      </p:graphicFrame>
      <p:cxnSp>
        <p:nvCxnSpPr>
          <p:cNvPr id="30" name="Straight Arrow Connector 29"/>
          <p:cNvCxnSpPr/>
          <p:nvPr/>
        </p:nvCxnSpPr>
        <p:spPr>
          <a:xfrm flipH="1">
            <a:off x="4464723" y="2480289"/>
            <a:ext cx="3363424" cy="992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0" name="Rectangle 19"/>
          <p:cNvSpPr/>
          <p:nvPr/>
        </p:nvSpPr>
        <p:spPr>
          <a:xfrm>
            <a:off x="3996029" y="4260949"/>
            <a:ext cx="1155073" cy="646331"/>
          </a:xfrm>
          <a:prstGeom prst="rect">
            <a:avLst/>
          </a:prstGeom>
        </p:spPr>
        <p:txBody>
          <a:bodyPr wrap="none">
            <a:spAutoFit/>
          </a:bodyPr>
          <a:lstStyle/>
          <a:p>
            <a:r>
              <a:rPr lang="en-US" sz="3600" dirty="0" smtClean="0">
                <a:latin typeface="Gotham Light"/>
                <a:cs typeface="Gotham Light"/>
                <a:sym typeface="Wingdings"/>
              </a:rPr>
              <a:t>Map</a:t>
            </a:r>
            <a:endParaRPr lang="en-US" sz="3600" dirty="0"/>
          </a:p>
        </p:txBody>
      </p:sp>
      <p:sp>
        <p:nvSpPr>
          <p:cNvPr id="21" name="Rectangle 20"/>
          <p:cNvSpPr/>
          <p:nvPr/>
        </p:nvSpPr>
        <p:spPr>
          <a:xfrm>
            <a:off x="5466410" y="4260949"/>
            <a:ext cx="2009607" cy="646331"/>
          </a:xfrm>
          <a:prstGeom prst="rect">
            <a:avLst/>
          </a:prstGeom>
        </p:spPr>
        <p:txBody>
          <a:bodyPr wrap="none">
            <a:spAutoFit/>
          </a:bodyPr>
          <a:lstStyle/>
          <a:p>
            <a:r>
              <a:rPr lang="en-US" sz="3600" dirty="0" smtClean="0">
                <a:latin typeface="Gotham Light"/>
                <a:cs typeface="Gotham Light"/>
                <a:sym typeface="Wingdings"/>
              </a:rPr>
              <a:t>Payload</a:t>
            </a:r>
            <a:endParaRPr lang="en-US" sz="3600" dirty="0"/>
          </a:p>
        </p:txBody>
      </p:sp>
      <p:sp>
        <p:nvSpPr>
          <p:cNvPr id="22" name="Rectangle 21"/>
          <p:cNvSpPr/>
          <p:nvPr/>
        </p:nvSpPr>
        <p:spPr>
          <a:xfrm>
            <a:off x="5073944" y="4260949"/>
            <a:ext cx="480131" cy="646331"/>
          </a:xfrm>
          <a:prstGeom prst="rect">
            <a:avLst/>
          </a:prstGeom>
        </p:spPr>
        <p:txBody>
          <a:bodyPr wrap="none">
            <a:spAutoFit/>
          </a:bodyPr>
          <a:lstStyle/>
          <a:p>
            <a:r>
              <a:rPr lang="en-US" sz="3600" dirty="0" smtClean="0">
                <a:latin typeface="Gotham Light"/>
                <a:cs typeface="Gotham Light"/>
                <a:sym typeface="Wingdings"/>
              </a:rPr>
              <a:t>+</a:t>
            </a:r>
            <a:endParaRPr lang="en-US" sz="3600" dirty="0"/>
          </a:p>
        </p:txBody>
      </p:sp>
    </p:spTree>
    <p:extLst>
      <p:ext uri="{BB962C8B-B14F-4D97-AF65-F5344CB8AC3E}">
        <p14:creationId xmlns:p14="http://schemas.microsoft.com/office/powerpoint/2010/main" val="192353107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290320"/>
            <a:ext cx="7772400" cy="4267199"/>
          </a:xfrm>
        </p:spPr>
        <p:txBody>
          <a:bodyPr>
            <a:normAutofit/>
          </a:bodyPr>
          <a:lstStyle/>
          <a:p>
            <a:r>
              <a:rPr lang="en-US" sz="3200" dirty="0" smtClean="0">
                <a:solidFill>
                  <a:schemeClr val="bg1">
                    <a:lumMod val="75000"/>
                  </a:schemeClr>
                </a:solidFill>
              </a:rPr>
              <a:t>Representing Lineage</a:t>
            </a:r>
            <a:br>
              <a:rPr lang="en-US" sz="3200" dirty="0" smtClean="0">
                <a:solidFill>
                  <a:schemeClr val="bg1">
                    <a:lumMod val="75000"/>
                  </a:schemeClr>
                </a:solidFill>
              </a:rPr>
            </a:br>
            <a:r>
              <a:rPr lang="en-US" b="1" dirty="0" smtClean="0">
                <a:solidFill>
                  <a:schemeClr val="tx2"/>
                </a:solidFill>
              </a:rPr>
              <a:t>Exposing Operator Lineage </a:t>
            </a:r>
            <a:r>
              <a:rPr lang="en-US" sz="3200" dirty="0" smtClean="0">
                <a:solidFill>
                  <a:schemeClr val="bg1">
                    <a:lumMod val="75000"/>
                  </a:schemeClr>
                </a:solidFill>
              </a:rPr>
              <a:t>What lineage to store?</a:t>
            </a:r>
            <a:br>
              <a:rPr lang="en-US" sz="3200" dirty="0" smtClean="0">
                <a:solidFill>
                  <a:schemeClr val="bg1">
                    <a:lumMod val="75000"/>
                  </a:schemeClr>
                </a:solidFill>
              </a:rPr>
            </a:br>
            <a:r>
              <a:rPr lang="en-US" sz="3200" dirty="0" smtClean="0">
                <a:solidFill>
                  <a:schemeClr val="bg1">
                    <a:lumMod val="75000"/>
                  </a:schemeClr>
                </a:solidFill>
              </a:rPr>
              <a:t>Does this work?</a:t>
            </a:r>
            <a:br>
              <a:rPr lang="en-US" sz="3200" dirty="0" smtClean="0">
                <a:solidFill>
                  <a:schemeClr val="bg1">
                    <a:lumMod val="75000"/>
                  </a:schemeClr>
                </a:solidFill>
              </a:rPr>
            </a:br>
            <a:r>
              <a:rPr lang="en-US" sz="3200" dirty="0" err="1" smtClean="0">
                <a:solidFill>
                  <a:schemeClr val="bg1">
                    <a:lumMod val="75000"/>
                  </a:schemeClr>
                </a:solidFill>
              </a:rPr>
              <a:t>Misc</a:t>
            </a:r>
            <a:r>
              <a:rPr lang="en-US" sz="3200" dirty="0" smtClean="0">
                <a:solidFill>
                  <a:schemeClr val="bg1">
                    <a:lumMod val="75000"/>
                  </a:schemeClr>
                </a:solidFill>
              </a:rPr>
              <a:t>…</a:t>
            </a:r>
            <a:endParaRPr lang="en-US" sz="3200" dirty="0">
              <a:solidFill>
                <a:schemeClr val="bg1">
                  <a:lumMod val="75000"/>
                </a:schemeClr>
              </a:solidFill>
            </a:endParaRPr>
          </a:p>
        </p:txBody>
      </p:sp>
    </p:spTree>
    <p:extLst>
      <p:ext uri="{BB962C8B-B14F-4D97-AF65-F5344CB8AC3E}">
        <p14:creationId xmlns:p14="http://schemas.microsoft.com/office/powerpoint/2010/main" val="421397782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p:cNvCxnSpPr/>
          <p:nvPr/>
        </p:nvCxnSpPr>
        <p:spPr>
          <a:xfrm>
            <a:off x="1749940" y="2583214"/>
            <a:ext cx="5315073"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effectLst/>
        </p:spPr>
        <p:txBody>
          <a:bodyPr/>
          <a:lstStyle/>
          <a:p>
            <a:r>
              <a:rPr lang="en-US" sz="3600" dirty="0" smtClean="0"/>
              <a:t>Architecture</a:t>
            </a:r>
            <a:endParaRPr lang="en-US" sz="3600" dirty="0"/>
          </a:p>
        </p:txBody>
      </p:sp>
      <p:cxnSp>
        <p:nvCxnSpPr>
          <p:cNvPr id="4" name="Straight Connector 3"/>
          <p:cNvCxnSpPr/>
          <p:nvPr/>
        </p:nvCxnSpPr>
        <p:spPr>
          <a:xfrm>
            <a:off x="1773827" y="4523774"/>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 name="Rounded Rectangle 4"/>
          <p:cNvSpPr/>
          <p:nvPr/>
        </p:nvSpPr>
        <p:spPr>
          <a:xfrm>
            <a:off x="1773827" y="2754788"/>
            <a:ext cx="2239086" cy="1542892"/>
          </a:xfrm>
          <a:prstGeom prst="roundRect">
            <a:avLst/>
          </a:prstGeom>
          <a:ln w="19050" cmpd="sng">
            <a:solidFill>
              <a:schemeClr val="accent1">
                <a:lumMod val="75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Workflow Engine</a:t>
            </a:r>
            <a:endParaRPr lang="en-US" sz="1700" dirty="0">
              <a:latin typeface="Gotham Light"/>
              <a:cs typeface="Gotham Light"/>
            </a:endParaRPr>
          </a:p>
        </p:txBody>
      </p:sp>
      <p:cxnSp>
        <p:nvCxnSpPr>
          <p:cNvPr id="9" name="Straight Arrow Connector 8"/>
          <p:cNvCxnSpPr/>
          <p:nvPr/>
        </p:nvCxnSpPr>
        <p:spPr>
          <a:xfrm flipV="1">
            <a:off x="2988313" y="3564249"/>
            <a:ext cx="302916" cy="228888"/>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2518114" y="3472677"/>
            <a:ext cx="773115" cy="91572"/>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2270302" y="3722892"/>
            <a:ext cx="0" cy="800882"/>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2" name="Straight Arrow Connector 11"/>
          <p:cNvCxnSpPr/>
          <p:nvPr/>
        </p:nvCxnSpPr>
        <p:spPr>
          <a:xfrm>
            <a:off x="2813083" y="4220281"/>
            <a:ext cx="0" cy="30349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3" name="Straight Arrow Connector 12"/>
          <p:cNvCxnSpPr/>
          <p:nvPr/>
        </p:nvCxnSpPr>
        <p:spPr>
          <a:xfrm>
            <a:off x="3539041" y="3814464"/>
            <a:ext cx="0" cy="709310"/>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14" name="Can 13"/>
          <p:cNvSpPr/>
          <p:nvPr/>
        </p:nvSpPr>
        <p:spPr>
          <a:xfrm>
            <a:off x="2664655" y="5786112"/>
            <a:ext cx="3513226" cy="668131"/>
          </a:xfrm>
          <a:prstGeom prst="can">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Data Store</a:t>
            </a:r>
            <a:endParaRPr lang="en-US" sz="1700" dirty="0">
              <a:solidFill>
                <a:srgbClr val="000000"/>
              </a:solidFill>
              <a:latin typeface="Gotham Light"/>
              <a:cs typeface="Gotham Light"/>
            </a:endParaRPr>
          </a:p>
        </p:txBody>
      </p:sp>
      <p:sp>
        <p:nvSpPr>
          <p:cNvPr id="15" name="Rounded Rectangle 14"/>
          <p:cNvSpPr/>
          <p:nvPr/>
        </p:nvSpPr>
        <p:spPr>
          <a:xfrm>
            <a:off x="4144015" y="2745770"/>
            <a:ext cx="1379068" cy="1553436"/>
          </a:xfrm>
          <a:prstGeom prst="roundRect">
            <a:avLst/>
          </a:prstGeom>
          <a:ln w="19050" cmpd="sng">
            <a:solidFill>
              <a:schemeClr val="accent3">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Optimizer</a:t>
            </a:r>
            <a:endParaRPr lang="en-US" sz="1700" dirty="0">
              <a:latin typeface="Gotham Light"/>
              <a:cs typeface="Gotham Light"/>
            </a:endParaRPr>
          </a:p>
        </p:txBody>
      </p:sp>
      <p:sp>
        <p:nvSpPr>
          <p:cNvPr id="16" name="Rounded Rectangle 15"/>
          <p:cNvSpPr/>
          <p:nvPr/>
        </p:nvSpPr>
        <p:spPr>
          <a:xfrm>
            <a:off x="5796624" y="2745771"/>
            <a:ext cx="1268389" cy="1553435"/>
          </a:xfrm>
          <a:prstGeom prst="roundRect">
            <a:avLst/>
          </a:prstGeom>
          <a:ln>
            <a:solidFill>
              <a:srgbClr val="C0504D"/>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Lineage</a:t>
            </a:r>
          </a:p>
          <a:p>
            <a:pPr algn="ctr"/>
            <a:r>
              <a:rPr lang="en-US" sz="1700" dirty="0" smtClean="0">
                <a:latin typeface="Gotham Light"/>
                <a:cs typeface="Gotham Light"/>
              </a:rPr>
              <a:t>Query Executor</a:t>
            </a:r>
            <a:endParaRPr lang="en-US" sz="1700" dirty="0">
              <a:latin typeface="Gotham Light"/>
              <a:cs typeface="Gotham Light"/>
            </a:endParaRPr>
          </a:p>
        </p:txBody>
      </p:sp>
      <p:sp>
        <p:nvSpPr>
          <p:cNvPr id="17" name="Cube 16"/>
          <p:cNvSpPr/>
          <p:nvPr/>
        </p:nvSpPr>
        <p:spPr>
          <a:xfrm>
            <a:off x="2062193" y="1505077"/>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smtClean="0">
                <a:latin typeface="Gotham Light"/>
                <a:cs typeface="Gotham Light"/>
              </a:rPr>
              <a:t>Array</a:t>
            </a:r>
            <a:endParaRPr lang="en-US" sz="2400" dirty="0">
              <a:latin typeface="Gotham Light"/>
              <a:cs typeface="Gotham Light"/>
            </a:endParaRPr>
          </a:p>
        </p:txBody>
      </p:sp>
      <p:cxnSp>
        <p:nvCxnSpPr>
          <p:cNvPr id="18" name="Straight Arrow Connector 17"/>
          <p:cNvCxnSpPr/>
          <p:nvPr/>
        </p:nvCxnSpPr>
        <p:spPr>
          <a:xfrm>
            <a:off x="2713129" y="2384307"/>
            <a:ext cx="8312" cy="351692"/>
          </a:xfrm>
          <a:prstGeom prst="straightConnector1">
            <a:avLst/>
          </a:prstGeom>
          <a:ln w="19050" cmpd="sng">
            <a:solidFill>
              <a:schemeClr val="accent1">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5484668" y="1984197"/>
            <a:ext cx="1008075" cy="353943"/>
          </a:xfrm>
          <a:prstGeom prst="rect">
            <a:avLst/>
          </a:prstGeom>
          <a:noFill/>
          <a:effectLst/>
        </p:spPr>
        <p:txBody>
          <a:bodyPr wrap="none" rtlCol="0">
            <a:spAutoFit/>
          </a:bodyPr>
          <a:lstStyle/>
          <a:p>
            <a:r>
              <a:rPr lang="en-US" sz="1700" dirty="0" smtClean="0">
                <a:latin typeface="Gotham Light"/>
                <a:cs typeface="Gotham Light"/>
              </a:rPr>
              <a:t>Queries</a:t>
            </a:r>
            <a:endParaRPr lang="en-US" sz="1700" dirty="0">
              <a:latin typeface="Gotham Light"/>
              <a:cs typeface="Gotham Light"/>
            </a:endParaRPr>
          </a:p>
        </p:txBody>
      </p:sp>
      <p:cxnSp>
        <p:nvCxnSpPr>
          <p:cNvPr id="20" name="Straight Arrow Connector 19"/>
          <p:cNvCxnSpPr/>
          <p:nvPr/>
        </p:nvCxnSpPr>
        <p:spPr>
          <a:xfrm>
            <a:off x="6058691" y="2384307"/>
            <a:ext cx="8312" cy="351692"/>
          </a:xfrm>
          <a:prstGeom prst="straightConnector1">
            <a:avLst/>
          </a:prstGeom>
          <a:ln>
            <a:solidFill>
              <a:srgbClr val="C0504D"/>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15" idx="2"/>
          </p:cNvCxnSpPr>
          <p:nvPr/>
        </p:nvCxnSpPr>
        <p:spPr>
          <a:xfrm>
            <a:off x="4833549" y="4299206"/>
            <a:ext cx="0" cy="224568"/>
          </a:xfrm>
          <a:prstGeom prst="straightConnector1">
            <a:avLst/>
          </a:prstGeom>
          <a:ln>
            <a:solidFill>
              <a:schemeClr val="accent3">
                <a:lumMod val="50000"/>
              </a:schemeClr>
            </a:solidFill>
            <a:headEnd type="arrow"/>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5535468" y="3134098"/>
            <a:ext cx="261156" cy="0"/>
          </a:xfrm>
          <a:prstGeom prst="straightConnector1">
            <a:avLst/>
          </a:prstGeom>
          <a:ln>
            <a:headEnd type="arrow"/>
            <a:tailEnd type="arrow"/>
          </a:ln>
          <a:effectLst/>
        </p:spPr>
        <p:style>
          <a:lnRef idx="2">
            <a:schemeClr val="dk1"/>
          </a:lnRef>
          <a:fillRef idx="0">
            <a:schemeClr val="dk1"/>
          </a:fillRef>
          <a:effectRef idx="1">
            <a:schemeClr val="dk1"/>
          </a:effectRef>
          <a:fontRef idx="minor">
            <a:schemeClr val="tx1"/>
          </a:fontRef>
        </p:style>
      </p:cxnSp>
      <p:cxnSp>
        <p:nvCxnSpPr>
          <p:cNvPr id="23" name="Straight Arrow Connector 22"/>
          <p:cNvCxnSpPr>
            <a:endCxn id="16" idx="2"/>
          </p:cNvCxnSpPr>
          <p:nvPr/>
        </p:nvCxnSpPr>
        <p:spPr>
          <a:xfrm flipV="1">
            <a:off x="6430819" y="4299206"/>
            <a:ext cx="0" cy="244108"/>
          </a:xfrm>
          <a:prstGeom prst="straightConnector1">
            <a:avLst/>
          </a:prstGeom>
          <a:ln>
            <a:solidFill>
              <a:srgbClr val="C0504D"/>
            </a:solidFill>
            <a:prstDash val="sysDash"/>
            <a:headEnd type="arrow"/>
            <a:tailEnd type="arrow"/>
          </a:ln>
          <a:effectLst/>
        </p:spPr>
        <p:style>
          <a:lnRef idx="2">
            <a:schemeClr val="dk1"/>
          </a:lnRef>
          <a:fillRef idx="0">
            <a:schemeClr val="dk1"/>
          </a:fillRef>
          <a:effectRef idx="1">
            <a:schemeClr val="dk1"/>
          </a:effectRef>
          <a:fontRef idx="minor">
            <a:schemeClr val="tx1"/>
          </a:fontRef>
        </p:style>
      </p:cxnSp>
      <p:sp>
        <p:nvSpPr>
          <p:cNvPr id="24" name="TextBox 23"/>
          <p:cNvSpPr txBox="1"/>
          <p:nvPr/>
        </p:nvSpPr>
        <p:spPr>
          <a:xfrm>
            <a:off x="6551418" y="1984197"/>
            <a:ext cx="689785" cy="353943"/>
          </a:xfrm>
          <a:prstGeom prst="rect">
            <a:avLst/>
          </a:prstGeom>
          <a:noFill/>
          <a:effectLst/>
        </p:spPr>
        <p:txBody>
          <a:bodyPr wrap="none" rtlCol="0">
            <a:spAutoFit/>
          </a:bodyPr>
          <a:lstStyle/>
          <a:p>
            <a:r>
              <a:rPr lang="en-US" sz="1700" dirty="0" smtClean="0">
                <a:latin typeface="Gotham Light"/>
                <a:cs typeface="Gotham Light"/>
              </a:rPr>
              <a:t>Cells</a:t>
            </a:r>
            <a:endParaRPr lang="en-US" sz="1700" dirty="0">
              <a:latin typeface="Gotham Light"/>
              <a:cs typeface="Gotham Light"/>
            </a:endParaRPr>
          </a:p>
        </p:txBody>
      </p:sp>
      <p:cxnSp>
        <p:nvCxnSpPr>
          <p:cNvPr id="25" name="Straight Arrow Connector 24"/>
          <p:cNvCxnSpPr/>
          <p:nvPr/>
        </p:nvCxnSpPr>
        <p:spPr>
          <a:xfrm flipH="1" flipV="1">
            <a:off x="6892292" y="2384307"/>
            <a:ext cx="1" cy="351692"/>
          </a:xfrm>
          <a:prstGeom prst="straightConnector1">
            <a:avLst/>
          </a:prstGeom>
          <a:ln>
            <a:solidFill>
              <a:srgbClr val="C0504D"/>
            </a:solidFill>
            <a:prstDash val="sysDash"/>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41" idx="2"/>
            <a:endCxn id="14" idx="1"/>
          </p:cNvCxnSpPr>
          <p:nvPr/>
        </p:nvCxnSpPr>
        <p:spPr>
          <a:xfrm>
            <a:off x="4128275" y="5218529"/>
            <a:ext cx="292993" cy="56758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33" name="Cube 32"/>
          <p:cNvSpPr/>
          <p:nvPr/>
        </p:nvSpPr>
        <p:spPr>
          <a:xfrm>
            <a:off x="2137585" y="1591103"/>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700" dirty="0" smtClean="0">
                <a:latin typeface="Gotham Light"/>
                <a:cs typeface="Gotham Light"/>
              </a:rPr>
              <a:t>Array</a:t>
            </a:r>
            <a:endParaRPr lang="en-US" sz="1700" dirty="0">
              <a:latin typeface="Gotham Light"/>
              <a:cs typeface="Gotham Light"/>
            </a:endParaRPr>
          </a:p>
        </p:txBody>
      </p:sp>
      <p:sp>
        <p:nvSpPr>
          <p:cNvPr id="38" name="Rectangle 37"/>
          <p:cNvSpPr/>
          <p:nvPr/>
        </p:nvSpPr>
        <p:spPr>
          <a:xfrm>
            <a:off x="5514653" y="4721970"/>
            <a:ext cx="1550360" cy="496559"/>
          </a:xfrm>
          <a:prstGeom prst="rect">
            <a:avLst/>
          </a:prstGeom>
          <a:solidFill>
            <a:srgbClr val="FFFFFF"/>
          </a:solidFill>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700" dirty="0" smtClean="0">
                <a:solidFill>
                  <a:srgbClr val="000000"/>
                </a:solidFill>
                <a:latin typeface="Gotham Light"/>
                <a:cs typeface="Gotham Light"/>
              </a:rPr>
              <a:t>Re-executor</a:t>
            </a:r>
            <a:endParaRPr lang="en-US" sz="1700" dirty="0">
              <a:solidFill>
                <a:srgbClr val="000000"/>
              </a:solidFill>
              <a:latin typeface="Gotham Light"/>
              <a:cs typeface="Gotham Light"/>
            </a:endParaRPr>
          </a:p>
        </p:txBody>
      </p:sp>
      <p:sp>
        <p:nvSpPr>
          <p:cNvPr id="40" name="Rectangle 39"/>
          <p:cNvSpPr/>
          <p:nvPr/>
        </p:nvSpPr>
        <p:spPr>
          <a:xfrm>
            <a:off x="1749940" y="4783533"/>
            <a:ext cx="1138684" cy="369332"/>
          </a:xfrm>
          <a:prstGeom prst="rect">
            <a:avLst/>
          </a:prstGeom>
          <a:effectLst/>
        </p:spPr>
        <p:txBody>
          <a:bodyPr wrap="none">
            <a:spAutoFit/>
          </a:bodyPr>
          <a:lstStyle/>
          <a:p>
            <a:r>
              <a:rPr lang="en-US" dirty="0">
                <a:latin typeface="Gotham Light"/>
                <a:cs typeface="Gotham Light"/>
              </a:rPr>
              <a:t>Runtime</a:t>
            </a:r>
          </a:p>
        </p:txBody>
      </p:sp>
      <p:cxnSp>
        <p:nvCxnSpPr>
          <p:cNvPr id="42" name="Straight Connector 41"/>
          <p:cNvCxnSpPr/>
          <p:nvPr/>
        </p:nvCxnSpPr>
        <p:spPr>
          <a:xfrm>
            <a:off x="1773827" y="5342759"/>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4042414" y="1984197"/>
            <a:ext cx="1410075" cy="353943"/>
          </a:xfrm>
          <a:prstGeom prst="rect">
            <a:avLst/>
          </a:prstGeom>
          <a:noFill/>
          <a:effectLst/>
        </p:spPr>
        <p:txBody>
          <a:bodyPr wrap="none" rtlCol="0">
            <a:spAutoFit/>
          </a:bodyPr>
          <a:lstStyle/>
          <a:p>
            <a:r>
              <a:rPr lang="en-US" sz="1700" dirty="0" smtClean="0">
                <a:latin typeface="Gotham Light"/>
                <a:cs typeface="Gotham Light"/>
              </a:rPr>
              <a:t>Constraints</a:t>
            </a:r>
            <a:endParaRPr lang="en-US" sz="1700" dirty="0">
              <a:latin typeface="Gotham Light"/>
              <a:cs typeface="Gotham Light"/>
            </a:endParaRPr>
          </a:p>
        </p:txBody>
      </p:sp>
      <p:cxnSp>
        <p:nvCxnSpPr>
          <p:cNvPr id="46" name="Straight Arrow Connector 45"/>
          <p:cNvCxnSpPr/>
          <p:nvPr/>
        </p:nvCxnSpPr>
        <p:spPr>
          <a:xfrm>
            <a:off x="4743295" y="2417562"/>
            <a:ext cx="8312" cy="351692"/>
          </a:xfrm>
          <a:prstGeom prst="straightConnector1">
            <a:avLst/>
          </a:prstGeom>
          <a:ln>
            <a:solidFill>
              <a:schemeClr val="accent3">
                <a:lumMod val="5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41" name="Rectangle 40"/>
          <p:cNvSpPr/>
          <p:nvPr/>
        </p:nvSpPr>
        <p:spPr>
          <a:xfrm>
            <a:off x="2922836" y="4725594"/>
            <a:ext cx="2410877" cy="492935"/>
          </a:xfrm>
          <a:prstGeom prst="rect">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Encoder/decoder</a:t>
            </a:r>
            <a:endParaRPr lang="en-US" sz="1700" dirty="0">
              <a:solidFill>
                <a:srgbClr val="000000"/>
              </a:solidFill>
              <a:latin typeface="Gotham Light"/>
              <a:cs typeface="Gotham Light"/>
            </a:endParaRPr>
          </a:p>
        </p:txBody>
      </p:sp>
      <p:sp>
        <p:nvSpPr>
          <p:cNvPr id="44" name="Oval 43"/>
          <p:cNvSpPr/>
          <p:nvPr/>
        </p:nvSpPr>
        <p:spPr>
          <a:xfrm>
            <a:off x="2565271" y="3698524"/>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C</a:t>
            </a:r>
            <a:endParaRPr lang="en-US" sz="2000" dirty="0">
              <a:solidFill>
                <a:srgbClr val="000000"/>
              </a:solidFill>
              <a:latin typeface="Gotham Light"/>
              <a:cs typeface="Gotham Light"/>
            </a:endParaRPr>
          </a:p>
        </p:txBody>
      </p:sp>
      <p:sp>
        <p:nvSpPr>
          <p:cNvPr id="47" name="Oval 46"/>
          <p:cNvSpPr/>
          <p:nvPr/>
        </p:nvSpPr>
        <p:spPr>
          <a:xfrm>
            <a:off x="2022490" y="3201135"/>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A</a:t>
            </a:r>
            <a:endParaRPr lang="en-US" sz="2000" dirty="0">
              <a:solidFill>
                <a:srgbClr val="000000"/>
              </a:solidFill>
              <a:latin typeface="Gotham Light"/>
              <a:cs typeface="Gotham Light"/>
            </a:endParaRPr>
          </a:p>
        </p:txBody>
      </p:sp>
      <p:sp>
        <p:nvSpPr>
          <p:cNvPr id="48" name="Oval 47"/>
          <p:cNvSpPr/>
          <p:nvPr/>
        </p:nvSpPr>
        <p:spPr>
          <a:xfrm>
            <a:off x="3291229" y="3292707"/>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D</a:t>
            </a:r>
            <a:endParaRPr lang="en-US" sz="2000" dirty="0">
              <a:solidFill>
                <a:srgbClr val="000000"/>
              </a:solidFill>
              <a:latin typeface="Gotham Light"/>
              <a:cs typeface="Gotham Light"/>
            </a:endParaRPr>
          </a:p>
        </p:txBody>
      </p:sp>
    </p:spTree>
    <p:extLst>
      <p:ext uri="{BB962C8B-B14F-4D97-AF65-F5344CB8AC3E}">
        <p14:creationId xmlns:p14="http://schemas.microsoft.com/office/powerpoint/2010/main" val="160759546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a14:imgEffect>
                  </a14:imgLayer>
                </a14:imgProps>
              </a:ext>
            </a:extLst>
          </a:blip>
          <a:srcRect t="60152"/>
          <a:stretch/>
        </p:blipFill>
        <p:spPr>
          <a:xfrm rot="16200000">
            <a:off x="1900726" y="-1900726"/>
            <a:ext cx="6858000" cy="10659452"/>
          </a:xfrm>
          <a:prstGeom prst="rect">
            <a:avLst/>
          </a:prstGeom>
        </p:spPr>
      </p:pic>
      <p:sp>
        <p:nvSpPr>
          <p:cNvPr id="6" name="Rectangle 5"/>
          <p:cNvSpPr/>
          <p:nvPr/>
        </p:nvSpPr>
        <p:spPr>
          <a:xfrm>
            <a:off x="4675305" y="2550572"/>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4675305" y="-149407"/>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4675305" y="5265890"/>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7580342" y="2549345"/>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7580342" y="-150634"/>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7580342" y="5264663"/>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1735358" y="2550572"/>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1735358" y="-149407"/>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1735358" y="5265890"/>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1181909" y="2550572"/>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1181909" y="-149407"/>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1181909" y="5265890"/>
            <a:ext cx="2905037" cy="2699979"/>
          </a:xfrm>
          <a:prstGeom prst="rect">
            <a:avLst/>
          </a:prstGeom>
          <a:noFill/>
          <a:ln w="57150" cmpd="sng">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a:bodyPr>
          <a:lstStyle/>
          <a:p>
            <a:r>
              <a:rPr lang="en-US" dirty="0" smtClean="0">
                <a:solidFill>
                  <a:schemeClr val="bg1"/>
                </a:solidFill>
              </a:rPr>
              <a:t>LSST</a:t>
            </a:r>
            <a:endParaRPr lang="en-US" dirty="0">
              <a:solidFill>
                <a:schemeClr val="bg1"/>
              </a:solidFill>
            </a:endParaRPr>
          </a:p>
        </p:txBody>
      </p:sp>
      <p:pic>
        <p:nvPicPr>
          <p:cNvPr id="19" name="Picture 18"/>
          <p:cNvPicPr>
            <a:picLocks noChangeAspect="1"/>
          </p:cNvPicPr>
          <p:nvPr/>
        </p:nvPicPr>
        <p:blipFill>
          <a:blip r:embed="rId5"/>
          <a:stretch>
            <a:fillRect/>
          </a:stretch>
        </p:blipFill>
        <p:spPr>
          <a:xfrm>
            <a:off x="922140" y="2910609"/>
            <a:ext cx="1399368" cy="1580120"/>
          </a:xfrm>
          <a:prstGeom prst="rect">
            <a:avLst/>
          </a:prstGeom>
        </p:spPr>
      </p:pic>
    </p:spTree>
    <p:extLst>
      <p:ext uri="{BB962C8B-B14F-4D97-AF65-F5344CB8AC3E}">
        <p14:creationId xmlns:p14="http://schemas.microsoft.com/office/powerpoint/2010/main" val="2836911304"/>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p:cNvCxnSpPr/>
          <p:nvPr/>
        </p:nvCxnSpPr>
        <p:spPr>
          <a:xfrm>
            <a:off x="1749940" y="2583214"/>
            <a:ext cx="5315073"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effectLst/>
        </p:spPr>
        <p:txBody>
          <a:bodyPr/>
          <a:lstStyle/>
          <a:p>
            <a:r>
              <a:rPr lang="en-US" sz="3600" dirty="0" smtClean="0"/>
              <a:t>Architecture</a:t>
            </a:r>
            <a:endParaRPr lang="en-US" sz="3600" dirty="0"/>
          </a:p>
        </p:txBody>
      </p:sp>
      <p:cxnSp>
        <p:nvCxnSpPr>
          <p:cNvPr id="4" name="Straight Connector 3"/>
          <p:cNvCxnSpPr/>
          <p:nvPr/>
        </p:nvCxnSpPr>
        <p:spPr>
          <a:xfrm>
            <a:off x="1773827" y="4523774"/>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 name="Rounded Rectangle 4"/>
          <p:cNvSpPr/>
          <p:nvPr/>
        </p:nvSpPr>
        <p:spPr>
          <a:xfrm>
            <a:off x="1773827" y="2754788"/>
            <a:ext cx="2239086" cy="1542892"/>
          </a:xfrm>
          <a:prstGeom prst="roundRect">
            <a:avLst/>
          </a:prstGeom>
          <a:ln w="19050" cmpd="sng">
            <a:solidFill>
              <a:schemeClr val="accent1">
                <a:lumMod val="75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Workflow Engine</a:t>
            </a:r>
            <a:endParaRPr lang="en-US" sz="1700" dirty="0">
              <a:latin typeface="Gotham Light"/>
              <a:cs typeface="Gotham Light"/>
            </a:endParaRPr>
          </a:p>
        </p:txBody>
      </p:sp>
      <p:cxnSp>
        <p:nvCxnSpPr>
          <p:cNvPr id="11" name="Straight Arrow Connector 10"/>
          <p:cNvCxnSpPr>
            <a:stCxn id="7" idx="4"/>
          </p:cNvCxnSpPr>
          <p:nvPr/>
        </p:nvCxnSpPr>
        <p:spPr>
          <a:xfrm>
            <a:off x="2270302" y="3722892"/>
            <a:ext cx="0" cy="800882"/>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2" name="Straight Arrow Connector 11"/>
          <p:cNvCxnSpPr>
            <a:stCxn id="6" idx="4"/>
          </p:cNvCxnSpPr>
          <p:nvPr/>
        </p:nvCxnSpPr>
        <p:spPr>
          <a:xfrm>
            <a:off x="2813083" y="4220281"/>
            <a:ext cx="0" cy="30349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3" name="Straight Arrow Connector 12"/>
          <p:cNvCxnSpPr>
            <a:stCxn id="8" idx="4"/>
          </p:cNvCxnSpPr>
          <p:nvPr/>
        </p:nvCxnSpPr>
        <p:spPr>
          <a:xfrm>
            <a:off x="3539041" y="3814464"/>
            <a:ext cx="0" cy="709310"/>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14" name="Can 13"/>
          <p:cNvSpPr/>
          <p:nvPr/>
        </p:nvSpPr>
        <p:spPr>
          <a:xfrm>
            <a:off x="2664655" y="5786112"/>
            <a:ext cx="3513226" cy="668131"/>
          </a:xfrm>
          <a:prstGeom prst="can">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Data Store</a:t>
            </a:r>
            <a:endParaRPr lang="en-US" sz="1700" dirty="0">
              <a:solidFill>
                <a:srgbClr val="000000"/>
              </a:solidFill>
              <a:latin typeface="Gotham Light"/>
              <a:cs typeface="Gotham Light"/>
            </a:endParaRPr>
          </a:p>
        </p:txBody>
      </p:sp>
      <p:sp>
        <p:nvSpPr>
          <p:cNvPr id="15" name="Rounded Rectangle 14"/>
          <p:cNvSpPr/>
          <p:nvPr/>
        </p:nvSpPr>
        <p:spPr>
          <a:xfrm>
            <a:off x="4144015" y="2745770"/>
            <a:ext cx="1379068" cy="1553436"/>
          </a:xfrm>
          <a:prstGeom prst="roundRect">
            <a:avLst/>
          </a:prstGeom>
          <a:ln w="19050" cmpd="sng">
            <a:solidFill>
              <a:schemeClr val="accent3">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Optimizer</a:t>
            </a:r>
            <a:endParaRPr lang="en-US" sz="1700" dirty="0">
              <a:latin typeface="Gotham Light"/>
              <a:cs typeface="Gotham Light"/>
            </a:endParaRPr>
          </a:p>
        </p:txBody>
      </p:sp>
      <p:sp>
        <p:nvSpPr>
          <p:cNvPr id="16" name="Rounded Rectangle 15"/>
          <p:cNvSpPr/>
          <p:nvPr/>
        </p:nvSpPr>
        <p:spPr>
          <a:xfrm>
            <a:off x="5796624" y="2745771"/>
            <a:ext cx="1268389" cy="1553435"/>
          </a:xfrm>
          <a:prstGeom prst="roundRect">
            <a:avLst/>
          </a:prstGeom>
          <a:ln>
            <a:solidFill>
              <a:srgbClr val="C0504D"/>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Lineage</a:t>
            </a:r>
          </a:p>
          <a:p>
            <a:pPr algn="ctr"/>
            <a:r>
              <a:rPr lang="en-US" sz="1700" dirty="0" smtClean="0">
                <a:latin typeface="Gotham Light"/>
                <a:cs typeface="Gotham Light"/>
              </a:rPr>
              <a:t>Query Executor</a:t>
            </a:r>
            <a:endParaRPr lang="en-US" sz="1700" dirty="0">
              <a:latin typeface="Gotham Light"/>
              <a:cs typeface="Gotham Light"/>
            </a:endParaRPr>
          </a:p>
        </p:txBody>
      </p:sp>
      <p:sp>
        <p:nvSpPr>
          <p:cNvPr id="17" name="Cube 16"/>
          <p:cNvSpPr/>
          <p:nvPr/>
        </p:nvSpPr>
        <p:spPr>
          <a:xfrm>
            <a:off x="2062193" y="1505077"/>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smtClean="0">
                <a:latin typeface="Gotham Light"/>
                <a:cs typeface="Gotham Light"/>
              </a:rPr>
              <a:t>Array</a:t>
            </a:r>
            <a:endParaRPr lang="en-US" sz="2400" dirty="0">
              <a:latin typeface="Gotham Light"/>
              <a:cs typeface="Gotham Light"/>
            </a:endParaRPr>
          </a:p>
        </p:txBody>
      </p:sp>
      <p:cxnSp>
        <p:nvCxnSpPr>
          <p:cNvPr id="18" name="Straight Arrow Connector 17"/>
          <p:cNvCxnSpPr/>
          <p:nvPr/>
        </p:nvCxnSpPr>
        <p:spPr>
          <a:xfrm>
            <a:off x="2713129" y="2384307"/>
            <a:ext cx="8312" cy="351692"/>
          </a:xfrm>
          <a:prstGeom prst="straightConnector1">
            <a:avLst/>
          </a:prstGeom>
          <a:ln w="19050" cmpd="sng">
            <a:solidFill>
              <a:schemeClr val="accent1">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5484668" y="1984197"/>
            <a:ext cx="1008075" cy="353943"/>
          </a:xfrm>
          <a:prstGeom prst="rect">
            <a:avLst/>
          </a:prstGeom>
          <a:noFill/>
          <a:effectLst/>
        </p:spPr>
        <p:txBody>
          <a:bodyPr wrap="none" rtlCol="0">
            <a:spAutoFit/>
          </a:bodyPr>
          <a:lstStyle/>
          <a:p>
            <a:r>
              <a:rPr lang="en-US" sz="1700" dirty="0" smtClean="0">
                <a:latin typeface="Gotham Light"/>
                <a:cs typeface="Gotham Light"/>
              </a:rPr>
              <a:t>Queries</a:t>
            </a:r>
            <a:endParaRPr lang="en-US" sz="1700" dirty="0">
              <a:latin typeface="Gotham Light"/>
              <a:cs typeface="Gotham Light"/>
            </a:endParaRPr>
          </a:p>
        </p:txBody>
      </p:sp>
      <p:cxnSp>
        <p:nvCxnSpPr>
          <p:cNvPr id="20" name="Straight Arrow Connector 19"/>
          <p:cNvCxnSpPr/>
          <p:nvPr/>
        </p:nvCxnSpPr>
        <p:spPr>
          <a:xfrm>
            <a:off x="6058691" y="2384307"/>
            <a:ext cx="8312" cy="351692"/>
          </a:xfrm>
          <a:prstGeom prst="straightConnector1">
            <a:avLst/>
          </a:prstGeom>
          <a:ln>
            <a:solidFill>
              <a:srgbClr val="C0504D"/>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15" idx="2"/>
          </p:cNvCxnSpPr>
          <p:nvPr/>
        </p:nvCxnSpPr>
        <p:spPr>
          <a:xfrm>
            <a:off x="4833549" y="4299206"/>
            <a:ext cx="0" cy="224568"/>
          </a:xfrm>
          <a:prstGeom prst="straightConnector1">
            <a:avLst/>
          </a:prstGeom>
          <a:ln>
            <a:solidFill>
              <a:schemeClr val="accent3">
                <a:lumMod val="50000"/>
              </a:schemeClr>
            </a:solidFill>
            <a:headEnd type="arrow"/>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5535468" y="3134098"/>
            <a:ext cx="261156" cy="0"/>
          </a:xfrm>
          <a:prstGeom prst="straightConnector1">
            <a:avLst/>
          </a:prstGeom>
          <a:ln>
            <a:headEnd type="arrow"/>
            <a:tailEnd type="arrow"/>
          </a:ln>
          <a:effectLst/>
        </p:spPr>
        <p:style>
          <a:lnRef idx="2">
            <a:schemeClr val="dk1"/>
          </a:lnRef>
          <a:fillRef idx="0">
            <a:schemeClr val="dk1"/>
          </a:fillRef>
          <a:effectRef idx="1">
            <a:schemeClr val="dk1"/>
          </a:effectRef>
          <a:fontRef idx="minor">
            <a:schemeClr val="tx1"/>
          </a:fontRef>
        </p:style>
      </p:cxnSp>
      <p:cxnSp>
        <p:nvCxnSpPr>
          <p:cNvPr id="23" name="Straight Arrow Connector 22"/>
          <p:cNvCxnSpPr>
            <a:endCxn id="16" idx="2"/>
          </p:cNvCxnSpPr>
          <p:nvPr/>
        </p:nvCxnSpPr>
        <p:spPr>
          <a:xfrm flipV="1">
            <a:off x="6430819" y="4299206"/>
            <a:ext cx="0" cy="244108"/>
          </a:xfrm>
          <a:prstGeom prst="straightConnector1">
            <a:avLst/>
          </a:prstGeom>
          <a:ln>
            <a:solidFill>
              <a:srgbClr val="C0504D"/>
            </a:solidFill>
            <a:prstDash val="sysDash"/>
            <a:headEnd type="arrow"/>
            <a:tailEnd type="arrow"/>
          </a:ln>
          <a:effectLst/>
        </p:spPr>
        <p:style>
          <a:lnRef idx="2">
            <a:schemeClr val="dk1"/>
          </a:lnRef>
          <a:fillRef idx="0">
            <a:schemeClr val="dk1"/>
          </a:fillRef>
          <a:effectRef idx="1">
            <a:schemeClr val="dk1"/>
          </a:effectRef>
          <a:fontRef idx="minor">
            <a:schemeClr val="tx1"/>
          </a:fontRef>
        </p:style>
      </p:cxnSp>
      <p:sp>
        <p:nvSpPr>
          <p:cNvPr id="24" name="TextBox 23"/>
          <p:cNvSpPr txBox="1"/>
          <p:nvPr/>
        </p:nvSpPr>
        <p:spPr>
          <a:xfrm>
            <a:off x="6551418" y="1984197"/>
            <a:ext cx="689785" cy="353943"/>
          </a:xfrm>
          <a:prstGeom prst="rect">
            <a:avLst/>
          </a:prstGeom>
          <a:noFill/>
          <a:effectLst/>
        </p:spPr>
        <p:txBody>
          <a:bodyPr wrap="none" rtlCol="0">
            <a:spAutoFit/>
          </a:bodyPr>
          <a:lstStyle/>
          <a:p>
            <a:r>
              <a:rPr lang="en-US" sz="1700" dirty="0" smtClean="0">
                <a:latin typeface="Gotham Light"/>
                <a:cs typeface="Gotham Light"/>
              </a:rPr>
              <a:t>Cells</a:t>
            </a:r>
            <a:endParaRPr lang="en-US" sz="1700" dirty="0">
              <a:latin typeface="Gotham Light"/>
              <a:cs typeface="Gotham Light"/>
            </a:endParaRPr>
          </a:p>
        </p:txBody>
      </p:sp>
      <p:cxnSp>
        <p:nvCxnSpPr>
          <p:cNvPr id="25" name="Straight Arrow Connector 24"/>
          <p:cNvCxnSpPr/>
          <p:nvPr/>
        </p:nvCxnSpPr>
        <p:spPr>
          <a:xfrm flipH="1" flipV="1">
            <a:off x="6892292" y="2384307"/>
            <a:ext cx="1" cy="351692"/>
          </a:xfrm>
          <a:prstGeom prst="straightConnector1">
            <a:avLst/>
          </a:prstGeom>
          <a:ln>
            <a:solidFill>
              <a:srgbClr val="C0504D"/>
            </a:solidFill>
            <a:prstDash val="sysDash"/>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41" idx="2"/>
            <a:endCxn id="14" idx="1"/>
          </p:cNvCxnSpPr>
          <p:nvPr/>
        </p:nvCxnSpPr>
        <p:spPr>
          <a:xfrm>
            <a:off x="4128275" y="5218529"/>
            <a:ext cx="292993" cy="56758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33" name="Cube 32"/>
          <p:cNvSpPr/>
          <p:nvPr/>
        </p:nvSpPr>
        <p:spPr>
          <a:xfrm>
            <a:off x="2137585" y="1591103"/>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700" dirty="0" smtClean="0">
                <a:latin typeface="Gotham Light"/>
                <a:cs typeface="Gotham Light"/>
              </a:rPr>
              <a:t>Array</a:t>
            </a:r>
            <a:endParaRPr lang="en-US" sz="1700" dirty="0">
              <a:latin typeface="Gotham Light"/>
              <a:cs typeface="Gotham Light"/>
            </a:endParaRPr>
          </a:p>
        </p:txBody>
      </p:sp>
      <p:sp>
        <p:nvSpPr>
          <p:cNvPr id="38" name="Rectangle 37"/>
          <p:cNvSpPr/>
          <p:nvPr/>
        </p:nvSpPr>
        <p:spPr>
          <a:xfrm>
            <a:off x="5514653" y="4721970"/>
            <a:ext cx="1550360" cy="496559"/>
          </a:xfrm>
          <a:prstGeom prst="rect">
            <a:avLst/>
          </a:prstGeom>
          <a:solidFill>
            <a:srgbClr val="FFFFFF"/>
          </a:solidFill>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700" dirty="0" smtClean="0">
                <a:solidFill>
                  <a:srgbClr val="000000"/>
                </a:solidFill>
                <a:latin typeface="Gotham Light"/>
                <a:cs typeface="Gotham Light"/>
              </a:rPr>
              <a:t>Re-executor</a:t>
            </a:r>
            <a:endParaRPr lang="en-US" sz="1700" dirty="0">
              <a:solidFill>
                <a:srgbClr val="000000"/>
              </a:solidFill>
              <a:latin typeface="Gotham Light"/>
              <a:cs typeface="Gotham Light"/>
            </a:endParaRPr>
          </a:p>
        </p:txBody>
      </p:sp>
      <p:sp>
        <p:nvSpPr>
          <p:cNvPr id="40" name="Rectangle 39"/>
          <p:cNvSpPr/>
          <p:nvPr/>
        </p:nvSpPr>
        <p:spPr>
          <a:xfrm>
            <a:off x="1749940" y="4783533"/>
            <a:ext cx="1138684" cy="369332"/>
          </a:xfrm>
          <a:prstGeom prst="rect">
            <a:avLst/>
          </a:prstGeom>
          <a:effectLst/>
        </p:spPr>
        <p:txBody>
          <a:bodyPr wrap="none">
            <a:spAutoFit/>
          </a:bodyPr>
          <a:lstStyle/>
          <a:p>
            <a:r>
              <a:rPr lang="en-US" dirty="0">
                <a:latin typeface="Gotham Light"/>
                <a:cs typeface="Gotham Light"/>
              </a:rPr>
              <a:t>Runtime</a:t>
            </a:r>
          </a:p>
        </p:txBody>
      </p:sp>
      <p:cxnSp>
        <p:nvCxnSpPr>
          <p:cNvPr id="42" name="Straight Connector 41"/>
          <p:cNvCxnSpPr/>
          <p:nvPr/>
        </p:nvCxnSpPr>
        <p:spPr>
          <a:xfrm>
            <a:off x="1773827" y="5342759"/>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4042414" y="1984197"/>
            <a:ext cx="1410075" cy="353943"/>
          </a:xfrm>
          <a:prstGeom prst="rect">
            <a:avLst/>
          </a:prstGeom>
          <a:noFill/>
          <a:effectLst/>
        </p:spPr>
        <p:txBody>
          <a:bodyPr wrap="none" rtlCol="0">
            <a:spAutoFit/>
          </a:bodyPr>
          <a:lstStyle/>
          <a:p>
            <a:r>
              <a:rPr lang="en-US" sz="1700" dirty="0" smtClean="0">
                <a:latin typeface="Gotham Light"/>
                <a:cs typeface="Gotham Light"/>
              </a:rPr>
              <a:t>Constraints</a:t>
            </a:r>
            <a:endParaRPr lang="en-US" sz="1700" dirty="0">
              <a:latin typeface="Gotham Light"/>
              <a:cs typeface="Gotham Light"/>
            </a:endParaRPr>
          </a:p>
        </p:txBody>
      </p:sp>
      <p:cxnSp>
        <p:nvCxnSpPr>
          <p:cNvPr id="46" name="Straight Arrow Connector 45"/>
          <p:cNvCxnSpPr/>
          <p:nvPr/>
        </p:nvCxnSpPr>
        <p:spPr>
          <a:xfrm>
            <a:off x="4743295" y="2417562"/>
            <a:ext cx="8312" cy="351692"/>
          </a:xfrm>
          <a:prstGeom prst="straightConnector1">
            <a:avLst/>
          </a:prstGeom>
          <a:ln>
            <a:solidFill>
              <a:schemeClr val="accent3">
                <a:lumMod val="5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41" name="Rectangle 40"/>
          <p:cNvSpPr/>
          <p:nvPr/>
        </p:nvSpPr>
        <p:spPr>
          <a:xfrm>
            <a:off x="2922836" y="4725594"/>
            <a:ext cx="2410877" cy="492935"/>
          </a:xfrm>
          <a:prstGeom prst="rect">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Encoder/decoder</a:t>
            </a:r>
            <a:endParaRPr lang="en-US" sz="1700" dirty="0">
              <a:solidFill>
                <a:srgbClr val="000000"/>
              </a:solidFill>
              <a:latin typeface="Gotham Light"/>
              <a:cs typeface="Gotham Light"/>
            </a:endParaRPr>
          </a:p>
        </p:txBody>
      </p:sp>
      <p:sp>
        <p:nvSpPr>
          <p:cNvPr id="6" name="Oval 5"/>
          <p:cNvSpPr/>
          <p:nvPr/>
        </p:nvSpPr>
        <p:spPr>
          <a:xfrm>
            <a:off x="2565271" y="3719851"/>
            <a:ext cx="495624" cy="500430"/>
          </a:xfrm>
          <a:prstGeom prst="ellipse">
            <a:avLst/>
          </a:prstGeom>
          <a:solidFill>
            <a:schemeClr val="accent6"/>
          </a:solidFill>
          <a:ln w="7620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bg1"/>
                </a:solidFill>
                <a:latin typeface="Gotham Light"/>
                <a:cs typeface="Gotham Light"/>
              </a:rPr>
              <a:t>C</a:t>
            </a:r>
            <a:endParaRPr lang="en-US" sz="2000" dirty="0">
              <a:solidFill>
                <a:schemeClr val="bg1"/>
              </a:solidFill>
              <a:latin typeface="Gotham Light"/>
              <a:cs typeface="Gotham Light"/>
            </a:endParaRPr>
          </a:p>
        </p:txBody>
      </p:sp>
      <p:sp>
        <p:nvSpPr>
          <p:cNvPr id="7" name="Oval 6"/>
          <p:cNvSpPr/>
          <p:nvPr/>
        </p:nvSpPr>
        <p:spPr>
          <a:xfrm>
            <a:off x="2022490" y="3222462"/>
            <a:ext cx="495624" cy="500430"/>
          </a:xfrm>
          <a:prstGeom prst="ellipse">
            <a:avLst/>
          </a:prstGeom>
          <a:solidFill>
            <a:schemeClr val="accent6"/>
          </a:solidFill>
          <a:ln w="7620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bg1"/>
                </a:solidFill>
                <a:latin typeface="Gotham Light"/>
                <a:cs typeface="Gotham Light"/>
              </a:rPr>
              <a:t>A</a:t>
            </a:r>
            <a:endParaRPr lang="en-US" sz="2000" dirty="0">
              <a:solidFill>
                <a:schemeClr val="bg1"/>
              </a:solidFill>
              <a:latin typeface="Gotham Light"/>
              <a:cs typeface="Gotham Light"/>
            </a:endParaRPr>
          </a:p>
        </p:txBody>
      </p:sp>
      <p:sp>
        <p:nvSpPr>
          <p:cNvPr id="8" name="Oval 7"/>
          <p:cNvSpPr/>
          <p:nvPr/>
        </p:nvSpPr>
        <p:spPr>
          <a:xfrm>
            <a:off x="3291229" y="3314034"/>
            <a:ext cx="495624" cy="500430"/>
          </a:xfrm>
          <a:prstGeom prst="ellipse">
            <a:avLst/>
          </a:prstGeom>
          <a:solidFill>
            <a:schemeClr val="accent6"/>
          </a:solidFill>
          <a:ln w="76200" cmpd="sng">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bg1"/>
                </a:solidFill>
                <a:latin typeface="Gotham Light"/>
                <a:cs typeface="Gotham Light"/>
              </a:rPr>
              <a:t>D</a:t>
            </a:r>
            <a:endParaRPr lang="en-US" sz="2000" dirty="0">
              <a:solidFill>
                <a:schemeClr val="bg1"/>
              </a:solidFill>
              <a:latin typeface="Gotham Light"/>
              <a:cs typeface="Gotham Light"/>
            </a:endParaRPr>
          </a:p>
        </p:txBody>
      </p:sp>
      <p:cxnSp>
        <p:nvCxnSpPr>
          <p:cNvPr id="9" name="Straight Arrow Connector 8"/>
          <p:cNvCxnSpPr>
            <a:stCxn id="6" idx="7"/>
            <a:endCxn id="8" idx="2"/>
          </p:cNvCxnSpPr>
          <p:nvPr/>
        </p:nvCxnSpPr>
        <p:spPr>
          <a:xfrm flipV="1">
            <a:off x="2988313" y="3564249"/>
            <a:ext cx="302916" cy="228888"/>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a:stCxn id="7" idx="6"/>
            <a:endCxn id="8" idx="2"/>
          </p:cNvCxnSpPr>
          <p:nvPr/>
        </p:nvCxnSpPr>
        <p:spPr>
          <a:xfrm>
            <a:off x="2518114" y="3472677"/>
            <a:ext cx="773115" cy="91572"/>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99585107"/>
      </p:ext>
    </p:extLst>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Lineage API</a:t>
            </a:r>
            <a:endParaRPr lang="en-US" dirty="0"/>
          </a:p>
        </p:txBody>
      </p:sp>
      <p:sp>
        <p:nvSpPr>
          <p:cNvPr id="5" name="Text Placeholder 4"/>
          <p:cNvSpPr>
            <a:spLocks noGrp="1"/>
          </p:cNvSpPr>
          <p:nvPr>
            <p:ph type="body" idx="1"/>
          </p:nvPr>
        </p:nvSpPr>
        <p:spPr>
          <a:xfrm>
            <a:off x="213360" y="1535113"/>
            <a:ext cx="4040188" cy="639762"/>
          </a:xfrm>
        </p:spPr>
        <p:txBody>
          <a:bodyPr/>
          <a:lstStyle/>
          <a:p>
            <a:r>
              <a:rPr lang="en-US" dirty="0" smtClean="0"/>
              <a:t>Override map functions</a:t>
            </a:r>
            <a:endParaRPr lang="en-US" dirty="0"/>
          </a:p>
        </p:txBody>
      </p:sp>
      <p:sp>
        <p:nvSpPr>
          <p:cNvPr id="6" name="Content Placeholder 5"/>
          <p:cNvSpPr>
            <a:spLocks noGrp="1"/>
          </p:cNvSpPr>
          <p:nvPr>
            <p:ph sz="half" idx="2"/>
          </p:nvPr>
        </p:nvSpPr>
        <p:spPr>
          <a:xfrm>
            <a:off x="213360" y="2632075"/>
            <a:ext cx="4040188" cy="3951288"/>
          </a:xfrm>
        </p:spPr>
        <p:txBody>
          <a:bodyPr/>
          <a:lstStyle/>
          <a:p>
            <a:pPr marL="0" indent="0">
              <a:buNone/>
            </a:pPr>
            <a:r>
              <a:rPr lang="en-US" dirty="0" err="1">
                <a:latin typeface="Consolas"/>
                <a:cs typeface="Consolas"/>
              </a:rPr>
              <a:t>map</a:t>
            </a:r>
            <a:r>
              <a:rPr lang="en-US" baseline="-25000" dirty="0" err="1">
                <a:latin typeface="Consolas"/>
                <a:cs typeface="Consolas"/>
              </a:rPr>
              <a:t>b</a:t>
            </a:r>
            <a:r>
              <a:rPr lang="en-US" dirty="0">
                <a:latin typeface="Consolas"/>
                <a:cs typeface="Consolas"/>
              </a:rPr>
              <a:t>(cell)</a:t>
            </a:r>
          </a:p>
          <a:p>
            <a:pPr marL="0" indent="0">
              <a:buNone/>
            </a:pPr>
            <a:r>
              <a:rPr lang="en-US" dirty="0">
                <a:solidFill>
                  <a:schemeClr val="bg1">
                    <a:lumMod val="75000"/>
                  </a:schemeClr>
                </a:solidFill>
                <a:latin typeface="Consolas"/>
                <a:cs typeface="Consolas"/>
              </a:rPr>
              <a:t>	neighbors(cell, 1)</a:t>
            </a:r>
          </a:p>
          <a:p>
            <a:pPr marL="0" indent="0">
              <a:buNone/>
            </a:pPr>
            <a:endParaRPr lang="en-US" dirty="0">
              <a:solidFill>
                <a:schemeClr val="bg1">
                  <a:lumMod val="75000"/>
                </a:schemeClr>
              </a:solidFill>
              <a:latin typeface="Consolas"/>
              <a:cs typeface="Consolas"/>
            </a:endParaRPr>
          </a:p>
          <a:p>
            <a:pPr marL="0" indent="0">
              <a:buNone/>
            </a:pPr>
            <a:r>
              <a:rPr lang="en-US" dirty="0" err="1">
                <a:solidFill>
                  <a:srgbClr val="000000"/>
                </a:solidFill>
                <a:latin typeface="Consolas"/>
                <a:cs typeface="Consolas"/>
              </a:rPr>
              <a:t>map</a:t>
            </a:r>
            <a:r>
              <a:rPr lang="en-US" baseline="-25000" dirty="0" err="1">
                <a:solidFill>
                  <a:srgbClr val="000000"/>
                </a:solidFill>
                <a:latin typeface="Consolas"/>
                <a:cs typeface="Consolas"/>
              </a:rPr>
              <a:t>p</a:t>
            </a:r>
            <a:r>
              <a:rPr lang="en-US" dirty="0">
                <a:solidFill>
                  <a:srgbClr val="000000"/>
                </a:solidFill>
                <a:latin typeface="Consolas"/>
                <a:cs typeface="Consolas"/>
              </a:rPr>
              <a:t>(cell, payload)</a:t>
            </a:r>
          </a:p>
          <a:p>
            <a:pPr marL="0" indent="0">
              <a:buNone/>
            </a:pPr>
            <a:r>
              <a:rPr lang="en-US" dirty="0">
                <a:solidFill>
                  <a:schemeClr val="bg1">
                    <a:lumMod val="75000"/>
                  </a:schemeClr>
                </a:solidFill>
                <a:latin typeface="Consolas"/>
                <a:cs typeface="Consolas"/>
              </a:rPr>
              <a:t>	n = </a:t>
            </a:r>
            <a:r>
              <a:rPr lang="en-US" dirty="0" smtClean="0">
                <a:solidFill>
                  <a:schemeClr val="bg1">
                    <a:lumMod val="75000"/>
                  </a:schemeClr>
                </a:solidFill>
                <a:latin typeface="Consolas"/>
                <a:cs typeface="Consolas"/>
              </a:rPr>
              <a:t>payload</a:t>
            </a:r>
            <a:endParaRPr lang="en-US" dirty="0">
              <a:solidFill>
                <a:schemeClr val="bg1">
                  <a:lumMod val="75000"/>
                </a:schemeClr>
              </a:solidFill>
              <a:latin typeface="Consolas"/>
              <a:cs typeface="Consolas"/>
            </a:endParaRPr>
          </a:p>
          <a:p>
            <a:pPr marL="0" indent="0">
              <a:buNone/>
            </a:pPr>
            <a:r>
              <a:rPr lang="en-US" dirty="0">
                <a:solidFill>
                  <a:schemeClr val="bg1">
                    <a:lumMod val="75000"/>
                  </a:schemeClr>
                </a:solidFill>
                <a:latin typeface="Consolas"/>
                <a:cs typeface="Consolas"/>
              </a:rPr>
              <a:t>	neighbors(cell, n)</a:t>
            </a:r>
          </a:p>
          <a:p>
            <a:pPr marL="0" indent="0">
              <a:buNone/>
            </a:pPr>
            <a:endParaRPr lang="en-US" dirty="0">
              <a:solidFill>
                <a:schemeClr val="bg1">
                  <a:lumMod val="75000"/>
                </a:schemeClr>
              </a:solidFill>
              <a:latin typeface="Consolas"/>
              <a:cs typeface="Consolas"/>
            </a:endParaRPr>
          </a:p>
          <a:p>
            <a:endParaRPr lang="en-US" dirty="0">
              <a:solidFill>
                <a:schemeClr val="bg1">
                  <a:lumMod val="75000"/>
                </a:schemeClr>
              </a:solidFill>
            </a:endParaRPr>
          </a:p>
        </p:txBody>
      </p:sp>
      <p:sp>
        <p:nvSpPr>
          <p:cNvPr id="7" name="Text Placeholder 6"/>
          <p:cNvSpPr>
            <a:spLocks noGrp="1"/>
          </p:cNvSpPr>
          <p:nvPr>
            <p:ph type="body" sz="quarter" idx="3"/>
          </p:nvPr>
        </p:nvSpPr>
        <p:spPr>
          <a:xfrm>
            <a:off x="4543425" y="1535113"/>
            <a:ext cx="4041775" cy="639762"/>
          </a:xfrm>
        </p:spPr>
        <p:txBody>
          <a:bodyPr>
            <a:normAutofit/>
          </a:bodyPr>
          <a:lstStyle/>
          <a:p>
            <a:r>
              <a:rPr lang="en-US" dirty="0" smtClean="0"/>
              <a:t>Instrument operator exec</a:t>
            </a:r>
            <a:endParaRPr lang="en-US" dirty="0"/>
          </a:p>
        </p:txBody>
      </p:sp>
      <p:sp>
        <p:nvSpPr>
          <p:cNvPr id="8" name="Content Placeholder 7"/>
          <p:cNvSpPr>
            <a:spLocks noGrp="1"/>
          </p:cNvSpPr>
          <p:nvPr>
            <p:ph sz="quarter" idx="4"/>
          </p:nvPr>
        </p:nvSpPr>
        <p:spPr>
          <a:xfrm>
            <a:off x="4543425" y="2632075"/>
            <a:ext cx="4590415" cy="3951288"/>
          </a:xfrm>
        </p:spPr>
        <p:txBody>
          <a:bodyPr/>
          <a:lstStyle/>
          <a:p>
            <a:pPr marL="0" indent="0">
              <a:buNone/>
            </a:pPr>
            <a:r>
              <a:rPr lang="en-US" dirty="0" err="1">
                <a:solidFill>
                  <a:schemeClr val="bg1">
                    <a:lumMod val="75000"/>
                  </a:schemeClr>
                </a:solidFill>
                <a:latin typeface="Consolas"/>
                <a:cs typeface="Consolas"/>
              </a:rPr>
              <a:t>lwrite</a:t>
            </a:r>
            <a:r>
              <a:rPr lang="en-US" dirty="0">
                <a:solidFill>
                  <a:schemeClr val="bg1">
                    <a:lumMod val="75000"/>
                  </a:schemeClr>
                </a:solidFill>
                <a:latin typeface="Consolas"/>
                <a:cs typeface="Consolas"/>
              </a:rPr>
              <a:t>(</a:t>
            </a:r>
            <a:r>
              <a:rPr lang="en-US" dirty="0" err="1">
                <a:solidFill>
                  <a:schemeClr val="bg1">
                    <a:lumMod val="75000"/>
                  </a:schemeClr>
                </a:solidFill>
                <a:latin typeface="Consolas"/>
                <a:cs typeface="Consolas"/>
              </a:rPr>
              <a:t>outcells</a:t>
            </a:r>
            <a:r>
              <a:rPr lang="en-US" dirty="0">
                <a:solidFill>
                  <a:schemeClr val="bg1">
                    <a:lumMod val="75000"/>
                  </a:schemeClr>
                </a:solidFill>
                <a:latin typeface="Consolas"/>
                <a:cs typeface="Consolas"/>
              </a:rPr>
              <a:t>, </a:t>
            </a:r>
            <a:r>
              <a:rPr lang="en-US" dirty="0" err="1">
                <a:solidFill>
                  <a:schemeClr val="bg1">
                    <a:lumMod val="75000"/>
                  </a:schemeClr>
                </a:solidFill>
                <a:latin typeface="Consolas"/>
                <a:cs typeface="Consolas"/>
              </a:rPr>
              <a:t>incells</a:t>
            </a:r>
            <a:r>
              <a:rPr lang="en-US" dirty="0">
                <a:solidFill>
                  <a:schemeClr val="bg1">
                    <a:lumMod val="75000"/>
                  </a:schemeClr>
                </a:solidFill>
                <a:latin typeface="Consolas"/>
                <a:cs typeface="Consolas"/>
              </a:rPr>
              <a:t>)</a:t>
            </a:r>
          </a:p>
          <a:p>
            <a:pPr marL="0" indent="0">
              <a:buNone/>
            </a:pPr>
            <a:r>
              <a:rPr lang="en-US" dirty="0" err="1">
                <a:solidFill>
                  <a:schemeClr val="bg1">
                    <a:lumMod val="75000"/>
                  </a:schemeClr>
                </a:solidFill>
                <a:latin typeface="Consolas"/>
                <a:cs typeface="Consolas"/>
              </a:rPr>
              <a:t>lwrite</a:t>
            </a:r>
            <a:r>
              <a:rPr lang="en-US" dirty="0">
                <a:solidFill>
                  <a:schemeClr val="bg1">
                    <a:lumMod val="75000"/>
                  </a:schemeClr>
                </a:solidFill>
                <a:latin typeface="Consolas"/>
                <a:cs typeface="Consolas"/>
              </a:rPr>
              <a:t>(</a:t>
            </a:r>
            <a:r>
              <a:rPr lang="en-US" dirty="0" err="1">
                <a:solidFill>
                  <a:schemeClr val="bg1">
                    <a:lumMod val="75000"/>
                  </a:schemeClr>
                </a:solidFill>
                <a:latin typeface="Consolas"/>
                <a:cs typeface="Consolas"/>
              </a:rPr>
              <a:t>outcells</a:t>
            </a:r>
            <a:r>
              <a:rPr lang="en-US" dirty="0">
                <a:solidFill>
                  <a:schemeClr val="bg1">
                    <a:lumMod val="75000"/>
                  </a:schemeClr>
                </a:solidFill>
                <a:latin typeface="Consolas"/>
                <a:cs typeface="Consolas"/>
              </a:rPr>
              <a:t>, payload)</a:t>
            </a:r>
          </a:p>
          <a:p>
            <a:endParaRPr lang="en-US" dirty="0">
              <a:solidFill>
                <a:schemeClr val="bg1">
                  <a:lumMod val="75000"/>
                </a:schemeClr>
              </a:solidFill>
            </a:endParaRPr>
          </a:p>
        </p:txBody>
      </p:sp>
    </p:spTree>
    <p:extLst>
      <p:ext uri="{BB962C8B-B14F-4D97-AF65-F5344CB8AC3E}">
        <p14:creationId xmlns:p14="http://schemas.microsoft.com/office/powerpoint/2010/main" val="18217296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Lineage API</a:t>
            </a:r>
            <a:endParaRPr lang="en-US" dirty="0"/>
          </a:p>
        </p:txBody>
      </p:sp>
      <p:sp>
        <p:nvSpPr>
          <p:cNvPr id="5" name="Text Placeholder 4"/>
          <p:cNvSpPr>
            <a:spLocks noGrp="1"/>
          </p:cNvSpPr>
          <p:nvPr>
            <p:ph type="body" idx="1"/>
          </p:nvPr>
        </p:nvSpPr>
        <p:spPr>
          <a:xfrm>
            <a:off x="213360" y="1535113"/>
            <a:ext cx="4040188" cy="639762"/>
          </a:xfrm>
        </p:spPr>
        <p:txBody>
          <a:bodyPr/>
          <a:lstStyle/>
          <a:p>
            <a:r>
              <a:rPr lang="en-US" dirty="0" smtClean="0"/>
              <a:t>Override map functions</a:t>
            </a:r>
            <a:endParaRPr lang="en-US" dirty="0"/>
          </a:p>
        </p:txBody>
      </p:sp>
      <p:sp>
        <p:nvSpPr>
          <p:cNvPr id="6" name="Content Placeholder 5"/>
          <p:cNvSpPr>
            <a:spLocks noGrp="1"/>
          </p:cNvSpPr>
          <p:nvPr>
            <p:ph sz="half" idx="2"/>
          </p:nvPr>
        </p:nvSpPr>
        <p:spPr>
          <a:xfrm>
            <a:off x="213360" y="2632075"/>
            <a:ext cx="4040188" cy="3951288"/>
          </a:xfrm>
        </p:spPr>
        <p:txBody>
          <a:bodyPr/>
          <a:lstStyle/>
          <a:p>
            <a:pPr marL="0" indent="0">
              <a:buNone/>
            </a:pPr>
            <a:r>
              <a:rPr lang="en-US" dirty="0" err="1">
                <a:latin typeface="Consolas"/>
                <a:cs typeface="Consolas"/>
              </a:rPr>
              <a:t>map</a:t>
            </a:r>
            <a:r>
              <a:rPr lang="en-US" baseline="-25000" dirty="0" err="1">
                <a:latin typeface="Consolas"/>
                <a:cs typeface="Consolas"/>
              </a:rPr>
              <a:t>b</a:t>
            </a:r>
            <a:r>
              <a:rPr lang="en-US" dirty="0">
                <a:latin typeface="Consolas"/>
                <a:cs typeface="Consolas"/>
              </a:rPr>
              <a:t>(cell)</a:t>
            </a:r>
          </a:p>
          <a:p>
            <a:pPr marL="0" indent="0">
              <a:buNone/>
            </a:pPr>
            <a:r>
              <a:rPr lang="en-US" dirty="0">
                <a:solidFill>
                  <a:srgbClr val="000000"/>
                </a:solidFill>
                <a:latin typeface="Consolas"/>
                <a:cs typeface="Consolas"/>
              </a:rPr>
              <a:t>	neighbors(cell, 1)</a:t>
            </a:r>
          </a:p>
          <a:p>
            <a:pPr marL="0" indent="0">
              <a:buNone/>
            </a:pPr>
            <a:endParaRPr lang="en-US" dirty="0">
              <a:solidFill>
                <a:schemeClr val="bg1">
                  <a:lumMod val="75000"/>
                </a:schemeClr>
              </a:solidFill>
              <a:latin typeface="Consolas"/>
              <a:cs typeface="Consolas"/>
            </a:endParaRPr>
          </a:p>
          <a:p>
            <a:pPr marL="0" indent="0">
              <a:buNone/>
            </a:pPr>
            <a:r>
              <a:rPr lang="en-US" dirty="0" err="1">
                <a:solidFill>
                  <a:srgbClr val="BFBFBF"/>
                </a:solidFill>
                <a:latin typeface="Consolas"/>
                <a:cs typeface="Consolas"/>
              </a:rPr>
              <a:t>map</a:t>
            </a:r>
            <a:r>
              <a:rPr lang="en-US" baseline="-25000" dirty="0" err="1">
                <a:solidFill>
                  <a:srgbClr val="BFBFBF"/>
                </a:solidFill>
                <a:latin typeface="Consolas"/>
                <a:cs typeface="Consolas"/>
              </a:rPr>
              <a:t>p</a:t>
            </a:r>
            <a:r>
              <a:rPr lang="en-US" dirty="0">
                <a:solidFill>
                  <a:srgbClr val="BFBFBF"/>
                </a:solidFill>
                <a:latin typeface="Consolas"/>
                <a:cs typeface="Consolas"/>
              </a:rPr>
              <a:t>(cell, payload)</a:t>
            </a:r>
          </a:p>
          <a:p>
            <a:pPr marL="0" indent="0">
              <a:buNone/>
            </a:pPr>
            <a:r>
              <a:rPr lang="en-US" dirty="0">
                <a:solidFill>
                  <a:schemeClr val="bg1">
                    <a:lumMod val="75000"/>
                  </a:schemeClr>
                </a:solidFill>
                <a:latin typeface="Consolas"/>
                <a:cs typeface="Consolas"/>
              </a:rPr>
              <a:t>	n = </a:t>
            </a:r>
            <a:r>
              <a:rPr lang="en-US" dirty="0" smtClean="0">
                <a:solidFill>
                  <a:schemeClr val="bg1">
                    <a:lumMod val="75000"/>
                  </a:schemeClr>
                </a:solidFill>
                <a:latin typeface="Consolas"/>
                <a:cs typeface="Consolas"/>
              </a:rPr>
              <a:t>payload</a:t>
            </a:r>
            <a:endParaRPr lang="en-US" dirty="0">
              <a:solidFill>
                <a:schemeClr val="bg1">
                  <a:lumMod val="75000"/>
                </a:schemeClr>
              </a:solidFill>
              <a:latin typeface="Consolas"/>
              <a:cs typeface="Consolas"/>
            </a:endParaRPr>
          </a:p>
          <a:p>
            <a:pPr marL="0" indent="0">
              <a:buNone/>
            </a:pPr>
            <a:r>
              <a:rPr lang="en-US" dirty="0">
                <a:solidFill>
                  <a:schemeClr val="bg1">
                    <a:lumMod val="75000"/>
                  </a:schemeClr>
                </a:solidFill>
                <a:latin typeface="Consolas"/>
                <a:cs typeface="Consolas"/>
              </a:rPr>
              <a:t>	neighbors(cell, n)</a:t>
            </a:r>
          </a:p>
          <a:p>
            <a:pPr marL="0" indent="0">
              <a:buNone/>
            </a:pPr>
            <a:endParaRPr lang="en-US" dirty="0">
              <a:solidFill>
                <a:schemeClr val="bg1">
                  <a:lumMod val="75000"/>
                </a:schemeClr>
              </a:solidFill>
              <a:latin typeface="Consolas"/>
              <a:cs typeface="Consolas"/>
            </a:endParaRPr>
          </a:p>
          <a:p>
            <a:endParaRPr lang="en-US" dirty="0">
              <a:solidFill>
                <a:schemeClr val="bg1">
                  <a:lumMod val="75000"/>
                </a:schemeClr>
              </a:solidFill>
            </a:endParaRPr>
          </a:p>
        </p:txBody>
      </p:sp>
      <p:sp>
        <p:nvSpPr>
          <p:cNvPr id="7" name="Text Placeholder 6"/>
          <p:cNvSpPr>
            <a:spLocks noGrp="1"/>
          </p:cNvSpPr>
          <p:nvPr>
            <p:ph type="body" sz="quarter" idx="3"/>
          </p:nvPr>
        </p:nvSpPr>
        <p:spPr>
          <a:xfrm>
            <a:off x="4543425" y="1535113"/>
            <a:ext cx="4041775" cy="639762"/>
          </a:xfrm>
        </p:spPr>
        <p:txBody>
          <a:bodyPr>
            <a:normAutofit/>
          </a:bodyPr>
          <a:lstStyle/>
          <a:p>
            <a:r>
              <a:rPr lang="en-US" dirty="0" smtClean="0"/>
              <a:t>Instrument operator exec</a:t>
            </a:r>
            <a:endParaRPr lang="en-US" dirty="0"/>
          </a:p>
        </p:txBody>
      </p:sp>
      <p:sp>
        <p:nvSpPr>
          <p:cNvPr id="8" name="Content Placeholder 7"/>
          <p:cNvSpPr>
            <a:spLocks noGrp="1"/>
          </p:cNvSpPr>
          <p:nvPr>
            <p:ph sz="quarter" idx="4"/>
          </p:nvPr>
        </p:nvSpPr>
        <p:spPr>
          <a:xfrm>
            <a:off x="4543425" y="2632075"/>
            <a:ext cx="4590415" cy="3951288"/>
          </a:xfrm>
        </p:spPr>
        <p:txBody>
          <a:bodyPr/>
          <a:lstStyle/>
          <a:p>
            <a:pPr marL="0" indent="0">
              <a:buNone/>
            </a:pPr>
            <a:r>
              <a:rPr lang="en-US" dirty="0" err="1">
                <a:solidFill>
                  <a:schemeClr val="bg1">
                    <a:lumMod val="75000"/>
                  </a:schemeClr>
                </a:solidFill>
                <a:latin typeface="Consolas"/>
                <a:cs typeface="Consolas"/>
              </a:rPr>
              <a:t>lwrite</a:t>
            </a:r>
            <a:r>
              <a:rPr lang="en-US" dirty="0">
                <a:solidFill>
                  <a:schemeClr val="bg1">
                    <a:lumMod val="75000"/>
                  </a:schemeClr>
                </a:solidFill>
                <a:latin typeface="Consolas"/>
                <a:cs typeface="Consolas"/>
              </a:rPr>
              <a:t>(</a:t>
            </a:r>
            <a:r>
              <a:rPr lang="en-US" dirty="0" err="1">
                <a:solidFill>
                  <a:schemeClr val="bg1">
                    <a:lumMod val="75000"/>
                  </a:schemeClr>
                </a:solidFill>
                <a:latin typeface="Consolas"/>
                <a:cs typeface="Consolas"/>
              </a:rPr>
              <a:t>outcells</a:t>
            </a:r>
            <a:r>
              <a:rPr lang="en-US" dirty="0">
                <a:solidFill>
                  <a:schemeClr val="bg1">
                    <a:lumMod val="75000"/>
                  </a:schemeClr>
                </a:solidFill>
                <a:latin typeface="Consolas"/>
                <a:cs typeface="Consolas"/>
              </a:rPr>
              <a:t>, </a:t>
            </a:r>
            <a:r>
              <a:rPr lang="en-US" dirty="0" err="1">
                <a:solidFill>
                  <a:schemeClr val="bg1">
                    <a:lumMod val="75000"/>
                  </a:schemeClr>
                </a:solidFill>
                <a:latin typeface="Consolas"/>
                <a:cs typeface="Consolas"/>
              </a:rPr>
              <a:t>incells</a:t>
            </a:r>
            <a:r>
              <a:rPr lang="en-US" dirty="0">
                <a:solidFill>
                  <a:schemeClr val="bg1">
                    <a:lumMod val="75000"/>
                  </a:schemeClr>
                </a:solidFill>
                <a:latin typeface="Consolas"/>
                <a:cs typeface="Consolas"/>
              </a:rPr>
              <a:t>)</a:t>
            </a:r>
          </a:p>
          <a:p>
            <a:pPr marL="0" indent="0">
              <a:buNone/>
            </a:pPr>
            <a:r>
              <a:rPr lang="en-US" dirty="0" err="1">
                <a:solidFill>
                  <a:schemeClr val="bg1">
                    <a:lumMod val="75000"/>
                  </a:schemeClr>
                </a:solidFill>
                <a:latin typeface="Consolas"/>
                <a:cs typeface="Consolas"/>
              </a:rPr>
              <a:t>lwrite</a:t>
            </a:r>
            <a:r>
              <a:rPr lang="en-US" dirty="0">
                <a:solidFill>
                  <a:schemeClr val="bg1">
                    <a:lumMod val="75000"/>
                  </a:schemeClr>
                </a:solidFill>
                <a:latin typeface="Consolas"/>
                <a:cs typeface="Consolas"/>
              </a:rPr>
              <a:t>(</a:t>
            </a:r>
            <a:r>
              <a:rPr lang="en-US" dirty="0" err="1">
                <a:solidFill>
                  <a:schemeClr val="bg1">
                    <a:lumMod val="75000"/>
                  </a:schemeClr>
                </a:solidFill>
                <a:latin typeface="Consolas"/>
                <a:cs typeface="Consolas"/>
              </a:rPr>
              <a:t>outcells</a:t>
            </a:r>
            <a:r>
              <a:rPr lang="en-US" dirty="0">
                <a:solidFill>
                  <a:schemeClr val="bg1">
                    <a:lumMod val="75000"/>
                  </a:schemeClr>
                </a:solidFill>
                <a:latin typeface="Consolas"/>
                <a:cs typeface="Consolas"/>
              </a:rPr>
              <a:t>, payload)</a:t>
            </a:r>
          </a:p>
          <a:p>
            <a:endParaRPr lang="en-US" dirty="0">
              <a:solidFill>
                <a:schemeClr val="bg1">
                  <a:lumMod val="75000"/>
                </a:schemeClr>
              </a:solidFill>
            </a:endParaRPr>
          </a:p>
        </p:txBody>
      </p:sp>
    </p:spTree>
    <p:extLst>
      <p:ext uri="{BB962C8B-B14F-4D97-AF65-F5344CB8AC3E}">
        <p14:creationId xmlns:p14="http://schemas.microsoft.com/office/powerpoint/2010/main" val="276152569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Lineage API</a:t>
            </a:r>
            <a:endParaRPr lang="en-US" dirty="0"/>
          </a:p>
        </p:txBody>
      </p:sp>
      <p:sp>
        <p:nvSpPr>
          <p:cNvPr id="5" name="Text Placeholder 4"/>
          <p:cNvSpPr>
            <a:spLocks noGrp="1"/>
          </p:cNvSpPr>
          <p:nvPr>
            <p:ph type="body" idx="1"/>
          </p:nvPr>
        </p:nvSpPr>
        <p:spPr>
          <a:xfrm>
            <a:off x="213360" y="1535113"/>
            <a:ext cx="4040188" cy="639762"/>
          </a:xfrm>
        </p:spPr>
        <p:txBody>
          <a:bodyPr/>
          <a:lstStyle/>
          <a:p>
            <a:r>
              <a:rPr lang="en-US" dirty="0" smtClean="0"/>
              <a:t>Override map functions</a:t>
            </a:r>
            <a:endParaRPr lang="en-US" dirty="0"/>
          </a:p>
        </p:txBody>
      </p:sp>
      <p:sp>
        <p:nvSpPr>
          <p:cNvPr id="6" name="Content Placeholder 5"/>
          <p:cNvSpPr>
            <a:spLocks noGrp="1"/>
          </p:cNvSpPr>
          <p:nvPr>
            <p:ph sz="half" idx="2"/>
          </p:nvPr>
        </p:nvSpPr>
        <p:spPr>
          <a:xfrm>
            <a:off x="213360" y="2632075"/>
            <a:ext cx="4040188" cy="3951288"/>
          </a:xfrm>
        </p:spPr>
        <p:txBody>
          <a:bodyPr/>
          <a:lstStyle/>
          <a:p>
            <a:pPr marL="0" indent="0">
              <a:buNone/>
            </a:pPr>
            <a:r>
              <a:rPr lang="en-US" dirty="0" err="1">
                <a:solidFill>
                  <a:srgbClr val="BFBFBF"/>
                </a:solidFill>
                <a:latin typeface="Consolas"/>
                <a:cs typeface="Consolas"/>
              </a:rPr>
              <a:t>map</a:t>
            </a:r>
            <a:r>
              <a:rPr lang="en-US" baseline="-25000" dirty="0" err="1">
                <a:solidFill>
                  <a:srgbClr val="BFBFBF"/>
                </a:solidFill>
                <a:latin typeface="Consolas"/>
                <a:cs typeface="Consolas"/>
              </a:rPr>
              <a:t>b</a:t>
            </a:r>
            <a:r>
              <a:rPr lang="en-US" dirty="0">
                <a:solidFill>
                  <a:srgbClr val="BFBFBF"/>
                </a:solidFill>
                <a:latin typeface="Consolas"/>
                <a:cs typeface="Consolas"/>
              </a:rPr>
              <a:t>(cell)</a:t>
            </a:r>
          </a:p>
          <a:p>
            <a:pPr marL="0" indent="0">
              <a:buNone/>
            </a:pPr>
            <a:r>
              <a:rPr lang="en-US" dirty="0">
                <a:solidFill>
                  <a:schemeClr val="bg1">
                    <a:lumMod val="75000"/>
                  </a:schemeClr>
                </a:solidFill>
                <a:latin typeface="Consolas"/>
                <a:cs typeface="Consolas"/>
              </a:rPr>
              <a:t>	neighbors(cell, 1)</a:t>
            </a:r>
          </a:p>
          <a:p>
            <a:pPr marL="0" indent="0">
              <a:buNone/>
            </a:pPr>
            <a:endParaRPr lang="en-US" dirty="0">
              <a:solidFill>
                <a:schemeClr val="bg1">
                  <a:lumMod val="75000"/>
                </a:schemeClr>
              </a:solidFill>
              <a:latin typeface="Consolas"/>
              <a:cs typeface="Consolas"/>
            </a:endParaRPr>
          </a:p>
          <a:p>
            <a:pPr marL="0" indent="0">
              <a:buNone/>
            </a:pPr>
            <a:r>
              <a:rPr lang="en-US" dirty="0" err="1">
                <a:solidFill>
                  <a:srgbClr val="000000"/>
                </a:solidFill>
                <a:latin typeface="Consolas"/>
                <a:cs typeface="Consolas"/>
              </a:rPr>
              <a:t>map</a:t>
            </a:r>
            <a:r>
              <a:rPr lang="en-US" baseline="-25000" dirty="0" err="1">
                <a:solidFill>
                  <a:srgbClr val="000000"/>
                </a:solidFill>
                <a:latin typeface="Consolas"/>
                <a:cs typeface="Consolas"/>
              </a:rPr>
              <a:t>p</a:t>
            </a:r>
            <a:r>
              <a:rPr lang="en-US" dirty="0">
                <a:solidFill>
                  <a:srgbClr val="000000"/>
                </a:solidFill>
                <a:latin typeface="Consolas"/>
                <a:cs typeface="Consolas"/>
              </a:rPr>
              <a:t>(cell, payload)</a:t>
            </a:r>
          </a:p>
          <a:p>
            <a:pPr marL="0" indent="0">
              <a:buNone/>
            </a:pPr>
            <a:r>
              <a:rPr lang="en-US" dirty="0">
                <a:solidFill>
                  <a:schemeClr val="bg1">
                    <a:lumMod val="75000"/>
                  </a:schemeClr>
                </a:solidFill>
                <a:latin typeface="Consolas"/>
                <a:cs typeface="Consolas"/>
              </a:rPr>
              <a:t>	</a:t>
            </a:r>
            <a:r>
              <a:rPr lang="en-US" dirty="0">
                <a:latin typeface="Consolas"/>
                <a:cs typeface="Consolas"/>
              </a:rPr>
              <a:t>n = </a:t>
            </a:r>
            <a:r>
              <a:rPr lang="en-US" dirty="0" smtClean="0">
                <a:latin typeface="Consolas"/>
                <a:cs typeface="Consolas"/>
              </a:rPr>
              <a:t>payload</a:t>
            </a:r>
            <a:endParaRPr lang="en-US" dirty="0">
              <a:latin typeface="Consolas"/>
              <a:cs typeface="Consolas"/>
            </a:endParaRPr>
          </a:p>
          <a:p>
            <a:pPr marL="0" indent="0">
              <a:buNone/>
            </a:pPr>
            <a:r>
              <a:rPr lang="en-US" dirty="0">
                <a:latin typeface="Consolas"/>
                <a:cs typeface="Consolas"/>
              </a:rPr>
              <a:t>	neighbors(cell, n)</a:t>
            </a:r>
          </a:p>
          <a:p>
            <a:pPr marL="0" indent="0">
              <a:buNone/>
            </a:pPr>
            <a:endParaRPr lang="en-US" dirty="0">
              <a:latin typeface="Consolas"/>
              <a:cs typeface="Consolas"/>
            </a:endParaRPr>
          </a:p>
          <a:p>
            <a:endParaRPr lang="en-US" dirty="0">
              <a:solidFill>
                <a:schemeClr val="bg1">
                  <a:lumMod val="75000"/>
                </a:schemeClr>
              </a:solidFill>
            </a:endParaRPr>
          </a:p>
        </p:txBody>
      </p:sp>
      <p:sp>
        <p:nvSpPr>
          <p:cNvPr id="7" name="Text Placeholder 6"/>
          <p:cNvSpPr>
            <a:spLocks noGrp="1"/>
          </p:cNvSpPr>
          <p:nvPr>
            <p:ph type="body" sz="quarter" idx="3"/>
          </p:nvPr>
        </p:nvSpPr>
        <p:spPr>
          <a:xfrm>
            <a:off x="4543425" y="1535113"/>
            <a:ext cx="4041775" cy="639762"/>
          </a:xfrm>
        </p:spPr>
        <p:txBody>
          <a:bodyPr>
            <a:normAutofit/>
          </a:bodyPr>
          <a:lstStyle/>
          <a:p>
            <a:r>
              <a:rPr lang="en-US" dirty="0" smtClean="0"/>
              <a:t>Instrument operator exec</a:t>
            </a:r>
            <a:endParaRPr lang="en-US" dirty="0"/>
          </a:p>
        </p:txBody>
      </p:sp>
      <p:sp>
        <p:nvSpPr>
          <p:cNvPr id="8" name="Content Placeholder 7"/>
          <p:cNvSpPr>
            <a:spLocks noGrp="1"/>
          </p:cNvSpPr>
          <p:nvPr>
            <p:ph sz="quarter" idx="4"/>
          </p:nvPr>
        </p:nvSpPr>
        <p:spPr>
          <a:xfrm>
            <a:off x="4543425" y="2632075"/>
            <a:ext cx="4590415" cy="3951288"/>
          </a:xfrm>
        </p:spPr>
        <p:txBody>
          <a:bodyPr/>
          <a:lstStyle/>
          <a:p>
            <a:pPr marL="0" indent="0">
              <a:buNone/>
            </a:pPr>
            <a:r>
              <a:rPr lang="en-US" dirty="0" err="1">
                <a:solidFill>
                  <a:schemeClr val="bg1">
                    <a:lumMod val="75000"/>
                  </a:schemeClr>
                </a:solidFill>
                <a:latin typeface="Consolas"/>
                <a:cs typeface="Consolas"/>
              </a:rPr>
              <a:t>lwrite</a:t>
            </a:r>
            <a:r>
              <a:rPr lang="en-US" dirty="0">
                <a:solidFill>
                  <a:schemeClr val="bg1">
                    <a:lumMod val="75000"/>
                  </a:schemeClr>
                </a:solidFill>
                <a:latin typeface="Consolas"/>
                <a:cs typeface="Consolas"/>
              </a:rPr>
              <a:t>(</a:t>
            </a:r>
            <a:r>
              <a:rPr lang="en-US" dirty="0" err="1">
                <a:solidFill>
                  <a:schemeClr val="bg1">
                    <a:lumMod val="75000"/>
                  </a:schemeClr>
                </a:solidFill>
                <a:latin typeface="Consolas"/>
                <a:cs typeface="Consolas"/>
              </a:rPr>
              <a:t>outcells</a:t>
            </a:r>
            <a:r>
              <a:rPr lang="en-US" dirty="0">
                <a:solidFill>
                  <a:schemeClr val="bg1">
                    <a:lumMod val="75000"/>
                  </a:schemeClr>
                </a:solidFill>
                <a:latin typeface="Consolas"/>
                <a:cs typeface="Consolas"/>
              </a:rPr>
              <a:t>, </a:t>
            </a:r>
            <a:r>
              <a:rPr lang="en-US" dirty="0" err="1">
                <a:solidFill>
                  <a:schemeClr val="bg1">
                    <a:lumMod val="75000"/>
                  </a:schemeClr>
                </a:solidFill>
                <a:latin typeface="Consolas"/>
                <a:cs typeface="Consolas"/>
              </a:rPr>
              <a:t>incells</a:t>
            </a:r>
            <a:r>
              <a:rPr lang="en-US" dirty="0">
                <a:solidFill>
                  <a:schemeClr val="bg1">
                    <a:lumMod val="75000"/>
                  </a:schemeClr>
                </a:solidFill>
                <a:latin typeface="Consolas"/>
                <a:cs typeface="Consolas"/>
              </a:rPr>
              <a:t>)</a:t>
            </a:r>
          </a:p>
          <a:p>
            <a:pPr marL="0" indent="0">
              <a:buNone/>
            </a:pPr>
            <a:r>
              <a:rPr lang="en-US" dirty="0" err="1">
                <a:solidFill>
                  <a:schemeClr val="bg1">
                    <a:lumMod val="75000"/>
                  </a:schemeClr>
                </a:solidFill>
                <a:latin typeface="Consolas"/>
                <a:cs typeface="Consolas"/>
              </a:rPr>
              <a:t>lwrite</a:t>
            </a:r>
            <a:r>
              <a:rPr lang="en-US" dirty="0">
                <a:solidFill>
                  <a:schemeClr val="bg1">
                    <a:lumMod val="75000"/>
                  </a:schemeClr>
                </a:solidFill>
                <a:latin typeface="Consolas"/>
                <a:cs typeface="Consolas"/>
              </a:rPr>
              <a:t>(</a:t>
            </a:r>
            <a:r>
              <a:rPr lang="en-US" dirty="0" err="1">
                <a:solidFill>
                  <a:schemeClr val="bg1">
                    <a:lumMod val="75000"/>
                  </a:schemeClr>
                </a:solidFill>
                <a:latin typeface="Consolas"/>
                <a:cs typeface="Consolas"/>
              </a:rPr>
              <a:t>outcells</a:t>
            </a:r>
            <a:r>
              <a:rPr lang="en-US" dirty="0">
                <a:solidFill>
                  <a:schemeClr val="bg1">
                    <a:lumMod val="75000"/>
                  </a:schemeClr>
                </a:solidFill>
                <a:latin typeface="Consolas"/>
                <a:cs typeface="Consolas"/>
              </a:rPr>
              <a:t>, payload)</a:t>
            </a:r>
          </a:p>
          <a:p>
            <a:endParaRPr lang="en-US" dirty="0">
              <a:solidFill>
                <a:schemeClr val="bg1">
                  <a:lumMod val="75000"/>
                </a:schemeClr>
              </a:solidFill>
            </a:endParaRPr>
          </a:p>
        </p:txBody>
      </p:sp>
    </p:spTree>
    <p:extLst>
      <p:ext uri="{BB962C8B-B14F-4D97-AF65-F5344CB8AC3E}">
        <p14:creationId xmlns:p14="http://schemas.microsoft.com/office/powerpoint/2010/main" val="193522852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Lineage API</a:t>
            </a:r>
            <a:endParaRPr lang="en-US" dirty="0"/>
          </a:p>
        </p:txBody>
      </p:sp>
      <p:sp>
        <p:nvSpPr>
          <p:cNvPr id="5" name="Text Placeholder 4"/>
          <p:cNvSpPr>
            <a:spLocks noGrp="1"/>
          </p:cNvSpPr>
          <p:nvPr>
            <p:ph type="body" idx="1"/>
          </p:nvPr>
        </p:nvSpPr>
        <p:spPr>
          <a:xfrm>
            <a:off x="213360" y="1535113"/>
            <a:ext cx="4040188" cy="639762"/>
          </a:xfrm>
        </p:spPr>
        <p:txBody>
          <a:bodyPr/>
          <a:lstStyle/>
          <a:p>
            <a:r>
              <a:rPr lang="en-US" dirty="0" smtClean="0"/>
              <a:t>Override map functions</a:t>
            </a:r>
            <a:endParaRPr lang="en-US" dirty="0"/>
          </a:p>
        </p:txBody>
      </p:sp>
      <p:sp>
        <p:nvSpPr>
          <p:cNvPr id="6" name="Content Placeholder 5"/>
          <p:cNvSpPr>
            <a:spLocks noGrp="1"/>
          </p:cNvSpPr>
          <p:nvPr>
            <p:ph sz="half" idx="2"/>
          </p:nvPr>
        </p:nvSpPr>
        <p:spPr>
          <a:xfrm>
            <a:off x="213360" y="2632075"/>
            <a:ext cx="4040188" cy="3951288"/>
          </a:xfrm>
        </p:spPr>
        <p:txBody>
          <a:bodyPr/>
          <a:lstStyle/>
          <a:p>
            <a:pPr marL="0" indent="0">
              <a:buNone/>
            </a:pPr>
            <a:r>
              <a:rPr lang="en-US" dirty="0" err="1" smtClean="0">
                <a:solidFill>
                  <a:srgbClr val="BFBFBF"/>
                </a:solidFill>
                <a:latin typeface="Consolas"/>
                <a:cs typeface="Consolas"/>
              </a:rPr>
              <a:t>map</a:t>
            </a:r>
            <a:r>
              <a:rPr lang="en-US" baseline="-25000" dirty="0" err="1" smtClean="0">
                <a:solidFill>
                  <a:srgbClr val="BFBFBF"/>
                </a:solidFill>
                <a:latin typeface="Consolas"/>
                <a:cs typeface="Consolas"/>
              </a:rPr>
              <a:t>b</a:t>
            </a:r>
            <a:r>
              <a:rPr lang="en-US" dirty="0">
                <a:solidFill>
                  <a:srgbClr val="BFBFBF"/>
                </a:solidFill>
                <a:latin typeface="Consolas"/>
                <a:cs typeface="Consolas"/>
              </a:rPr>
              <a:t>(cell)</a:t>
            </a:r>
          </a:p>
          <a:p>
            <a:pPr marL="0" indent="0">
              <a:buNone/>
            </a:pPr>
            <a:r>
              <a:rPr lang="en-US" dirty="0">
                <a:solidFill>
                  <a:srgbClr val="BFBFBF"/>
                </a:solidFill>
                <a:latin typeface="Consolas"/>
                <a:cs typeface="Consolas"/>
              </a:rPr>
              <a:t>	neighbors(cell, </a:t>
            </a:r>
            <a:r>
              <a:rPr lang="en-US" dirty="0" smtClean="0">
                <a:solidFill>
                  <a:srgbClr val="BFBFBF"/>
                </a:solidFill>
                <a:latin typeface="Consolas"/>
                <a:cs typeface="Consolas"/>
              </a:rPr>
              <a:t>1)</a:t>
            </a:r>
            <a:endParaRPr lang="en-US" dirty="0">
              <a:solidFill>
                <a:srgbClr val="BFBFBF"/>
              </a:solidFill>
              <a:latin typeface="Consolas"/>
              <a:cs typeface="Consolas"/>
            </a:endParaRPr>
          </a:p>
          <a:p>
            <a:pPr marL="0" indent="0">
              <a:buNone/>
            </a:pPr>
            <a:endParaRPr lang="en-US" dirty="0" smtClean="0">
              <a:solidFill>
                <a:srgbClr val="BFBFBF"/>
              </a:solidFill>
              <a:latin typeface="Consolas"/>
              <a:cs typeface="Consolas"/>
            </a:endParaRPr>
          </a:p>
          <a:p>
            <a:pPr marL="0" indent="0">
              <a:buNone/>
            </a:pPr>
            <a:r>
              <a:rPr lang="en-US" dirty="0" err="1" smtClean="0">
                <a:solidFill>
                  <a:srgbClr val="BFBFBF"/>
                </a:solidFill>
                <a:latin typeface="Consolas"/>
                <a:cs typeface="Consolas"/>
              </a:rPr>
              <a:t>map</a:t>
            </a:r>
            <a:r>
              <a:rPr lang="en-US" baseline="-25000" dirty="0" err="1" smtClean="0">
                <a:solidFill>
                  <a:srgbClr val="BFBFBF"/>
                </a:solidFill>
                <a:latin typeface="Consolas"/>
                <a:cs typeface="Consolas"/>
              </a:rPr>
              <a:t>p</a:t>
            </a:r>
            <a:r>
              <a:rPr lang="en-US" dirty="0">
                <a:solidFill>
                  <a:srgbClr val="BFBFBF"/>
                </a:solidFill>
                <a:latin typeface="Consolas"/>
                <a:cs typeface="Consolas"/>
              </a:rPr>
              <a:t>(cell, payload)</a:t>
            </a:r>
          </a:p>
          <a:p>
            <a:pPr marL="0" indent="0">
              <a:buNone/>
            </a:pPr>
            <a:r>
              <a:rPr lang="en-US" dirty="0">
                <a:solidFill>
                  <a:srgbClr val="BFBFBF"/>
                </a:solidFill>
                <a:latin typeface="Consolas"/>
                <a:cs typeface="Consolas"/>
              </a:rPr>
              <a:t>	n = </a:t>
            </a:r>
            <a:r>
              <a:rPr lang="en-US" dirty="0" smtClean="0">
                <a:solidFill>
                  <a:srgbClr val="BFBFBF"/>
                </a:solidFill>
                <a:latin typeface="Consolas"/>
                <a:cs typeface="Consolas"/>
              </a:rPr>
              <a:t>payload</a:t>
            </a:r>
            <a:endParaRPr lang="en-US" dirty="0">
              <a:solidFill>
                <a:srgbClr val="BFBFBF"/>
              </a:solidFill>
              <a:latin typeface="Consolas"/>
              <a:cs typeface="Consolas"/>
            </a:endParaRPr>
          </a:p>
          <a:p>
            <a:pPr marL="0" indent="0">
              <a:buNone/>
            </a:pPr>
            <a:r>
              <a:rPr lang="en-US" dirty="0">
                <a:solidFill>
                  <a:srgbClr val="BFBFBF"/>
                </a:solidFill>
                <a:latin typeface="Consolas"/>
                <a:cs typeface="Consolas"/>
              </a:rPr>
              <a:t>	neighbors(cell, n</a:t>
            </a:r>
            <a:r>
              <a:rPr lang="en-US" dirty="0" smtClean="0">
                <a:solidFill>
                  <a:srgbClr val="BFBFBF"/>
                </a:solidFill>
                <a:latin typeface="Consolas"/>
                <a:cs typeface="Consolas"/>
              </a:rPr>
              <a:t>)</a:t>
            </a:r>
          </a:p>
          <a:p>
            <a:pPr marL="0" indent="0">
              <a:buNone/>
            </a:pPr>
            <a:endParaRPr lang="en-US" dirty="0">
              <a:solidFill>
                <a:srgbClr val="BFBFBF"/>
              </a:solidFill>
              <a:latin typeface="Consolas"/>
              <a:cs typeface="Consolas"/>
            </a:endParaRPr>
          </a:p>
          <a:p>
            <a:endParaRPr lang="en-US" dirty="0">
              <a:solidFill>
                <a:srgbClr val="BFBFBF"/>
              </a:solidFill>
            </a:endParaRPr>
          </a:p>
        </p:txBody>
      </p:sp>
      <p:sp>
        <p:nvSpPr>
          <p:cNvPr id="7" name="Text Placeholder 6"/>
          <p:cNvSpPr>
            <a:spLocks noGrp="1"/>
          </p:cNvSpPr>
          <p:nvPr>
            <p:ph type="body" sz="quarter" idx="3"/>
          </p:nvPr>
        </p:nvSpPr>
        <p:spPr>
          <a:xfrm>
            <a:off x="4543425" y="1535113"/>
            <a:ext cx="4041775" cy="639762"/>
          </a:xfrm>
        </p:spPr>
        <p:txBody>
          <a:bodyPr>
            <a:normAutofit/>
          </a:bodyPr>
          <a:lstStyle/>
          <a:p>
            <a:r>
              <a:rPr lang="en-US" dirty="0" smtClean="0"/>
              <a:t>Instrument operator exec</a:t>
            </a:r>
            <a:endParaRPr lang="en-US" dirty="0"/>
          </a:p>
        </p:txBody>
      </p:sp>
      <p:sp>
        <p:nvSpPr>
          <p:cNvPr id="8" name="Content Placeholder 7"/>
          <p:cNvSpPr>
            <a:spLocks noGrp="1"/>
          </p:cNvSpPr>
          <p:nvPr>
            <p:ph sz="quarter" idx="4"/>
          </p:nvPr>
        </p:nvSpPr>
        <p:spPr>
          <a:xfrm>
            <a:off x="4543425" y="2632075"/>
            <a:ext cx="4590415" cy="3951288"/>
          </a:xfrm>
        </p:spPr>
        <p:txBody>
          <a:bodyPr/>
          <a:lstStyle/>
          <a:p>
            <a:pPr marL="0" indent="0">
              <a:buNone/>
            </a:pPr>
            <a:r>
              <a:rPr lang="en-US" dirty="0" err="1">
                <a:latin typeface="Consolas"/>
                <a:cs typeface="Consolas"/>
              </a:rPr>
              <a:t>lwrite</a:t>
            </a:r>
            <a:r>
              <a:rPr lang="en-US" dirty="0">
                <a:latin typeface="Consolas"/>
                <a:cs typeface="Consolas"/>
              </a:rPr>
              <a:t>(</a:t>
            </a:r>
            <a:r>
              <a:rPr lang="en-US" dirty="0" err="1">
                <a:latin typeface="Consolas"/>
                <a:cs typeface="Consolas"/>
              </a:rPr>
              <a:t>outcells</a:t>
            </a:r>
            <a:r>
              <a:rPr lang="en-US" dirty="0">
                <a:latin typeface="Consolas"/>
                <a:cs typeface="Consolas"/>
              </a:rPr>
              <a:t>, </a:t>
            </a:r>
            <a:r>
              <a:rPr lang="en-US" dirty="0" err="1">
                <a:latin typeface="Consolas"/>
                <a:cs typeface="Consolas"/>
              </a:rPr>
              <a:t>incells</a:t>
            </a:r>
            <a:r>
              <a:rPr lang="en-US" dirty="0">
                <a:latin typeface="Consolas"/>
                <a:cs typeface="Consolas"/>
              </a:rPr>
              <a:t>)</a:t>
            </a:r>
          </a:p>
          <a:p>
            <a:pPr marL="0" indent="0">
              <a:buNone/>
            </a:pPr>
            <a:r>
              <a:rPr lang="en-US" dirty="0" err="1">
                <a:latin typeface="Consolas"/>
                <a:cs typeface="Consolas"/>
              </a:rPr>
              <a:t>lwrite</a:t>
            </a:r>
            <a:r>
              <a:rPr lang="en-US" dirty="0">
                <a:latin typeface="Consolas"/>
                <a:cs typeface="Consolas"/>
              </a:rPr>
              <a:t>(</a:t>
            </a:r>
            <a:r>
              <a:rPr lang="en-US" dirty="0" err="1">
                <a:latin typeface="Consolas"/>
                <a:cs typeface="Consolas"/>
              </a:rPr>
              <a:t>outcells</a:t>
            </a:r>
            <a:r>
              <a:rPr lang="en-US" dirty="0">
                <a:latin typeface="Consolas"/>
                <a:cs typeface="Consolas"/>
              </a:rPr>
              <a:t>, payload)</a:t>
            </a:r>
          </a:p>
          <a:p>
            <a:endParaRPr lang="en-US" dirty="0"/>
          </a:p>
        </p:txBody>
      </p:sp>
    </p:spTree>
    <p:extLst>
      <p:ext uri="{BB962C8B-B14F-4D97-AF65-F5344CB8AC3E}">
        <p14:creationId xmlns:p14="http://schemas.microsoft.com/office/powerpoint/2010/main" val="219531589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Lineage API</a:t>
            </a:r>
            <a:endParaRPr lang="en-US" dirty="0"/>
          </a:p>
        </p:txBody>
      </p:sp>
      <p:sp>
        <p:nvSpPr>
          <p:cNvPr id="5" name="Text Placeholder 4"/>
          <p:cNvSpPr>
            <a:spLocks noGrp="1"/>
          </p:cNvSpPr>
          <p:nvPr>
            <p:ph type="body" idx="1"/>
          </p:nvPr>
        </p:nvSpPr>
        <p:spPr>
          <a:xfrm>
            <a:off x="213360" y="1535113"/>
            <a:ext cx="4040188" cy="639762"/>
          </a:xfrm>
        </p:spPr>
        <p:txBody>
          <a:bodyPr/>
          <a:lstStyle/>
          <a:p>
            <a:r>
              <a:rPr lang="en-US" dirty="0" smtClean="0"/>
              <a:t>Override map functions</a:t>
            </a:r>
            <a:endParaRPr lang="en-US" dirty="0"/>
          </a:p>
        </p:txBody>
      </p:sp>
      <p:sp>
        <p:nvSpPr>
          <p:cNvPr id="6" name="Content Placeholder 5"/>
          <p:cNvSpPr>
            <a:spLocks noGrp="1"/>
          </p:cNvSpPr>
          <p:nvPr>
            <p:ph sz="half" idx="2"/>
          </p:nvPr>
        </p:nvSpPr>
        <p:spPr>
          <a:xfrm>
            <a:off x="213360" y="2632075"/>
            <a:ext cx="4040188" cy="3951288"/>
          </a:xfrm>
        </p:spPr>
        <p:txBody>
          <a:bodyPr/>
          <a:lstStyle/>
          <a:p>
            <a:pPr marL="0" indent="0">
              <a:buNone/>
            </a:pPr>
            <a:r>
              <a:rPr lang="en-US" dirty="0" err="1">
                <a:solidFill>
                  <a:srgbClr val="BFBFBF"/>
                </a:solidFill>
                <a:latin typeface="Consolas"/>
                <a:cs typeface="Consolas"/>
              </a:rPr>
              <a:t>map</a:t>
            </a:r>
            <a:r>
              <a:rPr lang="en-US" baseline="-25000" dirty="0" err="1">
                <a:solidFill>
                  <a:srgbClr val="BFBFBF"/>
                </a:solidFill>
                <a:latin typeface="Consolas"/>
                <a:cs typeface="Consolas"/>
              </a:rPr>
              <a:t>b</a:t>
            </a:r>
            <a:r>
              <a:rPr lang="en-US" dirty="0">
                <a:solidFill>
                  <a:srgbClr val="BFBFBF"/>
                </a:solidFill>
                <a:latin typeface="Consolas"/>
                <a:cs typeface="Consolas"/>
              </a:rPr>
              <a:t>(cell)</a:t>
            </a:r>
          </a:p>
          <a:p>
            <a:pPr marL="0" indent="0">
              <a:buNone/>
            </a:pPr>
            <a:r>
              <a:rPr lang="en-US" dirty="0">
                <a:solidFill>
                  <a:srgbClr val="BFBFBF"/>
                </a:solidFill>
                <a:latin typeface="Consolas"/>
                <a:cs typeface="Consolas"/>
              </a:rPr>
              <a:t>	neighbors(cell, </a:t>
            </a:r>
            <a:r>
              <a:rPr lang="en-US" dirty="0" smtClean="0">
                <a:solidFill>
                  <a:srgbClr val="BFBFBF"/>
                </a:solidFill>
                <a:latin typeface="Consolas"/>
                <a:cs typeface="Consolas"/>
              </a:rPr>
              <a:t>1)</a:t>
            </a:r>
            <a:endParaRPr lang="en-US" dirty="0">
              <a:solidFill>
                <a:srgbClr val="BFBFBF"/>
              </a:solidFill>
              <a:latin typeface="Consolas"/>
              <a:cs typeface="Consolas"/>
            </a:endParaRPr>
          </a:p>
          <a:p>
            <a:pPr marL="0" indent="0">
              <a:buNone/>
            </a:pPr>
            <a:endParaRPr lang="en-US" dirty="0" smtClean="0">
              <a:solidFill>
                <a:srgbClr val="BFBFBF"/>
              </a:solidFill>
              <a:latin typeface="Consolas"/>
              <a:cs typeface="Consolas"/>
            </a:endParaRPr>
          </a:p>
          <a:p>
            <a:pPr marL="0" indent="0">
              <a:buNone/>
            </a:pPr>
            <a:r>
              <a:rPr lang="en-US" dirty="0" err="1" smtClean="0">
                <a:solidFill>
                  <a:srgbClr val="BFBFBF"/>
                </a:solidFill>
                <a:latin typeface="Consolas"/>
                <a:cs typeface="Consolas"/>
              </a:rPr>
              <a:t>map</a:t>
            </a:r>
            <a:r>
              <a:rPr lang="en-US" baseline="-25000" dirty="0" err="1" smtClean="0">
                <a:solidFill>
                  <a:srgbClr val="BFBFBF"/>
                </a:solidFill>
                <a:latin typeface="Consolas"/>
                <a:cs typeface="Consolas"/>
              </a:rPr>
              <a:t>p</a:t>
            </a:r>
            <a:r>
              <a:rPr lang="en-US" dirty="0">
                <a:solidFill>
                  <a:srgbClr val="BFBFBF"/>
                </a:solidFill>
                <a:latin typeface="Consolas"/>
                <a:cs typeface="Consolas"/>
              </a:rPr>
              <a:t>(cell, payload)</a:t>
            </a:r>
          </a:p>
          <a:p>
            <a:pPr marL="0" indent="0">
              <a:buNone/>
            </a:pPr>
            <a:r>
              <a:rPr lang="en-US" dirty="0">
                <a:solidFill>
                  <a:srgbClr val="BFBFBF"/>
                </a:solidFill>
                <a:latin typeface="Consolas"/>
                <a:cs typeface="Consolas"/>
              </a:rPr>
              <a:t>	n = </a:t>
            </a:r>
            <a:r>
              <a:rPr lang="en-US" dirty="0" smtClean="0">
                <a:solidFill>
                  <a:srgbClr val="BFBFBF"/>
                </a:solidFill>
                <a:latin typeface="Consolas"/>
                <a:cs typeface="Consolas"/>
              </a:rPr>
              <a:t>payload</a:t>
            </a:r>
            <a:endParaRPr lang="en-US" dirty="0">
              <a:solidFill>
                <a:srgbClr val="BFBFBF"/>
              </a:solidFill>
              <a:latin typeface="Consolas"/>
              <a:cs typeface="Consolas"/>
            </a:endParaRPr>
          </a:p>
          <a:p>
            <a:pPr marL="0" indent="0">
              <a:buNone/>
            </a:pPr>
            <a:r>
              <a:rPr lang="en-US" dirty="0">
                <a:solidFill>
                  <a:srgbClr val="BFBFBF"/>
                </a:solidFill>
                <a:latin typeface="Consolas"/>
                <a:cs typeface="Consolas"/>
              </a:rPr>
              <a:t>	neighbors(cell, n</a:t>
            </a:r>
            <a:r>
              <a:rPr lang="en-US" dirty="0" smtClean="0">
                <a:solidFill>
                  <a:srgbClr val="BFBFBF"/>
                </a:solidFill>
                <a:latin typeface="Consolas"/>
                <a:cs typeface="Consolas"/>
              </a:rPr>
              <a:t>)</a:t>
            </a:r>
          </a:p>
          <a:p>
            <a:pPr marL="0" indent="0">
              <a:buNone/>
            </a:pPr>
            <a:endParaRPr lang="en-US" dirty="0" smtClean="0">
              <a:solidFill>
                <a:srgbClr val="BFBFBF"/>
              </a:solidFill>
              <a:latin typeface="Consolas"/>
              <a:cs typeface="Consolas"/>
            </a:endParaRPr>
          </a:p>
          <a:p>
            <a:pPr marL="0" indent="0">
              <a:buNone/>
            </a:pPr>
            <a:endParaRPr lang="en-US" dirty="0">
              <a:solidFill>
                <a:srgbClr val="BFBFBF"/>
              </a:solidFill>
              <a:latin typeface="Consolas"/>
              <a:cs typeface="Consolas"/>
            </a:endParaRPr>
          </a:p>
          <a:p>
            <a:endParaRPr lang="en-US" dirty="0">
              <a:solidFill>
                <a:srgbClr val="BFBFBF"/>
              </a:solidFill>
            </a:endParaRPr>
          </a:p>
        </p:txBody>
      </p:sp>
      <p:sp>
        <p:nvSpPr>
          <p:cNvPr id="7" name="Text Placeholder 6"/>
          <p:cNvSpPr>
            <a:spLocks noGrp="1"/>
          </p:cNvSpPr>
          <p:nvPr>
            <p:ph type="body" sz="quarter" idx="3"/>
          </p:nvPr>
        </p:nvSpPr>
        <p:spPr>
          <a:xfrm>
            <a:off x="4543425" y="1535113"/>
            <a:ext cx="4041775" cy="639762"/>
          </a:xfrm>
        </p:spPr>
        <p:txBody>
          <a:bodyPr>
            <a:normAutofit/>
          </a:bodyPr>
          <a:lstStyle/>
          <a:p>
            <a:r>
              <a:rPr lang="en-US" dirty="0" smtClean="0"/>
              <a:t>Instrument operator exec</a:t>
            </a:r>
            <a:endParaRPr lang="en-US" dirty="0"/>
          </a:p>
        </p:txBody>
      </p:sp>
      <p:sp>
        <p:nvSpPr>
          <p:cNvPr id="8" name="Content Placeholder 7"/>
          <p:cNvSpPr>
            <a:spLocks noGrp="1"/>
          </p:cNvSpPr>
          <p:nvPr>
            <p:ph sz="quarter" idx="4"/>
          </p:nvPr>
        </p:nvSpPr>
        <p:spPr>
          <a:xfrm>
            <a:off x="4543425" y="2632075"/>
            <a:ext cx="4590415" cy="3951288"/>
          </a:xfrm>
        </p:spPr>
        <p:txBody>
          <a:bodyPr/>
          <a:lstStyle/>
          <a:p>
            <a:pPr marL="0" indent="0">
              <a:buNone/>
            </a:pPr>
            <a:r>
              <a:rPr lang="en-US" dirty="0">
                <a:latin typeface="Consolas"/>
                <a:cs typeface="Consolas"/>
              </a:rPr>
              <a:t>if </a:t>
            </a:r>
            <a:r>
              <a:rPr lang="en-US" dirty="0" err="1">
                <a:solidFill>
                  <a:schemeClr val="tx2"/>
                </a:solidFill>
                <a:latin typeface="Consolas"/>
                <a:cs typeface="Consolas"/>
              </a:rPr>
              <a:t>cur_mode</a:t>
            </a:r>
            <a:r>
              <a:rPr lang="en-US" dirty="0">
                <a:solidFill>
                  <a:schemeClr val="tx2"/>
                </a:solidFill>
                <a:latin typeface="Consolas"/>
                <a:cs typeface="Consolas"/>
              </a:rPr>
              <a:t>() </a:t>
            </a:r>
            <a:r>
              <a:rPr lang="en-US" dirty="0">
                <a:latin typeface="Consolas"/>
                <a:cs typeface="Consolas"/>
              </a:rPr>
              <a:t>== “full</a:t>
            </a:r>
            <a:r>
              <a:rPr lang="en-US" dirty="0" smtClean="0">
                <a:latin typeface="Consolas"/>
                <a:cs typeface="Consolas"/>
              </a:rPr>
              <a:t>”</a:t>
            </a:r>
            <a:endParaRPr lang="en-US" dirty="0">
              <a:latin typeface="Consolas"/>
              <a:cs typeface="Consolas"/>
            </a:endParaRPr>
          </a:p>
          <a:p>
            <a:pPr marL="0" indent="0">
              <a:buNone/>
            </a:pPr>
            <a:r>
              <a:rPr lang="en-US" dirty="0">
                <a:latin typeface="Consolas"/>
                <a:cs typeface="Consolas"/>
              </a:rPr>
              <a:t>  for star in </a:t>
            </a:r>
            <a:r>
              <a:rPr lang="en-US" dirty="0" smtClean="0">
                <a:latin typeface="Consolas"/>
                <a:cs typeface="Consolas"/>
              </a:rPr>
              <a:t>stars</a:t>
            </a:r>
            <a:endParaRPr lang="en-US" dirty="0">
              <a:latin typeface="Consolas"/>
              <a:cs typeface="Consolas"/>
            </a:endParaRPr>
          </a:p>
          <a:p>
            <a:pPr marL="0" indent="0">
              <a:buNone/>
            </a:pPr>
            <a:r>
              <a:rPr lang="en-US" dirty="0">
                <a:latin typeface="Consolas"/>
                <a:cs typeface="Consolas"/>
              </a:rPr>
              <a:t>	 cells = neighbors(star)</a:t>
            </a:r>
          </a:p>
          <a:p>
            <a:pPr marL="0" indent="0">
              <a:buNone/>
            </a:pPr>
            <a:r>
              <a:rPr lang="en-US" dirty="0">
                <a:latin typeface="Consolas"/>
                <a:cs typeface="Consolas"/>
              </a:rPr>
              <a:t>	 </a:t>
            </a:r>
            <a:r>
              <a:rPr lang="en-US" dirty="0" err="1">
                <a:latin typeface="Consolas"/>
                <a:cs typeface="Consolas"/>
              </a:rPr>
              <a:t>lwrite</a:t>
            </a:r>
            <a:r>
              <a:rPr lang="en-US" dirty="0">
                <a:latin typeface="Consolas"/>
                <a:cs typeface="Consolas"/>
              </a:rPr>
              <a:t>(star, cells)</a:t>
            </a:r>
          </a:p>
          <a:p>
            <a:pPr marL="0" indent="0">
              <a:buNone/>
            </a:pPr>
            <a:endParaRPr lang="en-US" dirty="0">
              <a:latin typeface="Consolas"/>
              <a:cs typeface="Consolas"/>
            </a:endParaRPr>
          </a:p>
        </p:txBody>
      </p:sp>
    </p:spTree>
    <p:extLst>
      <p:ext uri="{BB962C8B-B14F-4D97-AF65-F5344CB8AC3E}">
        <p14:creationId xmlns:p14="http://schemas.microsoft.com/office/powerpoint/2010/main" val="251329529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Lineage API</a:t>
            </a:r>
            <a:endParaRPr lang="en-US" dirty="0"/>
          </a:p>
        </p:txBody>
      </p:sp>
      <p:sp>
        <p:nvSpPr>
          <p:cNvPr id="5" name="Text Placeholder 4"/>
          <p:cNvSpPr>
            <a:spLocks noGrp="1"/>
          </p:cNvSpPr>
          <p:nvPr>
            <p:ph type="body" idx="1"/>
          </p:nvPr>
        </p:nvSpPr>
        <p:spPr>
          <a:xfrm>
            <a:off x="213360" y="1535113"/>
            <a:ext cx="4040188" cy="639762"/>
          </a:xfrm>
        </p:spPr>
        <p:txBody>
          <a:bodyPr/>
          <a:lstStyle/>
          <a:p>
            <a:r>
              <a:rPr lang="en-US" dirty="0" smtClean="0"/>
              <a:t>Override map functions</a:t>
            </a:r>
            <a:endParaRPr lang="en-US" dirty="0"/>
          </a:p>
        </p:txBody>
      </p:sp>
      <p:sp>
        <p:nvSpPr>
          <p:cNvPr id="6" name="Content Placeholder 5"/>
          <p:cNvSpPr>
            <a:spLocks noGrp="1"/>
          </p:cNvSpPr>
          <p:nvPr>
            <p:ph sz="half" idx="2"/>
          </p:nvPr>
        </p:nvSpPr>
        <p:spPr>
          <a:xfrm>
            <a:off x="213360" y="2632075"/>
            <a:ext cx="4040188" cy="3951288"/>
          </a:xfrm>
        </p:spPr>
        <p:txBody>
          <a:bodyPr/>
          <a:lstStyle/>
          <a:p>
            <a:pPr marL="0" indent="0">
              <a:buNone/>
            </a:pPr>
            <a:r>
              <a:rPr lang="en-US" dirty="0" err="1">
                <a:solidFill>
                  <a:srgbClr val="BFBFBF"/>
                </a:solidFill>
                <a:latin typeface="Consolas"/>
                <a:cs typeface="Consolas"/>
              </a:rPr>
              <a:t>map</a:t>
            </a:r>
            <a:r>
              <a:rPr lang="en-US" baseline="-25000" dirty="0" err="1">
                <a:solidFill>
                  <a:srgbClr val="BFBFBF"/>
                </a:solidFill>
                <a:latin typeface="Consolas"/>
                <a:cs typeface="Consolas"/>
              </a:rPr>
              <a:t>b</a:t>
            </a:r>
            <a:r>
              <a:rPr lang="en-US" dirty="0">
                <a:solidFill>
                  <a:srgbClr val="BFBFBF"/>
                </a:solidFill>
                <a:latin typeface="Consolas"/>
                <a:cs typeface="Consolas"/>
              </a:rPr>
              <a:t>(cell)</a:t>
            </a:r>
          </a:p>
          <a:p>
            <a:pPr marL="0" indent="0">
              <a:buNone/>
            </a:pPr>
            <a:r>
              <a:rPr lang="en-US" dirty="0">
                <a:solidFill>
                  <a:srgbClr val="BFBFBF"/>
                </a:solidFill>
                <a:latin typeface="Consolas"/>
                <a:cs typeface="Consolas"/>
              </a:rPr>
              <a:t>	neighbors(cell, </a:t>
            </a:r>
            <a:r>
              <a:rPr lang="en-US" dirty="0" smtClean="0">
                <a:solidFill>
                  <a:srgbClr val="BFBFBF"/>
                </a:solidFill>
                <a:latin typeface="Consolas"/>
                <a:cs typeface="Consolas"/>
              </a:rPr>
              <a:t>1)</a:t>
            </a:r>
            <a:endParaRPr lang="en-US" dirty="0">
              <a:solidFill>
                <a:srgbClr val="BFBFBF"/>
              </a:solidFill>
              <a:latin typeface="Consolas"/>
              <a:cs typeface="Consolas"/>
            </a:endParaRPr>
          </a:p>
          <a:p>
            <a:pPr marL="0" indent="0">
              <a:buNone/>
            </a:pPr>
            <a:endParaRPr lang="en-US" dirty="0" smtClean="0">
              <a:latin typeface="Consolas"/>
              <a:cs typeface="Consolas"/>
            </a:endParaRPr>
          </a:p>
          <a:p>
            <a:pPr marL="0" indent="0">
              <a:buNone/>
            </a:pPr>
            <a:r>
              <a:rPr lang="en-US" dirty="0" err="1" smtClean="0">
                <a:latin typeface="Consolas"/>
                <a:cs typeface="Consolas"/>
              </a:rPr>
              <a:t>map</a:t>
            </a:r>
            <a:r>
              <a:rPr lang="en-US" baseline="-25000" dirty="0" err="1" smtClean="0">
                <a:latin typeface="Consolas"/>
                <a:cs typeface="Consolas"/>
              </a:rPr>
              <a:t>p</a:t>
            </a:r>
            <a:r>
              <a:rPr lang="en-US" dirty="0">
                <a:latin typeface="Consolas"/>
                <a:cs typeface="Consolas"/>
              </a:rPr>
              <a:t>(cell, payload)</a:t>
            </a:r>
          </a:p>
          <a:p>
            <a:pPr marL="0" indent="0">
              <a:buNone/>
            </a:pPr>
            <a:r>
              <a:rPr lang="en-US" dirty="0">
                <a:latin typeface="Consolas"/>
                <a:cs typeface="Consolas"/>
              </a:rPr>
              <a:t>	n = </a:t>
            </a:r>
            <a:r>
              <a:rPr lang="en-US" dirty="0" smtClean="0">
                <a:latin typeface="Consolas"/>
                <a:cs typeface="Consolas"/>
              </a:rPr>
              <a:t>payload</a:t>
            </a:r>
            <a:endParaRPr lang="en-US" dirty="0">
              <a:latin typeface="Consolas"/>
              <a:cs typeface="Consolas"/>
            </a:endParaRPr>
          </a:p>
          <a:p>
            <a:pPr marL="0" indent="0">
              <a:buNone/>
            </a:pPr>
            <a:r>
              <a:rPr lang="en-US" dirty="0">
                <a:latin typeface="Consolas"/>
                <a:cs typeface="Consolas"/>
              </a:rPr>
              <a:t>	neighbors(cell, n</a:t>
            </a:r>
            <a:r>
              <a:rPr lang="en-US" dirty="0" smtClean="0">
                <a:latin typeface="Consolas"/>
                <a:cs typeface="Consolas"/>
              </a:rPr>
              <a:t>)</a:t>
            </a:r>
          </a:p>
          <a:p>
            <a:pPr marL="0" indent="0">
              <a:buNone/>
            </a:pPr>
            <a:endParaRPr lang="en-US" dirty="0" smtClean="0">
              <a:solidFill>
                <a:srgbClr val="7F7F7F"/>
              </a:solidFill>
              <a:latin typeface="Consolas"/>
              <a:cs typeface="Consolas"/>
            </a:endParaRPr>
          </a:p>
          <a:p>
            <a:pPr marL="0" indent="0">
              <a:buNone/>
            </a:pPr>
            <a:endParaRPr lang="en-US" dirty="0">
              <a:solidFill>
                <a:srgbClr val="7F7F7F"/>
              </a:solidFill>
              <a:latin typeface="Consolas"/>
              <a:cs typeface="Consolas"/>
            </a:endParaRPr>
          </a:p>
          <a:p>
            <a:endParaRPr lang="en-US" dirty="0">
              <a:solidFill>
                <a:srgbClr val="7F7F7F"/>
              </a:solidFill>
            </a:endParaRPr>
          </a:p>
        </p:txBody>
      </p:sp>
      <p:sp>
        <p:nvSpPr>
          <p:cNvPr id="7" name="Text Placeholder 6"/>
          <p:cNvSpPr>
            <a:spLocks noGrp="1"/>
          </p:cNvSpPr>
          <p:nvPr>
            <p:ph type="body" sz="quarter" idx="3"/>
          </p:nvPr>
        </p:nvSpPr>
        <p:spPr>
          <a:xfrm>
            <a:off x="4543425" y="1535113"/>
            <a:ext cx="4041775" cy="639762"/>
          </a:xfrm>
        </p:spPr>
        <p:txBody>
          <a:bodyPr>
            <a:normAutofit/>
          </a:bodyPr>
          <a:lstStyle/>
          <a:p>
            <a:r>
              <a:rPr lang="en-US" dirty="0" smtClean="0"/>
              <a:t>Instrument operator exec</a:t>
            </a:r>
            <a:endParaRPr lang="en-US" dirty="0"/>
          </a:p>
        </p:txBody>
      </p:sp>
      <p:sp>
        <p:nvSpPr>
          <p:cNvPr id="8" name="Content Placeholder 7"/>
          <p:cNvSpPr>
            <a:spLocks noGrp="1"/>
          </p:cNvSpPr>
          <p:nvPr>
            <p:ph sz="quarter" idx="4"/>
          </p:nvPr>
        </p:nvSpPr>
        <p:spPr>
          <a:xfrm>
            <a:off x="4543425" y="2632075"/>
            <a:ext cx="4732655" cy="3951288"/>
          </a:xfrm>
        </p:spPr>
        <p:txBody>
          <a:bodyPr/>
          <a:lstStyle/>
          <a:p>
            <a:pPr marL="0" indent="0">
              <a:buNone/>
            </a:pPr>
            <a:r>
              <a:rPr lang="en-US" dirty="0">
                <a:latin typeface="Consolas"/>
                <a:cs typeface="Consolas"/>
              </a:rPr>
              <a:t>if </a:t>
            </a:r>
            <a:r>
              <a:rPr lang="en-US" dirty="0" err="1">
                <a:solidFill>
                  <a:srgbClr val="1F497D"/>
                </a:solidFill>
                <a:latin typeface="Consolas"/>
                <a:cs typeface="Consolas"/>
              </a:rPr>
              <a:t>cur_mode</a:t>
            </a:r>
            <a:r>
              <a:rPr lang="en-US" dirty="0">
                <a:solidFill>
                  <a:srgbClr val="1F497D"/>
                </a:solidFill>
                <a:latin typeface="Consolas"/>
                <a:cs typeface="Consolas"/>
              </a:rPr>
              <a:t>()</a:t>
            </a:r>
            <a:r>
              <a:rPr lang="en-US" dirty="0">
                <a:latin typeface="Consolas"/>
                <a:cs typeface="Consolas"/>
              </a:rPr>
              <a:t> == “payload</a:t>
            </a:r>
            <a:r>
              <a:rPr lang="en-US" dirty="0" smtClean="0">
                <a:latin typeface="Consolas"/>
                <a:cs typeface="Consolas"/>
              </a:rPr>
              <a:t>”</a:t>
            </a:r>
            <a:endParaRPr lang="en-US" dirty="0">
              <a:latin typeface="Consolas"/>
              <a:cs typeface="Consolas"/>
            </a:endParaRPr>
          </a:p>
          <a:p>
            <a:pPr marL="0" indent="0">
              <a:buNone/>
            </a:pPr>
            <a:r>
              <a:rPr lang="en-US" dirty="0">
                <a:latin typeface="Consolas"/>
                <a:cs typeface="Consolas"/>
              </a:rPr>
              <a:t>  for star in </a:t>
            </a:r>
            <a:r>
              <a:rPr lang="en-US" dirty="0" smtClean="0">
                <a:latin typeface="Consolas"/>
                <a:cs typeface="Consolas"/>
              </a:rPr>
              <a:t>stars</a:t>
            </a:r>
            <a:endParaRPr lang="en-US" dirty="0">
              <a:latin typeface="Consolas"/>
              <a:cs typeface="Consolas"/>
            </a:endParaRPr>
          </a:p>
          <a:p>
            <a:pPr marL="0" indent="0">
              <a:buNone/>
            </a:pPr>
            <a:r>
              <a:rPr lang="en-US" dirty="0">
                <a:latin typeface="Consolas"/>
                <a:cs typeface="Consolas"/>
              </a:rPr>
              <a:t>	 </a:t>
            </a:r>
            <a:r>
              <a:rPr lang="en-US" dirty="0" err="1">
                <a:latin typeface="Consolas"/>
                <a:cs typeface="Consolas"/>
              </a:rPr>
              <a:t>lwrite</a:t>
            </a:r>
            <a:r>
              <a:rPr lang="en-US" dirty="0">
                <a:latin typeface="Consolas"/>
                <a:cs typeface="Consolas"/>
              </a:rPr>
              <a:t>(star, 1</a:t>
            </a:r>
            <a:r>
              <a:rPr lang="en-US" dirty="0" smtClean="0">
                <a:latin typeface="Consolas"/>
                <a:cs typeface="Consolas"/>
              </a:rPr>
              <a:t>)</a:t>
            </a:r>
            <a:endParaRPr lang="en-US" dirty="0">
              <a:latin typeface="Consolas"/>
              <a:cs typeface="Consolas"/>
            </a:endParaRPr>
          </a:p>
          <a:p>
            <a:pPr marL="0" indent="0">
              <a:buNone/>
            </a:pPr>
            <a:endParaRPr lang="en-US" dirty="0">
              <a:latin typeface="Consolas"/>
              <a:cs typeface="Consolas"/>
            </a:endParaRPr>
          </a:p>
        </p:txBody>
      </p:sp>
    </p:spTree>
    <p:extLst>
      <p:ext uri="{BB962C8B-B14F-4D97-AF65-F5344CB8AC3E}">
        <p14:creationId xmlns:p14="http://schemas.microsoft.com/office/powerpoint/2010/main" val="281386860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Lineage API</a:t>
            </a:r>
            <a:endParaRPr lang="en-US" dirty="0"/>
          </a:p>
        </p:txBody>
      </p:sp>
      <p:sp>
        <p:nvSpPr>
          <p:cNvPr id="5" name="Text Placeholder 4"/>
          <p:cNvSpPr>
            <a:spLocks noGrp="1"/>
          </p:cNvSpPr>
          <p:nvPr>
            <p:ph type="body" idx="1"/>
          </p:nvPr>
        </p:nvSpPr>
        <p:spPr>
          <a:xfrm>
            <a:off x="213360" y="1535113"/>
            <a:ext cx="4040188" cy="639762"/>
          </a:xfrm>
        </p:spPr>
        <p:txBody>
          <a:bodyPr/>
          <a:lstStyle/>
          <a:p>
            <a:r>
              <a:rPr lang="en-US" dirty="0" smtClean="0"/>
              <a:t>Override map functions</a:t>
            </a:r>
            <a:endParaRPr lang="en-US" dirty="0"/>
          </a:p>
        </p:txBody>
      </p:sp>
      <p:sp>
        <p:nvSpPr>
          <p:cNvPr id="6" name="Content Placeholder 5"/>
          <p:cNvSpPr>
            <a:spLocks noGrp="1"/>
          </p:cNvSpPr>
          <p:nvPr>
            <p:ph sz="half" idx="2"/>
          </p:nvPr>
        </p:nvSpPr>
        <p:spPr>
          <a:xfrm>
            <a:off x="213360" y="2632075"/>
            <a:ext cx="4040188" cy="3951288"/>
          </a:xfrm>
        </p:spPr>
        <p:txBody>
          <a:bodyPr/>
          <a:lstStyle/>
          <a:p>
            <a:pPr marL="0" indent="0">
              <a:buNone/>
            </a:pPr>
            <a:r>
              <a:rPr lang="en-US" dirty="0" err="1">
                <a:solidFill>
                  <a:srgbClr val="BFBFBF"/>
                </a:solidFill>
                <a:latin typeface="Consolas"/>
                <a:cs typeface="Consolas"/>
              </a:rPr>
              <a:t>map</a:t>
            </a:r>
            <a:r>
              <a:rPr lang="en-US" baseline="-25000" dirty="0" err="1">
                <a:solidFill>
                  <a:srgbClr val="BFBFBF"/>
                </a:solidFill>
                <a:latin typeface="Consolas"/>
                <a:cs typeface="Consolas"/>
              </a:rPr>
              <a:t>b</a:t>
            </a:r>
            <a:r>
              <a:rPr lang="en-US" dirty="0">
                <a:solidFill>
                  <a:srgbClr val="BFBFBF"/>
                </a:solidFill>
                <a:latin typeface="Consolas"/>
                <a:cs typeface="Consolas"/>
              </a:rPr>
              <a:t>(cell)</a:t>
            </a:r>
          </a:p>
          <a:p>
            <a:pPr marL="0" indent="0">
              <a:buNone/>
            </a:pPr>
            <a:r>
              <a:rPr lang="en-US" dirty="0">
                <a:solidFill>
                  <a:srgbClr val="BFBFBF"/>
                </a:solidFill>
                <a:latin typeface="Consolas"/>
                <a:cs typeface="Consolas"/>
              </a:rPr>
              <a:t>	neighbors(cell, </a:t>
            </a:r>
            <a:r>
              <a:rPr lang="en-US" dirty="0" smtClean="0">
                <a:solidFill>
                  <a:srgbClr val="BFBFBF"/>
                </a:solidFill>
                <a:latin typeface="Consolas"/>
                <a:cs typeface="Consolas"/>
              </a:rPr>
              <a:t>1)</a:t>
            </a:r>
            <a:endParaRPr lang="en-US" dirty="0">
              <a:solidFill>
                <a:srgbClr val="BFBFBF"/>
              </a:solidFill>
              <a:latin typeface="Consolas"/>
              <a:cs typeface="Consolas"/>
            </a:endParaRPr>
          </a:p>
          <a:p>
            <a:pPr marL="0" indent="0">
              <a:buNone/>
            </a:pPr>
            <a:endParaRPr lang="en-US" dirty="0" smtClean="0">
              <a:solidFill>
                <a:srgbClr val="BFBFBF"/>
              </a:solidFill>
              <a:latin typeface="Consolas"/>
              <a:cs typeface="Consolas"/>
            </a:endParaRPr>
          </a:p>
          <a:p>
            <a:pPr marL="0" indent="0">
              <a:buNone/>
            </a:pPr>
            <a:r>
              <a:rPr lang="en-US" dirty="0" err="1" smtClean="0">
                <a:solidFill>
                  <a:srgbClr val="BFBFBF"/>
                </a:solidFill>
                <a:latin typeface="Consolas"/>
                <a:cs typeface="Consolas"/>
              </a:rPr>
              <a:t>map</a:t>
            </a:r>
            <a:r>
              <a:rPr lang="en-US" baseline="-25000" dirty="0" err="1" smtClean="0">
                <a:solidFill>
                  <a:srgbClr val="BFBFBF"/>
                </a:solidFill>
                <a:latin typeface="Consolas"/>
                <a:cs typeface="Consolas"/>
              </a:rPr>
              <a:t>p</a:t>
            </a:r>
            <a:r>
              <a:rPr lang="en-US" dirty="0">
                <a:solidFill>
                  <a:srgbClr val="BFBFBF"/>
                </a:solidFill>
                <a:latin typeface="Consolas"/>
                <a:cs typeface="Consolas"/>
              </a:rPr>
              <a:t>(cell, payload)</a:t>
            </a:r>
          </a:p>
          <a:p>
            <a:pPr marL="0" indent="0">
              <a:buNone/>
            </a:pPr>
            <a:r>
              <a:rPr lang="en-US" dirty="0">
                <a:solidFill>
                  <a:srgbClr val="BFBFBF"/>
                </a:solidFill>
                <a:latin typeface="Consolas"/>
                <a:cs typeface="Consolas"/>
              </a:rPr>
              <a:t>	n = </a:t>
            </a:r>
            <a:r>
              <a:rPr lang="en-US" dirty="0" smtClean="0">
                <a:solidFill>
                  <a:srgbClr val="BFBFBF"/>
                </a:solidFill>
                <a:latin typeface="Consolas"/>
                <a:cs typeface="Consolas"/>
              </a:rPr>
              <a:t>payload</a:t>
            </a:r>
            <a:endParaRPr lang="en-US" dirty="0">
              <a:solidFill>
                <a:srgbClr val="BFBFBF"/>
              </a:solidFill>
              <a:latin typeface="Consolas"/>
              <a:cs typeface="Consolas"/>
            </a:endParaRPr>
          </a:p>
          <a:p>
            <a:pPr marL="0" indent="0">
              <a:buNone/>
            </a:pPr>
            <a:r>
              <a:rPr lang="en-US" dirty="0">
                <a:solidFill>
                  <a:srgbClr val="BFBFBF"/>
                </a:solidFill>
                <a:latin typeface="Consolas"/>
                <a:cs typeface="Consolas"/>
              </a:rPr>
              <a:t>	neighbors(cell, n</a:t>
            </a:r>
            <a:r>
              <a:rPr lang="en-US" dirty="0" smtClean="0">
                <a:solidFill>
                  <a:srgbClr val="BFBFBF"/>
                </a:solidFill>
                <a:latin typeface="Consolas"/>
                <a:cs typeface="Consolas"/>
              </a:rPr>
              <a:t>)</a:t>
            </a:r>
          </a:p>
          <a:p>
            <a:pPr marL="0" indent="0">
              <a:buNone/>
            </a:pPr>
            <a:endParaRPr lang="en-US" dirty="0" smtClean="0">
              <a:solidFill>
                <a:srgbClr val="BFBFBF"/>
              </a:solidFill>
              <a:latin typeface="Consolas"/>
              <a:cs typeface="Consolas"/>
            </a:endParaRPr>
          </a:p>
          <a:p>
            <a:pPr marL="0" indent="0">
              <a:buNone/>
            </a:pPr>
            <a:endParaRPr lang="en-US" dirty="0">
              <a:solidFill>
                <a:srgbClr val="BFBFBF"/>
              </a:solidFill>
              <a:latin typeface="Consolas"/>
              <a:cs typeface="Consolas"/>
            </a:endParaRPr>
          </a:p>
          <a:p>
            <a:endParaRPr lang="en-US" dirty="0">
              <a:solidFill>
                <a:srgbClr val="BFBFBF"/>
              </a:solidFill>
            </a:endParaRPr>
          </a:p>
        </p:txBody>
      </p:sp>
      <p:sp>
        <p:nvSpPr>
          <p:cNvPr id="7" name="Text Placeholder 6"/>
          <p:cNvSpPr>
            <a:spLocks noGrp="1"/>
          </p:cNvSpPr>
          <p:nvPr>
            <p:ph type="body" sz="quarter" idx="3"/>
          </p:nvPr>
        </p:nvSpPr>
        <p:spPr>
          <a:xfrm>
            <a:off x="4543425" y="1535113"/>
            <a:ext cx="4041775" cy="639762"/>
          </a:xfrm>
        </p:spPr>
        <p:txBody>
          <a:bodyPr>
            <a:normAutofit/>
          </a:bodyPr>
          <a:lstStyle/>
          <a:p>
            <a:r>
              <a:rPr lang="en-US" dirty="0" smtClean="0"/>
              <a:t>Instrument operator exec</a:t>
            </a:r>
            <a:endParaRPr lang="en-US" dirty="0"/>
          </a:p>
        </p:txBody>
      </p:sp>
      <p:sp>
        <p:nvSpPr>
          <p:cNvPr id="8" name="Content Placeholder 7"/>
          <p:cNvSpPr>
            <a:spLocks noGrp="1"/>
          </p:cNvSpPr>
          <p:nvPr>
            <p:ph sz="quarter" idx="4"/>
          </p:nvPr>
        </p:nvSpPr>
        <p:spPr>
          <a:xfrm>
            <a:off x="4543425" y="2632075"/>
            <a:ext cx="4732655" cy="3951288"/>
          </a:xfrm>
        </p:spPr>
        <p:txBody>
          <a:bodyPr/>
          <a:lstStyle/>
          <a:p>
            <a:pPr marL="0" indent="0">
              <a:buNone/>
            </a:pPr>
            <a:r>
              <a:rPr lang="en-US" dirty="0">
                <a:latin typeface="Consolas"/>
                <a:cs typeface="Consolas"/>
              </a:rPr>
              <a:t>if </a:t>
            </a:r>
            <a:r>
              <a:rPr lang="en-US" dirty="0" err="1">
                <a:solidFill>
                  <a:srgbClr val="1F497D"/>
                </a:solidFill>
                <a:latin typeface="Consolas"/>
                <a:cs typeface="Consolas"/>
              </a:rPr>
              <a:t>cur_mode</a:t>
            </a:r>
            <a:r>
              <a:rPr lang="en-US" dirty="0">
                <a:solidFill>
                  <a:srgbClr val="1F497D"/>
                </a:solidFill>
                <a:latin typeface="Consolas"/>
                <a:cs typeface="Consolas"/>
              </a:rPr>
              <a:t>()</a:t>
            </a:r>
            <a:r>
              <a:rPr lang="en-US" dirty="0">
                <a:latin typeface="Consolas"/>
                <a:cs typeface="Consolas"/>
              </a:rPr>
              <a:t> == </a:t>
            </a:r>
            <a:r>
              <a:rPr lang="en-US" dirty="0" smtClean="0">
                <a:latin typeface="Consolas"/>
                <a:cs typeface="Consolas"/>
              </a:rPr>
              <a:t>“coarse”</a:t>
            </a:r>
            <a:endParaRPr lang="en-US" dirty="0">
              <a:latin typeface="Consolas"/>
              <a:cs typeface="Consolas"/>
            </a:endParaRPr>
          </a:p>
          <a:p>
            <a:pPr marL="0" indent="0">
              <a:buNone/>
            </a:pPr>
            <a:r>
              <a:rPr lang="en-US" dirty="0" smtClean="0">
                <a:latin typeface="Consolas"/>
                <a:cs typeface="Consolas"/>
              </a:rPr>
              <a:t>	// </a:t>
            </a:r>
            <a:r>
              <a:rPr lang="en-US" dirty="0" err="1" smtClean="0">
                <a:latin typeface="Consolas"/>
                <a:cs typeface="Consolas"/>
              </a:rPr>
              <a:t>noop</a:t>
            </a:r>
            <a:r>
              <a:rPr lang="en-US" dirty="0" smtClean="0">
                <a:latin typeface="Consolas"/>
                <a:cs typeface="Consolas"/>
              </a:rPr>
              <a:t>!</a:t>
            </a:r>
            <a:endParaRPr lang="en-US" dirty="0">
              <a:latin typeface="Consolas"/>
              <a:cs typeface="Consolas"/>
            </a:endParaRPr>
          </a:p>
          <a:p>
            <a:pPr marL="0" indent="0">
              <a:buNone/>
            </a:pPr>
            <a:endParaRPr lang="en-US" dirty="0">
              <a:latin typeface="Consolas"/>
              <a:cs typeface="Consolas"/>
            </a:endParaRPr>
          </a:p>
        </p:txBody>
      </p:sp>
    </p:spTree>
    <p:extLst>
      <p:ext uri="{BB962C8B-B14F-4D97-AF65-F5344CB8AC3E}">
        <p14:creationId xmlns:p14="http://schemas.microsoft.com/office/powerpoint/2010/main" val="294080366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API</a:t>
            </a:r>
            <a:endParaRPr lang="en-US" dirty="0"/>
          </a:p>
        </p:txBody>
      </p:sp>
      <p:cxnSp>
        <p:nvCxnSpPr>
          <p:cNvPr id="21" name="Straight Connector 20"/>
          <p:cNvCxnSpPr/>
          <p:nvPr/>
        </p:nvCxnSpPr>
        <p:spPr>
          <a:xfrm>
            <a:off x="2726036" y="1605280"/>
            <a:ext cx="0" cy="4196080"/>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22" name="Content Placeholder 2"/>
          <p:cNvSpPr txBox="1">
            <a:spLocks/>
          </p:cNvSpPr>
          <p:nvPr/>
        </p:nvSpPr>
        <p:spPr>
          <a:xfrm>
            <a:off x="-1" y="1605280"/>
            <a:ext cx="2619829" cy="511955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sz="2800" dirty="0" err="1">
                <a:solidFill>
                  <a:schemeClr val="tx2"/>
                </a:solidFill>
                <a:latin typeface="Consolas"/>
                <a:cs typeface="Consolas"/>
              </a:rPr>
              <a:t>c</a:t>
            </a:r>
            <a:r>
              <a:rPr lang="en-US" sz="2800" dirty="0" err="1" smtClean="0">
                <a:solidFill>
                  <a:schemeClr val="tx2"/>
                </a:solidFill>
                <a:latin typeface="Consolas"/>
                <a:cs typeface="Consolas"/>
              </a:rPr>
              <a:t>ur_mode</a:t>
            </a:r>
            <a:r>
              <a:rPr lang="en-US" sz="2800" dirty="0" smtClean="0">
                <a:solidFill>
                  <a:schemeClr val="tx2"/>
                </a:solidFill>
                <a:latin typeface="Consolas"/>
                <a:cs typeface="Consolas"/>
              </a:rPr>
              <a:t>()</a:t>
            </a:r>
          </a:p>
          <a:p>
            <a:pPr marL="0" indent="0" algn="r">
              <a:buNone/>
            </a:pPr>
            <a:endParaRPr lang="en-US" sz="2800" dirty="0" smtClean="0">
              <a:solidFill>
                <a:schemeClr val="tx2"/>
              </a:solidFill>
            </a:endParaRPr>
          </a:p>
          <a:p>
            <a:pPr marL="0" indent="0" algn="r">
              <a:buNone/>
            </a:pPr>
            <a:endParaRPr lang="en-US" sz="2800" dirty="0" smtClean="0">
              <a:solidFill>
                <a:schemeClr val="tx2"/>
              </a:solidFill>
            </a:endParaRPr>
          </a:p>
          <a:p>
            <a:pPr marL="0" indent="0" algn="r">
              <a:buNone/>
            </a:pPr>
            <a:r>
              <a:rPr lang="en-US" sz="2800" dirty="0" smtClean="0">
                <a:solidFill>
                  <a:schemeClr val="tx2"/>
                </a:solidFill>
              </a:rPr>
              <a:t>Default</a:t>
            </a:r>
          </a:p>
          <a:p>
            <a:pPr marL="0" indent="0" algn="r">
              <a:buNone/>
            </a:pPr>
            <a:endParaRPr lang="en-US" sz="2800" dirty="0">
              <a:solidFill>
                <a:schemeClr val="tx2"/>
              </a:solidFill>
            </a:endParaRPr>
          </a:p>
          <a:p>
            <a:pPr marL="0" indent="0" algn="r">
              <a:buNone/>
            </a:pPr>
            <a:r>
              <a:rPr lang="en-US" sz="2800" dirty="0" smtClean="0">
                <a:solidFill>
                  <a:schemeClr val="tx2"/>
                </a:solidFill>
              </a:rPr>
              <a:t>Reproducible</a:t>
            </a:r>
          </a:p>
          <a:p>
            <a:pPr marL="0" indent="0" algn="r">
              <a:buNone/>
            </a:pPr>
            <a:endParaRPr lang="en-US" sz="2800" dirty="0">
              <a:solidFill>
                <a:schemeClr val="tx2"/>
              </a:solidFill>
            </a:endParaRPr>
          </a:p>
          <a:p>
            <a:pPr marL="0" indent="0" algn="r">
              <a:buNone/>
            </a:pPr>
            <a:endParaRPr lang="en-US" sz="2800" dirty="0" smtClean="0">
              <a:solidFill>
                <a:schemeClr val="tx2"/>
              </a:solidFill>
            </a:endParaRPr>
          </a:p>
          <a:p>
            <a:pPr marL="0" indent="0" algn="r">
              <a:buNone/>
            </a:pPr>
            <a:endParaRPr lang="en-US" sz="2800" dirty="0">
              <a:solidFill>
                <a:schemeClr val="tx2"/>
              </a:solidFill>
            </a:endParaRPr>
          </a:p>
        </p:txBody>
      </p:sp>
      <p:sp>
        <p:nvSpPr>
          <p:cNvPr id="27" name="Content Placeholder 2"/>
          <p:cNvSpPr txBox="1">
            <a:spLocks/>
          </p:cNvSpPr>
          <p:nvPr/>
        </p:nvSpPr>
        <p:spPr>
          <a:xfrm>
            <a:off x="2930070" y="1605280"/>
            <a:ext cx="5651831" cy="511955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10000"/>
              </a:lnSpc>
              <a:buNone/>
            </a:pPr>
            <a:r>
              <a:rPr lang="en-US" sz="2800" dirty="0" smtClean="0">
                <a:solidFill>
                  <a:srgbClr val="000000"/>
                </a:solidFill>
              </a:rPr>
              <a:t>Mechanism to control which &amp; if lineage is generated</a:t>
            </a:r>
          </a:p>
          <a:p>
            <a:pPr marL="0" indent="0">
              <a:buNone/>
            </a:pPr>
            <a:endParaRPr lang="en-US" sz="2800" dirty="0" smtClean="0">
              <a:solidFill>
                <a:srgbClr val="000000"/>
              </a:solidFill>
            </a:endParaRPr>
          </a:p>
          <a:p>
            <a:pPr marL="0" indent="0">
              <a:buNone/>
            </a:pPr>
            <a:r>
              <a:rPr lang="en-US" sz="2800" dirty="0" smtClean="0">
                <a:solidFill>
                  <a:srgbClr val="000000"/>
                </a:solidFill>
              </a:rPr>
              <a:t>All output cells </a:t>
            </a:r>
            <a:r>
              <a:rPr lang="en-US" sz="2800" dirty="0" smtClean="0">
                <a:solidFill>
                  <a:srgbClr val="000000"/>
                </a:solidFill>
                <a:sym typeface="Wingdings"/>
              </a:rPr>
              <a:t> all input cells</a:t>
            </a:r>
          </a:p>
          <a:p>
            <a:pPr marL="0" indent="0">
              <a:buNone/>
            </a:pPr>
            <a:endParaRPr lang="en-US" sz="2800" dirty="0">
              <a:solidFill>
                <a:srgbClr val="000000"/>
              </a:solidFill>
              <a:sym typeface="Wingdings"/>
            </a:endParaRPr>
          </a:p>
          <a:p>
            <a:pPr marL="0" indent="0">
              <a:buNone/>
            </a:pPr>
            <a:r>
              <a:rPr lang="en-US" sz="2800" dirty="0" smtClean="0">
                <a:solidFill>
                  <a:srgbClr val="000000"/>
                </a:solidFill>
                <a:sym typeface="Wingdings"/>
              </a:rPr>
              <a:t>Can rerun operator to recreate lineage (coarse-grained)</a:t>
            </a:r>
            <a:endParaRPr lang="en-US" sz="2800" dirty="0" smtClean="0">
              <a:solidFill>
                <a:srgbClr val="000000"/>
              </a:solidFill>
            </a:endParaRPr>
          </a:p>
        </p:txBody>
      </p:sp>
    </p:spTree>
    <p:extLst>
      <p:ext uri="{BB962C8B-B14F-4D97-AF65-F5344CB8AC3E}">
        <p14:creationId xmlns:p14="http://schemas.microsoft.com/office/powerpoint/2010/main" val="126979445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290320"/>
            <a:ext cx="7772400" cy="4267199"/>
          </a:xfrm>
        </p:spPr>
        <p:txBody>
          <a:bodyPr>
            <a:normAutofit/>
          </a:bodyPr>
          <a:lstStyle/>
          <a:p>
            <a:r>
              <a:rPr lang="en-US" sz="3200" dirty="0" smtClean="0">
                <a:solidFill>
                  <a:schemeClr val="bg1">
                    <a:lumMod val="75000"/>
                  </a:schemeClr>
                </a:solidFill>
              </a:rPr>
              <a:t>Representing Lineage</a:t>
            </a:r>
            <a:br>
              <a:rPr lang="en-US" sz="3200" dirty="0" smtClean="0">
                <a:solidFill>
                  <a:schemeClr val="bg1">
                    <a:lumMod val="75000"/>
                  </a:schemeClr>
                </a:solidFill>
              </a:rPr>
            </a:br>
            <a:r>
              <a:rPr lang="en-US" sz="3200" dirty="0" smtClean="0">
                <a:solidFill>
                  <a:schemeClr val="bg1">
                    <a:lumMod val="75000"/>
                  </a:schemeClr>
                </a:solidFill>
              </a:rPr>
              <a:t>Exposing Operator Lineage</a:t>
            </a:r>
            <a:br>
              <a:rPr lang="en-US" sz="3200" dirty="0" smtClean="0">
                <a:solidFill>
                  <a:schemeClr val="bg1">
                    <a:lumMod val="75000"/>
                  </a:schemeClr>
                </a:solidFill>
              </a:rPr>
            </a:br>
            <a:r>
              <a:rPr lang="en-US" b="1" dirty="0" smtClean="0">
                <a:solidFill>
                  <a:schemeClr val="tx2"/>
                </a:solidFill>
              </a:rPr>
              <a:t>What lineage to store?</a:t>
            </a:r>
            <a:r>
              <a:rPr lang="en-US" sz="3200" dirty="0" smtClean="0">
                <a:solidFill>
                  <a:schemeClr val="bg1">
                    <a:lumMod val="75000"/>
                  </a:schemeClr>
                </a:solidFill>
              </a:rPr>
              <a:t/>
            </a:r>
            <a:br>
              <a:rPr lang="en-US" sz="3200" dirty="0" smtClean="0">
                <a:solidFill>
                  <a:schemeClr val="bg1">
                    <a:lumMod val="75000"/>
                  </a:schemeClr>
                </a:solidFill>
              </a:rPr>
            </a:br>
            <a:r>
              <a:rPr lang="en-US" sz="3200" dirty="0" smtClean="0">
                <a:solidFill>
                  <a:schemeClr val="bg1">
                    <a:lumMod val="75000"/>
                  </a:schemeClr>
                </a:solidFill>
              </a:rPr>
              <a:t>Does this work?</a:t>
            </a:r>
            <a:br>
              <a:rPr lang="en-US" sz="3200" dirty="0" smtClean="0">
                <a:solidFill>
                  <a:schemeClr val="bg1">
                    <a:lumMod val="75000"/>
                  </a:schemeClr>
                </a:solidFill>
              </a:rPr>
            </a:br>
            <a:r>
              <a:rPr lang="en-US" sz="3200" dirty="0" err="1" smtClean="0">
                <a:solidFill>
                  <a:schemeClr val="bg1">
                    <a:lumMod val="75000"/>
                  </a:schemeClr>
                </a:solidFill>
              </a:rPr>
              <a:t>Misc</a:t>
            </a:r>
            <a:r>
              <a:rPr lang="en-US" sz="3200" dirty="0" smtClean="0">
                <a:solidFill>
                  <a:schemeClr val="bg1">
                    <a:lumMod val="75000"/>
                  </a:schemeClr>
                </a:solidFill>
              </a:rPr>
              <a:t>…</a:t>
            </a:r>
            <a:endParaRPr lang="en-US" sz="3200" dirty="0">
              <a:solidFill>
                <a:schemeClr val="bg1">
                  <a:lumMod val="75000"/>
                </a:schemeClr>
              </a:solidFill>
            </a:endParaRPr>
          </a:p>
        </p:txBody>
      </p:sp>
    </p:spTree>
    <p:extLst>
      <p:ext uri="{BB962C8B-B14F-4D97-AF65-F5344CB8AC3E}">
        <p14:creationId xmlns:p14="http://schemas.microsoft.com/office/powerpoint/2010/main" val="8929173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LSST Pipeline</a:t>
            </a:r>
            <a:endParaRPr lang="en-US" dirty="0"/>
          </a:p>
        </p:txBody>
      </p:sp>
      <p:pic>
        <p:nvPicPr>
          <p:cNvPr id="4" name="Picture 3"/>
          <p:cNvPicPr>
            <a:picLocks noChangeAspect="1"/>
          </p:cNvPicPr>
          <p:nvPr/>
        </p:nvPicPr>
        <p:blipFill>
          <a:blip r:embed="rId3"/>
          <a:stretch>
            <a:fillRect/>
          </a:stretch>
        </p:blipFill>
        <p:spPr>
          <a:xfrm>
            <a:off x="922140" y="2910609"/>
            <a:ext cx="1399368" cy="1580120"/>
          </a:xfrm>
          <a:prstGeom prst="rect">
            <a:avLst/>
          </a:prstGeom>
        </p:spPr>
      </p:pic>
      <p:pic>
        <p:nvPicPr>
          <p:cNvPr id="5" name="Picture 4"/>
          <p:cNvPicPr>
            <a:picLocks noChangeAspect="1"/>
          </p:cNvPicPr>
          <p:nvPr/>
        </p:nvPicPr>
        <p:blipFill>
          <a:blip r:embed="rId4"/>
          <a:stretch>
            <a:fillRect/>
          </a:stretch>
        </p:blipFill>
        <p:spPr>
          <a:xfrm>
            <a:off x="3008394" y="3105102"/>
            <a:ext cx="1357381" cy="1261567"/>
          </a:xfrm>
          <a:prstGeom prst="rect">
            <a:avLst/>
          </a:prstGeom>
        </p:spPr>
      </p:pic>
      <p:grpSp>
        <p:nvGrpSpPr>
          <p:cNvPr id="18" name="Group 17"/>
          <p:cNvGrpSpPr/>
          <p:nvPr/>
        </p:nvGrpSpPr>
        <p:grpSpPr>
          <a:xfrm>
            <a:off x="5255540" y="3122063"/>
            <a:ext cx="1319197" cy="1226079"/>
            <a:chOff x="6750458" y="2550572"/>
            <a:chExt cx="2905037" cy="2699979"/>
          </a:xfrm>
        </p:grpSpPr>
        <p:pic>
          <p:nvPicPr>
            <p:cNvPr id="10" name="Picture 9"/>
            <p:cNvPicPr>
              <a:picLocks noChangeAspect="1"/>
            </p:cNvPicPr>
            <p:nvPr/>
          </p:nvPicPr>
          <p:blipFill>
            <a:blip r:embed="rId4"/>
            <a:stretch>
              <a:fillRect/>
            </a:stretch>
          </p:blipFill>
          <p:spPr>
            <a:xfrm>
              <a:off x="6750458" y="2550572"/>
              <a:ext cx="2905037" cy="2699979"/>
            </a:xfrm>
            <a:prstGeom prst="rect">
              <a:avLst/>
            </a:prstGeom>
          </p:spPr>
        </p:pic>
        <p:sp>
          <p:nvSpPr>
            <p:cNvPr id="11" name="Oval 10"/>
            <p:cNvSpPr/>
            <p:nvPr/>
          </p:nvSpPr>
          <p:spPr>
            <a:xfrm>
              <a:off x="7144777" y="2785353"/>
              <a:ext cx="469607" cy="501578"/>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Oval 11"/>
            <p:cNvSpPr/>
            <p:nvPr/>
          </p:nvSpPr>
          <p:spPr>
            <a:xfrm>
              <a:off x="8449850" y="3300597"/>
              <a:ext cx="469607" cy="501578"/>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Oval 12"/>
            <p:cNvSpPr/>
            <p:nvPr/>
          </p:nvSpPr>
          <p:spPr>
            <a:xfrm>
              <a:off x="8350813" y="2635955"/>
              <a:ext cx="289805" cy="274653"/>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Oval 13"/>
            <p:cNvSpPr/>
            <p:nvPr/>
          </p:nvSpPr>
          <p:spPr>
            <a:xfrm>
              <a:off x="8919457" y="4407475"/>
              <a:ext cx="370571" cy="364725"/>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Oval 14"/>
            <p:cNvSpPr/>
            <p:nvPr/>
          </p:nvSpPr>
          <p:spPr>
            <a:xfrm>
              <a:off x="9145125" y="2587922"/>
              <a:ext cx="289805" cy="274653"/>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19" name="4-Point Star 18"/>
          <p:cNvSpPr/>
          <p:nvPr/>
        </p:nvSpPr>
        <p:spPr>
          <a:xfrm>
            <a:off x="773425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4-Point Star 19"/>
          <p:cNvSpPr/>
          <p:nvPr/>
        </p:nvSpPr>
        <p:spPr>
          <a:xfrm>
            <a:off x="758795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4-Point Star 20"/>
          <p:cNvSpPr/>
          <p:nvPr/>
        </p:nvSpPr>
        <p:spPr>
          <a:xfrm>
            <a:off x="796214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4-Point Star 21"/>
          <p:cNvSpPr/>
          <p:nvPr/>
        </p:nvSpPr>
        <p:spPr>
          <a:xfrm>
            <a:off x="806483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3" name="4-Point Star 22"/>
          <p:cNvSpPr/>
          <p:nvPr/>
        </p:nvSpPr>
        <p:spPr>
          <a:xfrm>
            <a:off x="791853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4" name="4-Point Star 23"/>
          <p:cNvSpPr/>
          <p:nvPr/>
        </p:nvSpPr>
        <p:spPr>
          <a:xfrm>
            <a:off x="758795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5" name="TextBox 24"/>
          <p:cNvSpPr txBox="1"/>
          <p:nvPr/>
        </p:nvSpPr>
        <p:spPr>
          <a:xfrm>
            <a:off x="2947260" y="4490729"/>
            <a:ext cx="1454455" cy="369332"/>
          </a:xfrm>
          <a:prstGeom prst="rect">
            <a:avLst/>
          </a:prstGeom>
          <a:noFill/>
        </p:spPr>
        <p:txBody>
          <a:bodyPr wrap="none" rtlCol="0">
            <a:spAutoFit/>
          </a:bodyPr>
          <a:lstStyle/>
          <a:p>
            <a:r>
              <a:rPr lang="en-US" dirty="0" smtClean="0">
                <a:latin typeface="Gotham Light"/>
                <a:cs typeface="Gotham Light"/>
              </a:rPr>
              <a:t>Raw Image</a:t>
            </a:r>
            <a:endParaRPr lang="en-US" dirty="0">
              <a:latin typeface="Gotham Light"/>
              <a:cs typeface="Gotham Light"/>
            </a:endParaRPr>
          </a:p>
        </p:txBody>
      </p:sp>
      <p:sp>
        <p:nvSpPr>
          <p:cNvPr id="26" name="TextBox 25"/>
          <p:cNvSpPr txBox="1"/>
          <p:nvPr/>
        </p:nvSpPr>
        <p:spPr>
          <a:xfrm>
            <a:off x="5158134" y="4490729"/>
            <a:ext cx="1600116" cy="369332"/>
          </a:xfrm>
          <a:prstGeom prst="rect">
            <a:avLst/>
          </a:prstGeom>
          <a:noFill/>
        </p:spPr>
        <p:txBody>
          <a:bodyPr wrap="none" rtlCol="0">
            <a:spAutoFit/>
          </a:bodyPr>
          <a:lstStyle/>
          <a:p>
            <a:r>
              <a:rPr lang="en-US" dirty="0" smtClean="0">
                <a:latin typeface="Gotham Light"/>
                <a:cs typeface="Gotham Light"/>
              </a:rPr>
              <a:t>Detect Stars</a:t>
            </a:r>
            <a:endParaRPr lang="en-US" dirty="0">
              <a:latin typeface="Gotham Light"/>
              <a:cs typeface="Gotham Light"/>
            </a:endParaRPr>
          </a:p>
        </p:txBody>
      </p:sp>
      <p:sp>
        <p:nvSpPr>
          <p:cNvPr id="27" name="TextBox 26"/>
          <p:cNvSpPr txBox="1"/>
          <p:nvPr/>
        </p:nvSpPr>
        <p:spPr>
          <a:xfrm>
            <a:off x="7480579" y="4495707"/>
            <a:ext cx="764279" cy="369332"/>
          </a:xfrm>
          <a:prstGeom prst="rect">
            <a:avLst/>
          </a:prstGeom>
          <a:noFill/>
        </p:spPr>
        <p:txBody>
          <a:bodyPr wrap="none" rtlCol="0">
            <a:spAutoFit/>
          </a:bodyPr>
          <a:lstStyle/>
          <a:p>
            <a:r>
              <a:rPr lang="en-US" dirty="0" smtClean="0">
                <a:latin typeface="Gotham Light"/>
                <a:cs typeface="Gotham Light"/>
              </a:rPr>
              <a:t>Stars</a:t>
            </a:r>
            <a:endParaRPr lang="en-US" dirty="0">
              <a:latin typeface="Gotham Light"/>
              <a:cs typeface="Gotham Light"/>
            </a:endParaRPr>
          </a:p>
        </p:txBody>
      </p:sp>
      <p:cxnSp>
        <p:nvCxnSpPr>
          <p:cNvPr id="29" name="Straight Arrow Connector 28"/>
          <p:cNvCxnSpPr>
            <a:stCxn id="5" idx="3"/>
            <a:endCxn id="10" idx="1"/>
          </p:cNvCxnSpPr>
          <p:nvPr/>
        </p:nvCxnSpPr>
        <p:spPr>
          <a:xfrm flipV="1">
            <a:off x="4365775" y="3735103"/>
            <a:ext cx="889765" cy="783"/>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30" name="Straight Arrow Connector 29"/>
          <p:cNvCxnSpPr>
            <a:stCxn id="10" idx="3"/>
          </p:cNvCxnSpPr>
          <p:nvPr/>
        </p:nvCxnSpPr>
        <p:spPr>
          <a:xfrm flipV="1">
            <a:off x="6574737" y="3734321"/>
            <a:ext cx="889765" cy="782"/>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509368301"/>
      </p:ext>
    </p:extLst>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p:cNvCxnSpPr/>
          <p:nvPr/>
        </p:nvCxnSpPr>
        <p:spPr>
          <a:xfrm>
            <a:off x="1749940" y="2583214"/>
            <a:ext cx="5315073"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effectLst/>
        </p:spPr>
        <p:txBody>
          <a:bodyPr/>
          <a:lstStyle/>
          <a:p>
            <a:r>
              <a:rPr lang="en-US" sz="3600" dirty="0" smtClean="0"/>
              <a:t>Architecture</a:t>
            </a:r>
            <a:endParaRPr lang="en-US" sz="3600" dirty="0"/>
          </a:p>
        </p:txBody>
      </p:sp>
      <p:cxnSp>
        <p:nvCxnSpPr>
          <p:cNvPr id="4" name="Straight Connector 3"/>
          <p:cNvCxnSpPr/>
          <p:nvPr/>
        </p:nvCxnSpPr>
        <p:spPr>
          <a:xfrm>
            <a:off x="1773827" y="4523774"/>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 name="Rounded Rectangle 4"/>
          <p:cNvSpPr/>
          <p:nvPr/>
        </p:nvSpPr>
        <p:spPr>
          <a:xfrm>
            <a:off x="1773827" y="2754788"/>
            <a:ext cx="2239086" cy="1542892"/>
          </a:xfrm>
          <a:prstGeom prst="roundRect">
            <a:avLst/>
          </a:prstGeom>
          <a:ln w="19050" cmpd="sng">
            <a:solidFill>
              <a:schemeClr val="accent1">
                <a:lumMod val="75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Workflow Engine</a:t>
            </a:r>
            <a:endParaRPr lang="en-US" sz="1700" dirty="0">
              <a:latin typeface="Gotham Light"/>
              <a:cs typeface="Gotham Light"/>
            </a:endParaRPr>
          </a:p>
        </p:txBody>
      </p:sp>
      <p:cxnSp>
        <p:nvCxnSpPr>
          <p:cNvPr id="9" name="Straight Arrow Connector 8"/>
          <p:cNvCxnSpPr/>
          <p:nvPr/>
        </p:nvCxnSpPr>
        <p:spPr>
          <a:xfrm flipV="1">
            <a:off x="2988313" y="3564249"/>
            <a:ext cx="302916" cy="228888"/>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2518114" y="3472677"/>
            <a:ext cx="773115" cy="91572"/>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2270302" y="3722892"/>
            <a:ext cx="0" cy="800882"/>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2" name="Straight Arrow Connector 11"/>
          <p:cNvCxnSpPr/>
          <p:nvPr/>
        </p:nvCxnSpPr>
        <p:spPr>
          <a:xfrm>
            <a:off x="2813083" y="4220281"/>
            <a:ext cx="0" cy="30349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3" name="Straight Arrow Connector 12"/>
          <p:cNvCxnSpPr/>
          <p:nvPr/>
        </p:nvCxnSpPr>
        <p:spPr>
          <a:xfrm>
            <a:off x="3539041" y="3814464"/>
            <a:ext cx="0" cy="709310"/>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14" name="Can 13"/>
          <p:cNvSpPr/>
          <p:nvPr/>
        </p:nvSpPr>
        <p:spPr>
          <a:xfrm>
            <a:off x="2664655" y="5786112"/>
            <a:ext cx="3513226" cy="668131"/>
          </a:xfrm>
          <a:prstGeom prst="can">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Data Store</a:t>
            </a:r>
            <a:endParaRPr lang="en-US" sz="1700" dirty="0">
              <a:solidFill>
                <a:srgbClr val="000000"/>
              </a:solidFill>
              <a:latin typeface="Gotham Light"/>
              <a:cs typeface="Gotham Light"/>
            </a:endParaRPr>
          </a:p>
        </p:txBody>
      </p:sp>
      <p:sp>
        <p:nvSpPr>
          <p:cNvPr id="15" name="Rounded Rectangle 14"/>
          <p:cNvSpPr/>
          <p:nvPr/>
        </p:nvSpPr>
        <p:spPr>
          <a:xfrm>
            <a:off x="4144015" y="2745770"/>
            <a:ext cx="1379068" cy="1553436"/>
          </a:xfrm>
          <a:prstGeom prst="roundRect">
            <a:avLst/>
          </a:prstGeom>
          <a:ln w="19050" cmpd="sng">
            <a:solidFill>
              <a:schemeClr val="accent3">
                <a:lumMod val="50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Optimizer</a:t>
            </a:r>
            <a:endParaRPr lang="en-US" sz="1700" dirty="0">
              <a:latin typeface="Gotham Light"/>
              <a:cs typeface="Gotham Light"/>
            </a:endParaRPr>
          </a:p>
        </p:txBody>
      </p:sp>
      <p:sp>
        <p:nvSpPr>
          <p:cNvPr id="16" name="Rounded Rectangle 15"/>
          <p:cNvSpPr/>
          <p:nvPr/>
        </p:nvSpPr>
        <p:spPr>
          <a:xfrm>
            <a:off x="5796624" y="2745771"/>
            <a:ext cx="1268389" cy="1553435"/>
          </a:xfrm>
          <a:prstGeom prst="roundRect">
            <a:avLst/>
          </a:prstGeom>
          <a:ln>
            <a:solidFill>
              <a:srgbClr val="C0504D"/>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Lineage</a:t>
            </a:r>
          </a:p>
          <a:p>
            <a:pPr algn="ctr"/>
            <a:r>
              <a:rPr lang="en-US" sz="1700" dirty="0" smtClean="0">
                <a:latin typeface="Gotham Light"/>
                <a:cs typeface="Gotham Light"/>
              </a:rPr>
              <a:t>Query Executor</a:t>
            </a:r>
            <a:endParaRPr lang="en-US" sz="1700" dirty="0">
              <a:latin typeface="Gotham Light"/>
              <a:cs typeface="Gotham Light"/>
            </a:endParaRPr>
          </a:p>
        </p:txBody>
      </p:sp>
      <p:sp>
        <p:nvSpPr>
          <p:cNvPr id="17" name="Cube 16"/>
          <p:cNvSpPr/>
          <p:nvPr/>
        </p:nvSpPr>
        <p:spPr>
          <a:xfrm>
            <a:off x="2062193" y="1505077"/>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smtClean="0">
                <a:latin typeface="Gotham Light"/>
                <a:cs typeface="Gotham Light"/>
              </a:rPr>
              <a:t>Array</a:t>
            </a:r>
            <a:endParaRPr lang="en-US" sz="2400" dirty="0">
              <a:latin typeface="Gotham Light"/>
              <a:cs typeface="Gotham Light"/>
            </a:endParaRPr>
          </a:p>
        </p:txBody>
      </p:sp>
      <p:cxnSp>
        <p:nvCxnSpPr>
          <p:cNvPr id="18" name="Straight Arrow Connector 17"/>
          <p:cNvCxnSpPr/>
          <p:nvPr/>
        </p:nvCxnSpPr>
        <p:spPr>
          <a:xfrm>
            <a:off x="2713129" y="2384307"/>
            <a:ext cx="8312" cy="351692"/>
          </a:xfrm>
          <a:prstGeom prst="straightConnector1">
            <a:avLst/>
          </a:prstGeom>
          <a:ln w="19050" cmpd="sng">
            <a:solidFill>
              <a:schemeClr val="accent1">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5484668" y="1984197"/>
            <a:ext cx="1008075" cy="353943"/>
          </a:xfrm>
          <a:prstGeom prst="rect">
            <a:avLst/>
          </a:prstGeom>
          <a:noFill/>
          <a:effectLst/>
        </p:spPr>
        <p:txBody>
          <a:bodyPr wrap="none" rtlCol="0">
            <a:spAutoFit/>
          </a:bodyPr>
          <a:lstStyle/>
          <a:p>
            <a:r>
              <a:rPr lang="en-US" sz="1700" dirty="0" smtClean="0">
                <a:latin typeface="Gotham Light"/>
                <a:cs typeface="Gotham Light"/>
              </a:rPr>
              <a:t>Queries</a:t>
            </a:r>
            <a:endParaRPr lang="en-US" sz="1700" dirty="0">
              <a:latin typeface="Gotham Light"/>
              <a:cs typeface="Gotham Light"/>
            </a:endParaRPr>
          </a:p>
        </p:txBody>
      </p:sp>
      <p:cxnSp>
        <p:nvCxnSpPr>
          <p:cNvPr id="20" name="Straight Arrow Connector 19"/>
          <p:cNvCxnSpPr/>
          <p:nvPr/>
        </p:nvCxnSpPr>
        <p:spPr>
          <a:xfrm>
            <a:off x="6058691" y="2384307"/>
            <a:ext cx="8312" cy="351692"/>
          </a:xfrm>
          <a:prstGeom prst="straightConnector1">
            <a:avLst/>
          </a:prstGeom>
          <a:ln>
            <a:solidFill>
              <a:srgbClr val="C0504D"/>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15" idx="2"/>
          </p:cNvCxnSpPr>
          <p:nvPr/>
        </p:nvCxnSpPr>
        <p:spPr>
          <a:xfrm>
            <a:off x="4833549" y="4299206"/>
            <a:ext cx="0" cy="224568"/>
          </a:xfrm>
          <a:prstGeom prst="straightConnector1">
            <a:avLst/>
          </a:prstGeom>
          <a:ln>
            <a:solidFill>
              <a:schemeClr val="accent3">
                <a:lumMod val="50000"/>
              </a:schemeClr>
            </a:solidFill>
            <a:headEnd type="arrow"/>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5535468" y="3134098"/>
            <a:ext cx="261156" cy="0"/>
          </a:xfrm>
          <a:prstGeom prst="straightConnector1">
            <a:avLst/>
          </a:prstGeom>
          <a:ln>
            <a:headEnd type="arrow"/>
            <a:tailEnd type="arrow"/>
          </a:ln>
          <a:effectLst/>
        </p:spPr>
        <p:style>
          <a:lnRef idx="2">
            <a:schemeClr val="dk1"/>
          </a:lnRef>
          <a:fillRef idx="0">
            <a:schemeClr val="dk1"/>
          </a:fillRef>
          <a:effectRef idx="1">
            <a:schemeClr val="dk1"/>
          </a:effectRef>
          <a:fontRef idx="minor">
            <a:schemeClr val="tx1"/>
          </a:fontRef>
        </p:style>
      </p:cxnSp>
      <p:cxnSp>
        <p:nvCxnSpPr>
          <p:cNvPr id="23" name="Straight Arrow Connector 22"/>
          <p:cNvCxnSpPr>
            <a:endCxn id="16" idx="2"/>
          </p:cNvCxnSpPr>
          <p:nvPr/>
        </p:nvCxnSpPr>
        <p:spPr>
          <a:xfrm flipV="1">
            <a:off x="6430819" y="4299206"/>
            <a:ext cx="0" cy="244108"/>
          </a:xfrm>
          <a:prstGeom prst="straightConnector1">
            <a:avLst/>
          </a:prstGeom>
          <a:ln>
            <a:solidFill>
              <a:srgbClr val="C0504D"/>
            </a:solidFill>
            <a:prstDash val="sysDash"/>
            <a:headEnd type="arrow"/>
            <a:tailEnd type="arrow"/>
          </a:ln>
          <a:effectLst/>
        </p:spPr>
        <p:style>
          <a:lnRef idx="2">
            <a:schemeClr val="dk1"/>
          </a:lnRef>
          <a:fillRef idx="0">
            <a:schemeClr val="dk1"/>
          </a:fillRef>
          <a:effectRef idx="1">
            <a:schemeClr val="dk1"/>
          </a:effectRef>
          <a:fontRef idx="minor">
            <a:schemeClr val="tx1"/>
          </a:fontRef>
        </p:style>
      </p:cxnSp>
      <p:sp>
        <p:nvSpPr>
          <p:cNvPr id="24" name="TextBox 23"/>
          <p:cNvSpPr txBox="1"/>
          <p:nvPr/>
        </p:nvSpPr>
        <p:spPr>
          <a:xfrm>
            <a:off x="6551418" y="1984197"/>
            <a:ext cx="689785" cy="353943"/>
          </a:xfrm>
          <a:prstGeom prst="rect">
            <a:avLst/>
          </a:prstGeom>
          <a:noFill/>
          <a:effectLst/>
        </p:spPr>
        <p:txBody>
          <a:bodyPr wrap="none" rtlCol="0">
            <a:spAutoFit/>
          </a:bodyPr>
          <a:lstStyle/>
          <a:p>
            <a:r>
              <a:rPr lang="en-US" sz="1700" dirty="0" smtClean="0">
                <a:latin typeface="Gotham Light"/>
                <a:cs typeface="Gotham Light"/>
              </a:rPr>
              <a:t>Cells</a:t>
            </a:r>
            <a:endParaRPr lang="en-US" sz="1700" dirty="0">
              <a:latin typeface="Gotham Light"/>
              <a:cs typeface="Gotham Light"/>
            </a:endParaRPr>
          </a:p>
        </p:txBody>
      </p:sp>
      <p:cxnSp>
        <p:nvCxnSpPr>
          <p:cNvPr id="25" name="Straight Arrow Connector 24"/>
          <p:cNvCxnSpPr/>
          <p:nvPr/>
        </p:nvCxnSpPr>
        <p:spPr>
          <a:xfrm flipH="1" flipV="1">
            <a:off x="6892292" y="2384307"/>
            <a:ext cx="1" cy="351692"/>
          </a:xfrm>
          <a:prstGeom prst="straightConnector1">
            <a:avLst/>
          </a:prstGeom>
          <a:ln>
            <a:solidFill>
              <a:srgbClr val="C0504D"/>
            </a:solidFill>
            <a:prstDash val="sysDash"/>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41" idx="2"/>
            <a:endCxn id="14" idx="1"/>
          </p:cNvCxnSpPr>
          <p:nvPr/>
        </p:nvCxnSpPr>
        <p:spPr>
          <a:xfrm>
            <a:off x="4128275" y="5218529"/>
            <a:ext cx="292993" cy="56758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33" name="Cube 32"/>
          <p:cNvSpPr/>
          <p:nvPr/>
        </p:nvSpPr>
        <p:spPr>
          <a:xfrm>
            <a:off x="2137585" y="1591103"/>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700" dirty="0" smtClean="0">
                <a:latin typeface="Gotham Light"/>
                <a:cs typeface="Gotham Light"/>
              </a:rPr>
              <a:t>Array</a:t>
            </a:r>
            <a:endParaRPr lang="en-US" sz="1700" dirty="0">
              <a:latin typeface="Gotham Light"/>
              <a:cs typeface="Gotham Light"/>
            </a:endParaRPr>
          </a:p>
        </p:txBody>
      </p:sp>
      <p:sp>
        <p:nvSpPr>
          <p:cNvPr id="38" name="Rectangle 37"/>
          <p:cNvSpPr/>
          <p:nvPr/>
        </p:nvSpPr>
        <p:spPr>
          <a:xfrm>
            <a:off x="5514653" y="4721970"/>
            <a:ext cx="1550360" cy="496559"/>
          </a:xfrm>
          <a:prstGeom prst="rect">
            <a:avLst/>
          </a:prstGeom>
          <a:solidFill>
            <a:srgbClr val="FFFFFF"/>
          </a:solidFill>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700" dirty="0" smtClean="0">
                <a:solidFill>
                  <a:srgbClr val="000000"/>
                </a:solidFill>
                <a:latin typeface="Gotham Light"/>
                <a:cs typeface="Gotham Light"/>
              </a:rPr>
              <a:t>Re-executor</a:t>
            </a:r>
            <a:endParaRPr lang="en-US" sz="1700" dirty="0">
              <a:solidFill>
                <a:srgbClr val="000000"/>
              </a:solidFill>
              <a:latin typeface="Gotham Light"/>
              <a:cs typeface="Gotham Light"/>
            </a:endParaRPr>
          </a:p>
        </p:txBody>
      </p:sp>
      <p:sp>
        <p:nvSpPr>
          <p:cNvPr id="40" name="Rectangle 39"/>
          <p:cNvSpPr/>
          <p:nvPr/>
        </p:nvSpPr>
        <p:spPr>
          <a:xfrm>
            <a:off x="1749940" y="4783533"/>
            <a:ext cx="1138684" cy="369332"/>
          </a:xfrm>
          <a:prstGeom prst="rect">
            <a:avLst/>
          </a:prstGeom>
          <a:effectLst/>
        </p:spPr>
        <p:txBody>
          <a:bodyPr wrap="none">
            <a:spAutoFit/>
          </a:bodyPr>
          <a:lstStyle/>
          <a:p>
            <a:r>
              <a:rPr lang="en-US" dirty="0">
                <a:latin typeface="Gotham Light"/>
                <a:cs typeface="Gotham Light"/>
              </a:rPr>
              <a:t>Runtime</a:t>
            </a:r>
          </a:p>
        </p:txBody>
      </p:sp>
      <p:cxnSp>
        <p:nvCxnSpPr>
          <p:cNvPr id="42" name="Straight Connector 41"/>
          <p:cNvCxnSpPr/>
          <p:nvPr/>
        </p:nvCxnSpPr>
        <p:spPr>
          <a:xfrm>
            <a:off x="1773827" y="5342759"/>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4042414" y="1984197"/>
            <a:ext cx="1410075" cy="353943"/>
          </a:xfrm>
          <a:prstGeom prst="rect">
            <a:avLst/>
          </a:prstGeom>
          <a:noFill/>
          <a:effectLst/>
        </p:spPr>
        <p:txBody>
          <a:bodyPr wrap="none" rtlCol="0">
            <a:spAutoFit/>
          </a:bodyPr>
          <a:lstStyle/>
          <a:p>
            <a:r>
              <a:rPr lang="en-US" sz="1700" dirty="0" smtClean="0">
                <a:latin typeface="Gotham Light"/>
                <a:cs typeface="Gotham Light"/>
              </a:rPr>
              <a:t>Constraints</a:t>
            </a:r>
            <a:endParaRPr lang="en-US" sz="1700" dirty="0">
              <a:latin typeface="Gotham Light"/>
              <a:cs typeface="Gotham Light"/>
            </a:endParaRPr>
          </a:p>
        </p:txBody>
      </p:sp>
      <p:cxnSp>
        <p:nvCxnSpPr>
          <p:cNvPr id="46" name="Straight Arrow Connector 45"/>
          <p:cNvCxnSpPr/>
          <p:nvPr/>
        </p:nvCxnSpPr>
        <p:spPr>
          <a:xfrm>
            <a:off x="4743295" y="2417562"/>
            <a:ext cx="8312" cy="351692"/>
          </a:xfrm>
          <a:prstGeom prst="straightConnector1">
            <a:avLst/>
          </a:prstGeom>
          <a:ln>
            <a:solidFill>
              <a:schemeClr val="accent3">
                <a:lumMod val="5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41" name="Rectangle 40"/>
          <p:cNvSpPr/>
          <p:nvPr/>
        </p:nvSpPr>
        <p:spPr>
          <a:xfrm>
            <a:off x="2922836" y="4725594"/>
            <a:ext cx="2410877" cy="492935"/>
          </a:xfrm>
          <a:prstGeom prst="rect">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Encoder/decoder</a:t>
            </a:r>
            <a:endParaRPr lang="en-US" sz="1700" dirty="0">
              <a:solidFill>
                <a:srgbClr val="000000"/>
              </a:solidFill>
              <a:latin typeface="Gotham Light"/>
              <a:cs typeface="Gotham Light"/>
            </a:endParaRPr>
          </a:p>
        </p:txBody>
      </p:sp>
      <p:sp>
        <p:nvSpPr>
          <p:cNvPr id="44" name="Oval 43"/>
          <p:cNvSpPr/>
          <p:nvPr/>
        </p:nvSpPr>
        <p:spPr>
          <a:xfrm>
            <a:off x="2565271" y="3698524"/>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C</a:t>
            </a:r>
            <a:endParaRPr lang="en-US" sz="2000" dirty="0">
              <a:solidFill>
                <a:srgbClr val="000000"/>
              </a:solidFill>
              <a:latin typeface="Gotham Light"/>
              <a:cs typeface="Gotham Light"/>
            </a:endParaRPr>
          </a:p>
        </p:txBody>
      </p:sp>
      <p:sp>
        <p:nvSpPr>
          <p:cNvPr id="47" name="Oval 46"/>
          <p:cNvSpPr/>
          <p:nvPr/>
        </p:nvSpPr>
        <p:spPr>
          <a:xfrm>
            <a:off x="2022490" y="3201135"/>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A</a:t>
            </a:r>
            <a:endParaRPr lang="en-US" sz="2000" dirty="0">
              <a:solidFill>
                <a:srgbClr val="000000"/>
              </a:solidFill>
              <a:latin typeface="Gotham Light"/>
              <a:cs typeface="Gotham Light"/>
            </a:endParaRPr>
          </a:p>
        </p:txBody>
      </p:sp>
      <p:sp>
        <p:nvSpPr>
          <p:cNvPr id="48" name="Oval 47"/>
          <p:cNvSpPr/>
          <p:nvPr/>
        </p:nvSpPr>
        <p:spPr>
          <a:xfrm>
            <a:off x="3291229" y="3292707"/>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D</a:t>
            </a:r>
            <a:endParaRPr lang="en-US" sz="2000" dirty="0">
              <a:solidFill>
                <a:srgbClr val="000000"/>
              </a:solidFill>
              <a:latin typeface="Gotham Light"/>
              <a:cs typeface="Gotham Light"/>
            </a:endParaRPr>
          </a:p>
        </p:txBody>
      </p:sp>
    </p:spTree>
    <p:extLst>
      <p:ext uri="{BB962C8B-B14F-4D97-AF65-F5344CB8AC3E}">
        <p14:creationId xmlns:p14="http://schemas.microsoft.com/office/powerpoint/2010/main" val="600635039"/>
      </p:ext>
    </p:extLst>
  </p:cSld>
  <p:clrMapOvr>
    <a:masterClrMapping/>
  </p:clrMapOvr>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p:cNvCxnSpPr/>
          <p:nvPr/>
        </p:nvCxnSpPr>
        <p:spPr>
          <a:xfrm>
            <a:off x="1749940" y="2583214"/>
            <a:ext cx="5315073"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effectLst/>
        </p:spPr>
        <p:txBody>
          <a:bodyPr/>
          <a:lstStyle/>
          <a:p>
            <a:r>
              <a:rPr lang="en-US" sz="3600" dirty="0" smtClean="0"/>
              <a:t>Architecture</a:t>
            </a:r>
            <a:endParaRPr lang="en-US" sz="3600" dirty="0"/>
          </a:p>
        </p:txBody>
      </p:sp>
      <p:cxnSp>
        <p:nvCxnSpPr>
          <p:cNvPr id="4" name="Straight Connector 3"/>
          <p:cNvCxnSpPr/>
          <p:nvPr/>
        </p:nvCxnSpPr>
        <p:spPr>
          <a:xfrm>
            <a:off x="1773827" y="4523774"/>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5" name="Rounded Rectangle 4"/>
          <p:cNvSpPr/>
          <p:nvPr/>
        </p:nvSpPr>
        <p:spPr>
          <a:xfrm>
            <a:off x="1773827" y="2754788"/>
            <a:ext cx="2239086" cy="1542892"/>
          </a:xfrm>
          <a:prstGeom prst="roundRect">
            <a:avLst/>
          </a:prstGeom>
          <a:ln w="19050" cmpd="sng">
            <a:solidFill>
              <a:schemeClr val="accent1">
                <a:lumMod val="75000"/>
              </a:schemeClr>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Workflow Engine</a:t>
            </a:r>
            <a:endParaRPr lang="en-US" sz="1700" dirty="0">
              <a:latin typeface="Gotham Light"/>
              <a:cs typeface="Gotham Light"/>
            </a:endParaRPr>
          </a:p>
        </p:txBody>
      </p:sp>
      <p:cxnSp>
        <p:nvCxnSpPr>
          <p:cNvPr id="11" name="Straight Arrow Connector 10"/>
          <p:cNvCxnSpPr/>
          <p:nvPr/>
        </p:nvCxnSpPr>
        <p:spPr>
          <a:xfrm>
            <a:off x="2270302" y="3722892"/>
            <a:ext cx="0" cy="800882"/>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2" name="Straight Arrow Connector 11"/>
          <p:cNvCxnSpPr/>
          <p:nvPr/>
        </p:nvCxnSpPr>
        <p:spPr>
          <a:xfrm>
            <a:off x="2813083" y="4220281"/>
            <a:ext cx="0" cy="30349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cxnSp>
        <p:nvCxnSpPr>
          <p:cNvPr id="13" name="Straight Arrow Connector 12"/>
          <p:cNvCxnSpPr/>
          <p:nvPr/>
        </p:nvCxnSpPr>
        <p:spPr>
          <a:xfrm>
            <a:off x="3539041" y="3814464"/>
            <a:ext cx="0" cy="709310"/>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14" name="Can 13"/>
          <p:cNvSpPr/>
          <p:nvPr/>
        </p:nvSpPr>
        <p:spPr>
          <a:xfrm>
            <a:off x="2664655" y="5786112"/>
            <a:ext cx="3513226" cy="668131"/>
          </a:xfrm>
          <a:prstGeom prst="can">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Data Store</a:t>
            </a:r>
            <a:endParaRPr lang="en-US" sz="1700" dirty="0">
              <a:solidFill>
                <a:srgbClr val="000000"/>
              </a:solidFill>
              <a:latin typeface="Gotham Light"/>
              <a:cs typeface="Gotham Light"/>
            </a:endParaRPr>
          </a:p>
        </p:txBody>
      </p:sp>
      <p:sp>
        <p:nvSpPr>
          <p:cNvPr id="15" name="Rounded Rectangle 14"/>
          <p:cNvSpPr/>
          <p:nvPr/>
        </p:nvSpPr>
        <p:spPr>
          <a:xfrm>
            <a:off x="4144015" y="2745770"/>
            <a:ext cx="1379068" cy="1553436"/>
          </a:xfrm>
          <a:prstGeom prst="roundRect">
            <a:avLst/>
          </a:prstGeom>
          <a:solidFill>
            <a:srgbClr val="F79646"/>
          </a:solidFill>
          <a:ln w="76200" cmpd="sng">
            <a:solidFill>
              <a:srgbClr val="F79646"/>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solidFill>
                  <a:srgbClr val="FFFFFF"/>
                </a:solidFill>
                <a:latin typeface="Gotham Light"/>
                <a:cs typeface="Gotham Light"/>
              </a:rPr>
              <a:t>Optimizer</a:t>
            </a:r>
            <a:endParaRPr lang="en-US" sz="1700" dirty="0">
              <a:solidFill>
                <a:srgbClr val="FFFFFF"/>
              </a:solidFill>
              <a:latin typeface="Gotham Light"/>
              <a:cs typeface="Gotham Light"/>
            </a:endParaRPr>
          </a:p>
        </p:txBody>
      </p:sp>
      <p:sp>
        <p:nvSpPr>
          <p:cNvPr id="16" name="Rounded Rectangle 15"/>
          <p:cNvSpPr/>
          <p:nvPr/>
        </p:nvSpPr>
        <p:spPr>
          <a:xfrm>
            <a:off x="5796624" y="2745771"/>
            <a:ext cx="1268389" cy="1553435"/>
          </a:xfrm>
          <a:prstGeom prst="roundRect">
            <a:avLst/>
          </a:prstGeom>
          <a:ln>
            <a:solidFill>
              <a:srgbClr val="C0504D"/>
            </a:solidFill>
          </a:ln>
          <a:effectLst/>
        </p:spPr>
        <p:style>
          <a:lnRef idx="2">
            <a:schemeClr val="accent1"/>
          </a:lnRef>
          <a:fillRef idx="1">
            <a:schemeClr val="lt1"/>
          </a:fillRef>
          <a:effectRef idx="0">
            <a:schemeClr val="accent1"/>
          </a:effectRef>
          <a:fontRef idx="minor">
            <a:schemeClr val="dk1"/>
          </a:fontRef>
        </p:style>
        <p:txBody>
          <a:bodyPr rtlCol="0" anchor="t"/>
          <a:lstStyle/>
          <a:p>
            <a:pPr algn="ctr"/>
            <a:r>
              <a:rPr lang="en-US" sz="1700" dirty="0" smtClean="0">
                <a:latin typeface="Gotham Light"/>
                <a:cs typeface="Gotham Light"/>
              </a:rPr>
              <a:t>Lineage</a:t>
            </a:r>
          </a:p>
          <a:p>
            <a:pPr algn="ctr"/>
            <a:r>
              <a:rPr lang="en-US" sz="1700" dirty="0" smtClean="0">
                <a:latin typeface="Gotham Light"/>
                <a:cs typeface="Gotham Light"/>
              </a:rPr>
              <a:t>Query Executor</a:t>
            </a:r>
            <a:endParaRPr lang="en-US" sz="1700" dirty="0">
              <a:latin typeface="Gotham Light"/>
              <a:cs typeface="Gotham Light"/>
            </a:endParaRPr>
          </a:p>
        </p:txBody>
      </p:sp>
      <p:sp>
        <p:nvSpPr>
          <p:cNvPr id="17" name="Cube 16"/>
          <p:cNvSpPr/>
          <p:nvPr/>
        </p:nvSpPr>
        <p:spPr>
          <a:xfrm>
            <a:off x="2062193" y="1505077"/>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smtClean="0">
                <a:latin typeface="Gotham Light"/>
                <a:cs typeface="Gotham Light"/>
              </a:rPr>
              <a:t>Array</a:t>
            </a:r>
            <a:endParaRPr lang="en-US" sz="2400" dirty="0">
              <a:latin typeface="Gotham Light"/>
              <a:cs typeface="Gotham Light"/>
            </a:endParaRPr>
          </a:p>
        </p:txBody>
      </p:sp>
      <p:cxnSp>
        <p:nvCxnSpPr>
          <p:cNvPr id="18" name="Straight Arrow Connector 17"/>
          <p:cNvCxnSpPr/>
          <p:nvPr/>
        </p:nvCxnSpPr>
        <p:spPr>
          <a:xfrm>
            <a:off x="2713129" y="2384307"/>
            <a:ext cx="8312" cy="351692"/>
          </a:xfrm>
          <a:prstGeom prst="straightConnector1">
            <a:avLst/>
          </a:prstGeom>
          <a:ln w="19050" cmpd="sng">
            <a:solidFill>
              <a:schemeClr val="accent1">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5484668" y="1984197"/>
            <a:ext cx="1008075" cy="353943"/>
          </a:xfrm>
          <a:prstGeom prst="rect">
            <a:avLst/>
          </a:prstGeom>
          <a:noFill/>
          <a:effectLst/>
        </p:spPr>
        <p:txBody>
          <a:bodyPr wrap="none" rtlCol="0">
            <a:spAutoFit/>
          </a:bodyPr>
          <a:lstStyle/>
          <a:p>
            <a:r>
              <a:rPr lang="en-US" sz="1700" dirty="0" smtClean="0">
                <a:latin typeface="Gotham Light"/>
                <a:cs typeface="Gotham Light"/>
              </a:rPr>
              <a:t>Queries</a:t>
            </a:r>
            <a:endParaRPr lang="en-US" sz="1700" dirty="0">
              <a:latin typeface="Gotham Light"/>
              <a:cs typeface="Gotham Light"/>
            </a:endParaRPr>
          </a:p>
        </p:txBody>
      </p:sp>
      <p:cxnSp>
        <p:nvCxnSpPr>
          <p:cNvPr id="20" name="Straight Arrow Connector 19"/>
          <p:cNvCxnSpPr/>
          <p:nvPr/>
        </p:nvCxnSpPr>
        <p:spPr>
          <a:xfrm>
            <a:off x="6058691" y="2384307"/>
            <a:ext cx="8312" cy="351692"/>
          </a:xfrm>
          <a:prstGeom prst="straightConnector1">
            <a:avLst/>
          </a:prstGeom>
          <a:ln>
            <a:solidFill>
              <a:srgbClr val="C0504D"/>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15" idx="2"/>
          </p:cNvCxnSpPr>
          <p:nvPr/>
        </p:nvCxnSpPr>
        <p:spPr>
          <a:xfrm>
            <a:off x="4833549" y="4299206"/>
            <a:ext cx="0" cy="224568"/>
          </a:xfrm>
          <a:prstGeom prst="straightConnector1">
            <a:avLst/>
          </a:prstGeom>
          <a:ln>
            <a:solidFill>
              <a:srgbClr val="F79646"/>
            </a:solidFill>
            <a:headEnd type="arrow"/>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5535468" y="3134098"/>
            <a:ext cx="261156" cy="0"/>
          </a:xfrm>
          <a:prstGeom prst="straightConnector1">
            <a:avLst/>
          </a:prstGeom>
          <a:ln>
            <a:headEnd type="arrow"/>
            <a:tailEnd type="arrow"/>
          </a:ln>
          <a:effectLst/>
        </p:spPr>
        <p:style>
          <a:lnRef idx="2">
            <a:schemeClr val="dk1"/>
          </a:lnRef>
          <a:fillRef idx="0">
            <a:schemeClr val="dk1"/>
          </a:fillRef>
          <a:effectRef idx="1">
            <a:schemeClr val="dk1"/>
          </a:effectRef>
          <a:fontRef idx="minor">
            <a:schemeClr val="tx1"/>
          </a:fontRef>
        </p:style>
      </p:cxnSp>
      <p:cxnSp>
        <p:nvCxnSpPr>
          <p:cNvPr id="23" name="Straight Arrow Connector 22"/>
          <p:cNvCxnSpPr>
            <a:endCxn id="16" idx="2"/>
          </p:cNvCxnSpPr>
          <p:nvPr/>
        </p:nvCxnSpPr>
        <p:spPr>
          <a:xfrm flipV="1">
            <a:off x="6430819" y="4299206"/>
            <a:ext cx="0" cy="244108"/>
          </a:xfrm>
          <a:prstGeom prst="straightConnector1">
            <a:avLst/>
          </a:prstGeom>
          <a:ln>
            <a:solidFill>
              <a:srgbClr val="C0504D"/>
            </a:solidFill>
            <a:prstDash val="sysDash"/>
            <a:headEnd type="arrow"/>
            <a:tailEnd type="arrow"/>
          </a:ln>
          <a:effectLst/>
        </p:spPr>
        <p:style>
          <a:lnRef idx="2">
            <a:schemeClr val="dk1"/>
          </a:lnRef>
          <a:fillRef idx="0">
            <a:schemeClr val="dk1"/>
          </a:fillRef>
          <a:effectRef idx="1">
            <a:schemeClr val="dk1"/>
          </a:effectRef>
          <a:fontRef idx="minor">
            <a:schemeClr val="tx1"/>
          </a:fontRef>
        </p:style>
      </p:cxnSp>
      <p:sp>
        <p:nvSpPr>
          <p:cNvPr id="24" name="TextBox 23"/>
          <p:cNvSpPr txBox="1"/>
          <p:nvPr/>
        </p:nvSpPr>
        <p:spPr>
          <a:xfrm>
            <a:off x="6551418" y="1984197"/>
            <a:ext cx="689785" cy="353943"/>
          </a:xfrm>
          <a:prstGeom prst="rect">
            <a:avLst/>
          </a:prstGeom>
          <a:noFill/>
          <a:effectLst/>
        </p:spPr>
        <p:txBody>
          <a:bodyPr wrap="none" rtlCol="0">
            <a:spAutoFit/>
          </a:bodyPr>
          <a:lstStyle/>
          <a:p>
            <a:r>
              <a:rPr lang="en-US" sz="1700" dirty="0" smtClean="0">
                <a:latin typeface="Gotham Light"/>
                <a:cs typeface="Gotham Light"/>
              </a:rPr>
              <a:t>Cells</a:t>
            </a:r>
            <a:endParaRPr lang="en-US" sz="1700" dirty="0">
              <a:latin typeface="Gotham Light"/>
              <a:cs typeface="Gotham Light"/>
            </a:endParaRPr>
          </a:p>
        </p:txBody>
      </p:sp>
      <p:cxnSp>
        <p:nvCxnSpPr>
          <p:cNvPr id="25" name="Straight Arrow Connector 24"/>
          <p:cNvCxnSpPr/>
          <p:nvPr/>
        </p:nvCxnSpPr>
        <p:spPr>
          <a:xfrm flipH="1" flipV="1">
            <a:off x="6892292" y="2384307"/>
            <a:ext cx="1" cy="351692"/>
          </a:xfrm>
          <a:prstGeom prst="straightConnector1">
            <a:avLst/>
          </a:prstGeom>
          <a:ln>
            <a:solidFill>
              <a:srgbClr val="C0504D"/>
            </a:solidFill>
            <a:prstDash val="sysDash"/>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41" idx="2"/>
            <a:endCxn id="14" idx="1"/>
          </p:cNvCxnSpPr>
          <p:nvPr/>
        </p:nvCxnSpPr>
        <p:spPr>
          <a:xfrm>
            <a:off x="4128275" y="5218529"/>
            <a:ext cx="292993" cy="567583"/>
          </a:xfrm>
          <a:prstGeom prst="straightConnector1">
            <a:avLst/>
          </a:prstGeom>
          <a:ln w="19050" cmpd="sng">
            <a:solidFill>
              <a:schemeClr val="accent1">
                <a:lumMod val="75000"/>
              </a:schemeClr>
            </a:solidFill>
            <a:prstDash val="sysDash"/>
            <a:tailEnd type="arrow"/>
          </a:ln>
          <a:effectLst/>
        </p:spPr>
        <p:style>
          <a:lnRef idx="2">
            <a:schemeClr val="dk1"/>
          </a:lnRef>
          <a:fillRef idx="0">
            <a:schemeClr val="dk1"/>
          </a:fillRef>
          <a:effectRef idx="1">
            <a:schemeClr val="dk1"/>
          </a:effectRef>
          <a:fontRef idx="minor">
            <a:schemeClr val="tx1"/>
          </a:fontRef>
        </p:style>
      </p:cxnSp>
      <p:sp>
        <p:nvSpPr>
          <p:cNvPr id="33" name="Cube 32"/>
          <p:cNvSpPr/>
          <p:nvPr/>
        </p:nvSpPr>
        <p:spPr>
          <a:xfrm>
            <a:off x="2137585" y="1591103"/>
            <a:ext cx="1177987" cy="902564"/>
          </a:xfrm>
          <a:prstGeom prst="cube">
            <a:avLst/>
          </a:prstGeom>
          <a:ln w="19050" cmpd="sng">
            <a:solidFill>
              <a:schemeClr val="accent1">
                <a:lumMod val="75000"/>
              </a:schemeClr>
            </a:solidFill>
          </a:ln>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700" dirty="0" smtClean="0">
                <a:latin typeface="Gotham Light"/>
                <a:cs typeface="Gotham Light"/>
              </a:rPr>
              <a:t>Array</a:t>
            </a:r>
            <a:endParaRPr lang="en-US" sz="1700" dirty="0">
              <a:latin typeface="Gotham Light"/>
              <a:cs typeface="Gotham Light"/>
            </a:endParaRPr>
          </a:p>
        </p:txBody>
      </p:sp>
      <p:sp>
        <p:nvSpPr>
          <p:cNvPr id="38" name="Rectangle 37"/>
          <p:cNvSpPr/>
          <p:nvPr/>
        </p:nvSpPr>
        <p:spPr>
          <a:xfrm>
            <a:off x="5514653" y="4721970"/>
            <a:ext cx="1550360" cy="496559"/>
          </a:xfrm>
          <a:prstGeom prst="rect">
            <a:avLst/>
          </a:prstGeom>
          <a:solidFill>
            <a:srgbClr val="FFFFFF"/>
          </a:solidFill>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700" dirty="0" smtClean="0">
                <a:solidFill>
                  <a:srgbClr val="000000"/>
                </a:solidFill>
                <a:latin typeface="Gotham Light"/>
                <a:cs typeface="Gotham Light"/>
              </a:rPr>
              <a:t>Re-executor</a:t>
            </a:r>
            <a:endParaRPr lang="en-US" sz="1700" dirty="0">
              <a:solidFill>
                <a:srgbClr val="000000"/>
              </a:solidFill>
              <a:latin typeface="Gotham Light"/>
              <a:cs typeface="Gotham Light"/>
            </a:endParaRPr>
          </a:p>
        </p:txBody>
      </p:sp>
      <p:sp>
        <p:nvSpPr>
          <p:cNvPr id="40" name="Rectangle 39"/>
          <p:cNvSpPr/>
          <p:nvPr/>
        </p:nvSpPr>
        <p:spPr>
          <a:xfrm>
            <a:off x="1749940" y="4783533"/>
            <a:ext cx="1138684" cy="369332"/>
          </a:xfrm>
          <a:prstGeom prst="rect">
            <a:avLst/>
          </a:prstGeom>
          <a:effectLst/>
        </p:spPr>
        <p:txBody>
          <a:bodyPr wrap="none">
            <a:spAutoFit/>
          </a:bodyPr>
          <a:lstStyle/>
          <a:p>
            <a:r>
              <a:rPr lang="en-US" dirty="0">
                <a:latin typeface="Gotham Light"/>
                <a:cs typeface="Gotham Light"/>
              </a:rPr>
              <a:t>Runtime</a:t>
            </a:r>
          </a:p>
        </p:txBody>
      </p:sp>
      <p:cxnSp>
        <p:nvCxnSpPr>
          <p:cNvPr id="42" name="Straight Connector 41"/>
          <p:cNvCxnSpPr/>
          <p:nvPr/>
        </p:nvCxnSpPr>
        <p:spPr>
          <a:xfrm>
            <a:off x="1773827" y="5342759"/>
            <a:ext cx="5291186"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4042414" y="1984197"/>
            <a:ext cx="1410075" cy="353943"/>
          </a:xfrm>
          <a:prstGeom prst="rect">
            <a:avLst/>
          </a:prstGeom>
          <a:noFill/>
          <a:effectLst/>
        </p:spPr>
        <p:txBody>
          <a:bodyPr wrap="none" rtlCol="0">
            <a:spAutoFit/>
          </a:bodyPr>
          <a:lstStyle/>
          <a:p>
            <a:r>
              <a:rPr lang="en-US" sz="1700" dirty="0" smtClean="0">
                <a:latin typeface="Gotham Light"/>
                <a:cs typeface="Gotham Light"/>
              </a:rPr>
              <a:t>Constraints</a:t>
            </a:r>
            <a:endParaRPr lang="en-US" sz="1700" dirty="0">
              <a:latin typeface="Gotham Light"/>
              <a:cs typeface="Gotham Light"/>
            </a:endParaRPr>
          </a:p>
        </p:txBody>
      </p:sp>
      <p:cxnSp>
        <p:nvCxnSpPr>
          <p:cNvPr id="46" name="Straight Arrow Connector 45"/>
          <p:cNvCxnSpPr/>
          <p:nvPr/>
        </p:nvCxnSpPr>
        <p:spPr>
          <a:xfrm>
            <a:off x="4743295" y="2376922"/>
            <a:ext cx="8312" cy="351692"/>
          </a:xfrm>
          <a:prstGeom prst="straightConnector1">
            <a:avLst/>
          </a:prstGeom>
          <a:ln>
            <a:solidFill>
              <a:srgbClr val="F79646"/>
            </a:solidFill>
            <a:tailEnd type="arrow"/>
          </a:ln>
          <a:effectLst/>
        </p:spPr>
        <p:style>
          <a:lnRef idx="2">
            <a:schemeClr val="accent1"/>
          </a:lnRef>
          <a:fillRef idx="0">
            <a:schemeClr val="accent1"/>
          </a:fillRef>
          <a:effectRef idx="1">
            <a:schemeClr val="accent1"/>
          </a:effectRef>
          <a:fontRef idx="minor">
            <a:schemeClr val="tx1"/>
          </a:fontRef>
        </p:style>
      </p:cxnSp>
      <p:sp>
        <p:nvSpPr>
          <p:cNvPr id="41" name="Rectangle 40"/>
          <p:cNvSpPr/>
          <p:nvPr/>
        </p:nvSpPr>
        <p:spPr>
          <a:xfrm>
            <a:off x="2922836" y="4725594"/>
            <a:ext cx="2410877" cy="492935"/>
          </a:xfrm>
          <a:prstGeom prst="rect">
            <a:avLst/>
          </a:prstGeom>
          <a:solidFill>
            <a:schemeClr val="bg1"/>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00" dirty="0" smtClean="0">
                <a:solidFill>
                  <a:srgbClr val="000000"/>
                </a:solidFill>
                <a:latin typeface="Gotham Light"/>
                <a:cs typeface="Gotham Light"/>
              </a:rPr>
              <a:t>Encoder/decoder</a:t>
            </a:r>
            <a:endParaRPr lang="en-US" sz="1700" dirty="0">
              <a:solidFill>
                <a:srgbClr val="000000"/>
              </a:solidFill>
              <a:latin typeface="Gotham Light"/>
              <a:cs typeface="Gotham Light"/>
            </a:endParaRPr>
          </a:p>
        </p:txBody>
      </p:sp>
      <p:cxnSp>
        <p:nvCxnSpPr>
          <p:cNvPr id="37" name="Straight Arrow Connector 36"/>
          <p:cNvCxnSpPr/>
          <p:nvPr/>
        </p:nvCxnSpPr>
        <p:spPr>
          <a:xfrm flipV="1">
            <a:off x="2988313" y="3564249"/>
            <a:ext cx="302916" cy="228888"/>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a:off x="2518114" y="3472677"/>
            <a:ext cx="773115" cy="91572"/>
          </a:xfrm>
          <a:prstGeom prst="straightConnector1">
            <a:avLst/>
          </a:prstGeom>
          <a:ln w="19050" cmpd="sng">
            <a:solidFill>
              <a:srgbClr val="376092"/>
            </a:solidFill>
            <a:tailEnd type="arrow"/>
          </a:ln>
          <a:effectLst/>
        </p:spPr>
        <p:style>
          <a:lnRef idx="2">
            <a:schemeClr val="accent1"/>
          </a:lnRef>
          <a:fillRef idx="0">
            <a:schemeClr val="accent1"/>
          </a:fillRef>
          <a:effectRef idx="1">
            <a:schemeClr val="accent1"/>
          </a:effectRef>
          <a:fontRef idx="minor">
            <a:schemeClr val="tx1"/>
          </a:fontRef>
        </p:style>
      </p:cxnSp>
      <p:sp>
        <p:nvSpPr>
          <p:cNvPr id="43" name="Oval 42"/>
          <p:cNvSpPr/>
          <p:nvPr/>
        </p:nvSpPr>
        <p:spPr>
          <a:xfrm>
            <a:off x="2565271" y="3698524"/>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C</a:t>
            </a:r>
            <a:endParaRPr lang="en-US" sz="2000" dirty="0">
              <a:solidFill>
                <a:srgbClr val="000000"/>
              </a:solidFill>
              <a:latin typeface="Gotham Light"/>
              <a:cs typeface="Gotham Light"/>
            </a:endParaRPr>
          </a:p>
        </p:txBody>
      </p:sp>
      <p:sp>
        <p:nvSpPr>
          <p:cNvPr id="44" name="Oval 43"/>
          <p:cNvSpPr/>
          <p:nvPr/>
        </p:nvSpPr>
        <p:spPr>
          <a:xfrm>
            <a:off x="2022490" y="3201135"/>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A</a:t>
            </a:r>
            <a:endParaRPr lang="en-US" sz="2000" dirty="0">
              <a:solidFill>
                <a:srgbClr val="000000"/>
              </a:solidFill>
              <a:latin typeface="Gotham Light"/>
              <a:cs typeface="Gotham Light"/>
            </a:endParaRPr>
          </a:p>
        </p:txBody>
      </p:sp>
      <p:sp>
        <p:nvSpPr>
          <p:cNvPr id="47" name="Oval 46"/>
          <p:cNvSpPr/>
          <p:nvPr/>
        </p:nvSpPr>
        <p:spPr>
          <a:xfrm>
            <a:off x="3291229" y="3292707"/>
            <a:ext cx="495624" cy="500430"/>
          </a:xfrm>
          <a:prstGeom prst="ellipse">
            <a:avLst/>
          </a:prstGeom>
          <a:solidFill>
            <a:srgbClr val="FFFFFF"/>
          </a:solidFill>
          <a:ln w="19050" cmpd="sng">
            <a:solidFill>
              <a:schemeClr val="accent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rgbClr val="000000"/>
                </a:solidFill>
                <a:latin typeface="Gotham Light"/>
                <a:cs typeface="Gotham Light"/>
              </a:rPr>
              <a:t>D</a:t>
            </a:r>
            <a:endParaRPr lang="en-US" sz="2000" dirty="0">
              <a:solidFill>
                <a:srgbClr val="000000"/>
              </a:solidFill>
              <a:latin typeface="Gotham Light"/>
              <a:cs typeface="Gotham Light"/>
            </a:endParaRPr>
          </a:p>
        </p:txBody>
      </p:sp>
    </p:spTree>
    <p:extLst>
      <p:ext uri="{BB962C8B-B14F-4D97-AF65-F5344CB8AC3E}">
        <p14:creationId xmlns:p14="http://schemas.microsoft.com/office/powerpoint/2010/main" val="2498329811"/>
      </p:ext>
    </p:extLst>
  </p:cSld>
  <p:clrMapOvr>
    <a:masterClrMapping/>
  </p:clrMapOvr>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Storage Strategy (per operator)</a:t>
            </a:r>
            <a:endParaRPr lang="en-US" dirty="0"/>
          </a:p>
        </p:txBody>
      </p:sp>
      <p:sp>
        <p:nvSpPr>
          <p:cNvPr id="3" name="Content Placeholder 2"/>
          <p:cNvSpPr>
            <a:spLocks noGrp="1"/>
          </p:cNvSpPr>
          <p:nvPr>
            <p:ph idx="1"/>
          </p:nvPr>
        </p:nvSpPr>
        <p:spPr>
          <a:xfrm>
            <a:off x="457200" y="1976121"/>
            <a:ext cx="8229600" cy="838200"/>
          </a:xfrm>
        </p:spPr>
        <p:txBody>
          <a:bodyPr>
            <a:noAutofit/>
          </a:bodyPr>
          <a:lstStyle/>
          <a:p>
            <a:pPr marL="0" indent="0" algn="ctr">
              <a:buNone/>
            </a:pPr>
            <a:r>
              <a:rPr lang="en-US" sz="4400" dirty="0" smtClean="0">
                <a:solidFill>
                  <a:srgbClr val="1F497D"/>
                </a:solidFill>
              </a:rPr>
              <a:t>(Type, </a:t>
            </a:r>
            <a:r>
              <a:rPr lang="en-US" sz="4400" dirty="0" smtClean="0">
                <a:solidFill>
                  <a:srgbClr val="1F497D"/>
                </a:solidFill>
              </a:rPr>
              <a:t>Indexing, </a:t>
            </a:r>
            <a:r>
              <a:rPr lang="en-US" sz="4400" dirty="0" smtClean="0">
                <a:solidFill>
                  <a:srgbClr val="1F497D"/>
                </a:solidFill>
              </a:rPr>
              <a:t>Direction)</a:t>
            </a:r>
          </a:p>
        </p:txBody>
      </p:sp>
      <p:cxnSp>
        <p:nvCxnSpPr>
          <p:cNvPr id="4" name="Straight Connector 3"/>
          <p:cNvCxnSpPr/>
          <p:nvPr/>
        </p:nvCxnSpPr>
        <p:spPr>
          <a:xfrm>
            <a:off x="2146928" y="3484880"/>
            <a:ext cx="0" cy="2895600"/>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Content Placeholder 2"/>
          <p:cNvSpPr txBox="1">
            <a:spLocks/>
          </p:cNvSpPr>
          <p:nvPr/>
        </p:nvSpPr>
        <p:spPr>
          <a:xfrm>
            <a:off x="-406400" y="3469172"/>
            <a:ext cx="2377440" cy="3327867"/>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sz="2800" dirty="0" smtClean="0">
                <a:solidFill>
                  <a:schemeClr val="bg1">
                    <a:lumMod val="85000"/>
                  </a:schemeClr>
                </a:solidFill>
              </a:rPr>
              <a:t>Type</a:t>
            </a:r>
          </a:p>
          <a:p>
            <a:pPr marL="0" indent="0" algn="r">
              <a:buNone/>
            </a:pPr>
            <a:endParaRPr lang="en-US" sz="2800" dirty="0" smtClean="0">
              <a:solidFill>
                <a:schemeClr val="bg1">
                  <a:lumMod val="85000"/>
                </a:schemeClr>
              </a:solidFill>
            </a:endParaRPr>
          </a:p>
          <a:p>
            <a:pPr marL="0" indent="0" algn="r">
              <a:buNone/>
            </a:pPr>
            <a:r>
              <a:rPr lang="en-US" sz="2800" dirty="0" smtClean="0">
                <a:solidFill>
                  <a:schemeClr val="bg1">
                    <a:lumMod val="85000"/>
                  </a:schemeClr>
                </a:solidFill>
              </a:rPr>
              <a:t>Indexing</a:t>
            </a:r>
            <a:endParaRPr lang="en-US" sz="2800" dirty="0" smtClean="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r>
              <a:rPr lang="en-US" sz="2800" dirty="0" smtClean="0">
                <a:solidFill>
                  <a:schemeClr val="bg1">
                    <a:lumMod val="85000"/>
                  </a:schemeClr>
                </a:solidFill>
              </a:rPr>
              <a:t>Direction</a:t>
            </a:r>
            <a:endParaRPr lang="en-US" sz="2800" dirty="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endParaRPr lang="en-US" sz="2800" b="1" dirty="0">
              <a:solidFill>
                <a:schemeClr val="bg1">
                  <a:lumMod val="85000"/>
                </a:schemeClr>
              </a:solidFill>
              <a:latin typeface="Gotham Book"/>
              <a:cs typeface="Gotham Book"/>
            </a:endParaRPr>
          </a:p>
        </p:txBody>
      </p:sp>
      <p:sp>
        <p:nvSpPr>
          <p:cNvPr id="9" name="Content Placeholder 2"/>
          <p:cNvSpPr txBox="1">
            <a:spLocks/>
          </p:cNvSpPr>
          <p:nvPr/>
        </p:nvSpPr>
        <p:spPr>
          <a:xfrm>
            <a:off x="2428240" y="3484880"/>
            <a:ext cx="6634480" cy="339344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smtClean="0">
                <a:solidFill>
                  <a:schemeClr val="bg1">
                    <a:lumMod val="85000"/>
                  </a:schemeClr>
                </a:solidFill>
              </a:rPr>
              <a:t>Full, Map, Payload, Comp., Coarse</a:t>
            </a:r>
          </a:p>
          <a:p>
            <a:pPr marL="0" indent="0">
              <a:buNone/>
            </a:pPr>
            <a:endParaRPr lang="en-US" sz="2800" dirty="0" smtClean="0">
              <a:solidFill>
                <a:schemeClr val="bg1">
                  <a:lumMod val="85000"/>
                </a:schemeClr>
              </a:solidFill>
            </a:endParaRPr>
          </a:p>
          <a:p>
            <a:pPr marL="0" indent="0">
              <a:buNone/>
            </a:pPr>
            <a:r>
              <a:rPr lang="en-US" sz="2800" dirty="0" err="1" smtClean="0">
                <a:solidFill>
                  <a:schemeClr val="bg1">
                    <a:lumMod val="85000"/>
                  </a:schemeClr>
                </a:solidFill>
              </a:rPr>
              <a:t>RTree</a:t>
            </a:r>
            <a:r>
              <a:rPr lang="en-US" sz="2800" dirty="0" smtClean="0">
                <a:solidFill>
                  <a:schemeClr val="bg1">
                    <a:lumMod val="85000"/>
                  </a:schemeClr>
                </a:solidFill>
              </a:rPr>
              <a:t>, Hash</a:t>
            </a:r>
          </a:p>
          <a:p>
            <a:pPr marL="0" indent="0">
              <a:buNone/>
            </a:pPr>
            <a:endParaRPr lang="en-US" sz="2800" dirty="0" smtClean="0">
              <a:solidFill>
                <a:schemeClr val="bg1">
                  <a:lumMod val="85000"/>
                </a:schemeClr>
              </a:solidFill>
            </a:endParaRPr>
          </a:p>
          <a:p>
            <a:pPr marL="0" indent="0">
              <a:buNone/>
            </a:pPr>
            <a:r>
              <a:rPr lang="en-US" sz="2800" dirty="0" smtClean="0">
                <a:solidFill>
                  <a:schemeClr val="bg1">
                    <a:lumMod val="85000"/>
                  </a:schemeClr>
                </a:solidFill>
              </a:rPr>
              <a:t>Forward, </a:t>
            </a:r>
            <a:r>
              <a:rPr lang="en-US" sz="2800" dirty="0" smtClean="0">
                <a:solidFill>
                  <a:schemeClr val="bg1">
                    <a:lumMod val="85000"/>
                  </a:schemeClr>
                </a:solidFill>
              </a:rPr>
              <a:t>Backward</a:t>
            </a: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b="1" dirty="0">
              <a:solidFill>
                <a:schemeClr val="bg1">
                  <a:lumMod val="85000"/>
                </a:schemeClr>
              </a:solidFill>
              <a:latin typeface="Gotham Book"/>
              <a:cs typeface="Gotham Book"/>
            </a:endParaRPr>
          </a:p>
        </p:txBody>
      </p:sp>
    </p:spTree>
    <p:extLst>
      <p:ext uri="{BB962C8B-B14F-4D97-AF65-F5344CB8AC3E}">
        <p14:creationId xmlns:p14="http://schemas.microsoft.com/office/powerpoint/2010/main" val="44795086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Storage Strategy (per operator)</a:t>
            </a:r>
            <a:endParaRPr lang="en-US" dirty="0"/>
          </a:p>
        </p:txBody>
      </p:sp>
      <p:sp>
        <p:nvSpPr>
          <p:cNvPr id="3" name="Content Placeholder 2"/>
          <p:cNvSpPr>
            <a:spLocks noGrp="1"/>
          </p:cNvSpPr>
          <p:nvPr>
            <p:ph idx="1"/>
          </p:nvPr>
        </p:nvSpPr>
        <p:spPr>
          <a:xfrm>
            <a:off x="457200" y="1976121"/>
            <a:ext cx="8229600" cy="838200"/>
          </a:xfrm>
        </p:spPr>
        <p:txBody>
          <a:bodyPr>
            <a:noAutofit/>
          </a:bodyPr>
          <a:lstStyle/>
          <a:p>
            <a:pPr marL="0" indent="0" algn="ctr">
              <a:buNone/>
            </a:pPr>
            <a:r>
              <a:rPr lang="en-US" sz="4400" dirty="0" smtClean="0">
                <a:solidFill>
                  <a:schemeClr val="bg1">
                    <a:lumMod val="85000"/>
                  </a:schemeClr>
                </a:solidFill>
              </a:rPr>
              <a:t>(</a:t>
            </a:r>
            <a:r>
              <a:rPr lang="en-US" sz="4400" dirty="0" smtClean="0">
                <a:solidFill>
                  <a:schemeClr val="tx2"/>
                </a:solidFill>
              </a:rPr>
              <a:t>Type</a:t>
            </a:r>
            <a:r>
              <a:rPr lang="en-US" sz="4400" dirty="0" smtClean="0">
                <a:solidFill>
                  <a:schemeClr val="bg1">
                    <a:lumMod val="85000"/>
                  </a:schemeClr>
                </a:solidFill>
              </a:rPr>
              <a:t>, </a:t>
            </a:r>
            <a:r>
              <a:rPr lang="en-US" sz="4400" dirty="0" smtClean="0">
                <a:solidFill>
                  <a:schemeClr val="bg1">
                    <a:lumMod val="85000"/>
                  </a:schemeClr>
                </a:solidFill>
              </a:rPr>
              <a:t>Indexing, </a:t>
            </a:r>
            <a:r>
              <a:rPr lang="en-US" sz="4400" dirty="0" smtClean="0">
                <a:solidFill>
                  <a:schemeClr val="bg1">
                    <a:lumMod val="85000"/>
                  </a:schemeClr>
                </a:solidFill>
              </a:rPr>
              <a:t>Direction)</a:t>
            </a:r>
          </a:p>
        </p:txBody>
      </p:sp>
      <p:cxnSp>
        <p:nvCxnSpPr>
          <p:cNvPr id="4" name="Straight Connector 3"/>
          <p:cNvCxnSpPr/>
          <p:nvPr/>
        </p:nvCxnSpPr>
        <p:spPr>
          <a:xfrm>
            <a:off x="2146928" y="3484880"/>
            <a:ext cx="0" cy="2895600"/>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Content Placeholder 2"/>
          <p:cNvSpPr txBox="1">
            <a:spLocks/>
          </p:cNvSpPr>
          <p:nvPr/>
        </p:nvSpPr>
        <p:spPr>
          <a:xfrm>
            <a:off x="-406400" y="3469172"/>
            <a:ext cx="2377440" cy="3327867"/>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sz="2800" dirty="0" smtClean="0">
                <a:solidFill>
                  <a:srgbClr val="1F497D"/>
                </a:solidFill>
              </a:rPr>
              <a:t>Type</a:t>
            </a:r>
          </a:p>
          <a:p>
            <a:pPr marL="0" indent="0" algn="r">
              <a:buNone/>
            </a:pPr>
            <a:endParaRPr lang="en-US" sz="2800" dirty="0" smtClean="0">
              <a:solidFill>
                <a:schemeClr val="bg1">
                  <a:lumMod val="85000"/>
                </a:schemeClr>
              </a:solidFill>
            </a:endParaRPr>
          </a:p>
          <a:p>
            <a:pPr marL="0" indent="0" algn="r">
              <a:buNone/>
            </a:pPr>
            <a:r>
              <a:rPr lang="en-US" sz="2800" dirty="0" smtClean="0">
                <a:solidFill>
                  <a:schemeClr val="bg1">
                    <a:lumMod val="85000"/>
                  </a:schemeClr>
                </a:solidFill>
              </a:rPr>
              <a:t>Indexing</a:t>
            </a:r>
            <a:endParaRPr lang="en-US" sz="2800" dirty="0" smtClean="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r>
              <a:rPr lang="en-US" sz="2800" dirty="0" smtClean="0">
                <a:solidFill>
                  <a:schemeClr val="bg1">
                    <a:lumMod val="85000"/>
                  </a:schemeClr>
                </a:solidFill>
              </a:rPr>
              <a:t>Direction</a:t>
            </a:r>
            <a:endParaRPr lang="en-US" sz="2800" dirty="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endParaRPr lang="en-US" sz="2800" b="1" dirty="0">
              <a:solidFill>
                <a:schemeClr val="bg1">
                  <a:lumMod val="85000"/>
                </a:schemeClr>
              </a:solidFill>
              <a:latin typeface="Gotham Book"/>
              <a:cs typeface="Gotham Book"/>
            </a:endParaRPr>
          </a:p>
        </p:txBody>
      </p:sp>
      <p:sp>
        <p:nvSpPr>
          <p:cNvPr id="9" name="Content Placeholder 2"/>
          <p:cNvSpPr txBox="1">
            <a:spLocks/>
          </p:cNvSpPr>
          <p:nvPr/>
        </p:nvSpPr>
        <p:spPr>
          <a:xfrm>
            <a:off x="2428240" y="3484880"/>
            <a:ext cx="6634480" cy="339344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smtClean="0">
                <a:solidFill>
                  <a:srgbClr val="1F497D"/>
                </a:solidFill>
              </a:rPr>
              <a:t>Full, Map, Payload, Comp., Coarse</a:t>
            </a:r>
          </a:p>
          <a:p>
            <a:pPr marL="0" indent="0">
              <a:buNone/>
            </a:pPr>
            <a:endParaRPr lang="en-US" sz="2800" dirty="0" smtClean="0">
              <a:solidFill>
                <a:schemeClr val="bg1">
                  <a:lumMod val="85000"/>
                </a:schemeClr>
              </a:solidFill>
            </a:endParaRPr>
          </a:p>
          <a:p>
            <a:pPr marL="0" indent="0">
              <a:buNone/>
            </a:pPr>
            <a:r>
              <a:rPr lang="en-US" sz="2800" dirty="0" err="1" smtClean="0">
                <a:solidFill>
                  <a:schemeClr val="bg1">
                    <a:lumMod val="85000"/>
                  </a:schemeClr>
                </a:solidFill>
              </a:rPr>
              <a:t>RTree</a:t>
            </a:r>
            <a:r>
              <a:rPr lang="en-US" sz="2800" dirty="0" smtClean="0">
                <a:solidFill>
                  <a:schemeClr val="bg1">
                    <a:lumMod val="85000"/>
                  </a:schemeClr>
                </a:solidFill>
              </a:rPr>
              <a:t>, Hash</a:t>
            </a:r>
          </a:p>
          <a:p>
            <a:pPr marL="0" indent="0">
              <a:buNone/>
            </a:pPr>
            <a:endParaRPr lang="en-US" sz="2800" dirty="0" smtClean="0">
              <a:solidFill>
                <a:schemeClr val="bg1">
                  <a:lumMod val="85000"/>
                </a:schemeClr>
              </a:solidFill>
            </a:endParaRPr>
          </a:p>
          <a:p>
            <a:pPr marL="0" indent="0">
              <a:buNone/>
            </a:pPr>
            <a:r>
              <a:rPr lang="en-US" sz="2800" dirty="0" smtClean="0">
                <a:solidFill>
                  <a:schemeClr val="bg1">
                    <a:lumMod val="85000"/>
                  </a:schemeClr>
                </a:solidFill>
              </a:rPr>
              <a:t>Forward, </a:t>
            </a:r>
            <a:r>
              <a:rPr lang="en-US" sz="2800" dirty="0" smtClean="0">
                <a:solidFill>
                  <a:schemeClr val="bg1">
                    <a:lumMod val="85000"/>
                  </a:schemeClr>
                </a:solidFill>
              </a:rPr>
              <a:t>Backward</a:t>
            </a: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b="1" dirty="0">
              <a:solidFill>
                <a:schemeClr val="bg1">
                  <a:lumMod val="85000"/>
                </a:schemeClr>
              </a:solidFill>
              <a:latin typeface="Gotham Book"/>
              <a:cs typeface="Gotham Book"/>
            </a:endParaRPr>
          </a:p>
        </p:txBody>
      </p:sp>
    </p:spTree>
    <p:extLst>
      <p:ext uri="{BB962C8B-B14F-4D97-AF65-F5344CB8AC3E}">
        <p14:creationId xmlns:p14="http://schemas.microsoft.com/office/powerpoint/2010/main" val="373825295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Storage Strategy (per operator)</a:t>
            </a:r>
            <a:endParaRPr lang="en-US" dirty="0"/>
          </a:p>
        </p:txBody>
      </p:sp>
      <p:sp>
        <p:nvSpPr>
          <p:cNvPr id="3" name="Content Placeholder 2"/>
          <p:cNvSpPr>
            <a:spLocks noGrp="1"/>
          </p:cNvSpPr>
          <p:nvPr>
            <p:ph idx="1"/>
          </p:nvPr>
        </p:nvSpPr>
        <p:spPr>
          <a:xfrm>
            <a:off x="457200" y="1976121"/>
            <a:ext cx="8229600" cy="838200"/>
          </a:xfrm>
        </p:spPr>
        <p:txBody>
          <a:bodyPr>
            <a:noAutofit/>
          </a:bodyPr>
          <a:lstStyle/>
          <a:p>
            <a:pPr marL="0" indent="0" algn="ctr">
              <a:buNone/>
            </a:pPr>
            <a:r>
              <a:rPr lang="en-US" sz="4400" dirty="0" smtClean="0">
                <a:solidFill>
                  <a:schemeClr val="bg1">
                    <a:lumMod val="85000"/>
                  </a:schemeClr>
                </a:solidFill>
              </a:rPr>
              <a:t>(</a:t>
            </a:r>
            <a:r>
              <a:rPr lang="en-US" sz="4400" dirty="0" smtClean="0">
                <a:solidFill>
                  <a:schemeClr val="tx2"/>
                </a:solidFill>
              </a:rPr>
              <a:t>Type</a:t>
            </a:r>
            <a:r>
              <a:rPr lang="en-US" sz="4400" dirty="0" smtClean="0">
                <a:solidFill>
                  <a:schemeClr val="bg1">
                    <a:lumMod val="85000"/>
                  </a:schemeClr>
                </a:solidFill>
              </a:rPr>
              <a:t>, </a:t>
            </a:r>
            <a:r>
              <a:rPr lang="en-US" sz="4400" dirty="0" smtClean="0">
                <a:solidFill>
                  <a:schemeClr val="bg1">
                    <a:lumMod val="85000"/>
                  </a:schemeClr>
                </a:solidFill>
              </a:rPr>
              <a:t>Indexing, </a:t>
            </a:r>
            <a:r>
              <a:rPr lang="en-US" sz="4400" dirty="0" smtClean="0">
                <a:solidFill>
                  <a:schemeClr val="bg1">
                    <a:lumMod val="85000"/>
                  </a:schemeClr>
                </a:solidFill>
              </a:rPr>
              <a:t>Direction)</a:t>
            </a:r>
          </a:p>
        </p:txBody>
      </p:sp>
      <p:cxnSp>
        <p:nvCxnSpPr>
          <p:cNvPr id="4" name="Straight Connector 3"/>
          <p:cNvCxnSpPr/>
          <p:nvPr/>
        </p:nvCxnSpPr>
        <p:spPr>
          <a:xfrm>
            <a:off x="2146928" y="3484880"/>
            <a:ext cx="0" cy="2895600"/>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Content Placeholder 2"/>
          <p:cNvSpPr txBox="1">
            <a:spLocks/>
          </p:cNvSpPr>
          <p:nvPr/>
        </p:nvSpPr>
        <p:spPr>
          <a:xfrm>
            <a:off x="-406400" y="3469172"/>
            <a:ext cx="2377440" cy="3327867"/>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sz="2800" dirty="0" smtClean="0">
                <a:solidFill>
                  <a:srgbClr val="1F497D"/>
                </a:solidFill>
              </a:rPr>
              <a:t>Type</a:t>
            </a:r>
          </a:p>
          <a:p>
            <a:pPr marL="0" indent="0" algn="r">
              <a:buNone/>
            </a:pPr>
            <a:endParaRPr lang="en-US" sz="2800" dirty="0" smtClean="0">
              <a:solidFill>
                <a:schemeClr val="bg1">
                  <a:lumMod val="85000"/>
                </a:schemeClr>
              </a:solidFill>
            </a:endParaRPr>
          </a:p>
          <a:p>
            <a:pPr marL="0" indent="0" algn="r">
              <a:buNone/>
            </a:pPr>
            <a:r>
              <a:rPr lang="en-US" sz="2800" dirty="0" smtClean="0">
                <a:solidFill>
                  <a:schemeClr val="bg1">
                    <a:lumMod val="85000"/>
                  </a:schemeClr>
                </a:solidFill>
              </a:rPr>
              <a:t>Indexing</a:t>
            </a:r>
            <a:endParaRPr lang="en-US" sz="2800" dirty="0" smtClean="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r>
              <a:rPr lang="en-US" sz="2800" dirty="0" smtClean="0">
                <a:solidFill>
                  <a:schemeClr val="bg1">
                    <a:lumMod val="85000"/>
                  </a:schemeClr>
                </a:solidFill>
              </a:rPr>
              <a:t>Direction</a:t>
            </a:r>
            <a:endParaRPr lang="en-US" sz="2800" dirty="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endParaRPr lang="en-US" sz="2800" b="1" dirty="0">
              <a:solidFill>
                <a:schemeClr val="bg1">
                  <a:lumMod val="85000"/>
                </a:schemeClr>
              </a:solidFill>
              <a:latin typeface="Gotham Book"/>
              <a:cs typeface="Gotham Book"/>
            </a:endParaRPr>
          </a:p>
        </p:txBody>
      </p:sp>
      <p:sp>
        <p:nvSpPr>
          <p:cNvPr id="9" name="Content Placeholder 2"/>
          <p:cNvSpPr txBox="1">
            <a:spLocks/>
          </p:cNvSpPr>
          <p:nvPr/>
        </p:nvSpPr>
        <p:spPr>
          <a:xfrm>
            <a:off x="2428240" y="3484880"/>
            <a:ext cx="6634480" cy="339344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smtClean="0">
                <a:solidFill>
                  <a:srgbClr val="1F497D"/>
                </a:solidFill>
              </a:rPr>
              <a:t>Full, Map, Payload, Comp., </a:t>
            </a:r>
            <a:r>
              <a:rPr lang="en-US" sz="2800" dirty="0" smtClean="0">
                <a:solidFill>
                  <a:srgbClr val="1F497D"/>
                </a:solidFill>
                <a:latin typeface="Gotham Bold"/>
                <a:cs typeface="Gotham Bold"/>
              </a:rPr>
              <a:t>Coarse</a:t>
            </a:r>
          </a:p>
          <a:p>
            <a:pPr marL="0" indent="0">
              <a:buNone/>
            </a:pPr>
            <a:endParaRPr lang="en-US" sz="2800" dirty="0" smtClean="0">
              <a:solidFill>
                <a:schemeClr val="bg1">
                  <a:lumMod val="85000"/>
                </a:schemeClr>
              </a:solidFill>
            </a:endParaRPr>
          </a:p>
          <a:p>
            <a:pPr marL="0" indent="0">
              <a:buNone/>
            </a:pPr>
            <a:r>
              <a:rPr lang="en-US" sz="2800" dirty="0" err="1" smtClean="0">
                <a:solidFill>
                  <a:schemeClr val="bg1">
                    <a:lumMod val="85000"/>
                  </a:schemeClr>
                </a:solidFill>
              </a:rPr>
              <a:t>RTree</a:t>
            </a:r>
            <a:r>
              <a:rPr lang="en-US" sz="2800" dirty="0" smtClean="0">
                <a:solidFill>
                  <a:schemeClr val="bg1">
                    <a:lumMod val="85000"/>
                  </a:schemeClr>
                </a:solidFill>
              </a:rPr>
              <a:t>, Hash</a:t>
            </a:r>
          </a:p>
          <a:p>
            <a:pPr marL="0" indent="0">
              <a:buNone/>
            </a:pPr>
            <a:endParaRPr lang="en-US" sz="2800" dirty="0" smtClean="0">
              <a:solidFill>
                <a:schemeClr val="bg1">
                  <a:lumMod val="85000"/>
                </a:schemeClr>
              </a:solidFill>
            </a:endParaRPr>
          </a:p>
          <a:p>
            <a:pPr marL="0" indent="0">
              <a:buNone/>
            </a:pPr>
            <a:r>
              <a:rPr lang="en-US" sz="2800" dirty="0" smtClean="0">
                <a:solidFill>
                  <a:schemeClr val="bg1">
                    <a:lumMod val="85000"/>
                  </a:schemeClr>
                </a:solidFill>
              </a:rPr>
              <a:t>Forward, </a:t>
            </a:r>
            <a:r>
              <a:rPr lang="en-US" sz="2800" dirty="0" smtClean="0">
                <a:solidFill>
                  <a:schemeClr val="bg1">
                    <a:lumMod val="85000"/>
                  </a:schemeClr>
                </a:solidFill>
              </a:rPr>
              <a:t>Backward</a:t>
            </a: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b="1" dirty="0">
              <a:solidFill>
                <a:schemeClr val="bg1">
                  <a:lumMod val="85000"/>
                </a:schemeClr>
              </a:solidFill>
              <a:latin typeface="Gotham Book"/>
              <a:cs typeface="Gotham Book"/>
            </a:endParaRPr>
          </a:p>
        </p:txBody>
      </p:sp>
    </p:spTree>
    <p:extLst>
      <p:ext uri="{BB962C8B-B14F-4D97-AF65-F5344CB8AC3E}">
        <p14:creationId xmlns:p14="http://schemas.microsoft.com/office/powerpoint/2010/main" val="278987988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Storage Strategy (per operator)</a:t>
            </a:r>
            <a:endParaRPr lang="en-US" dirty="0"/>
          </a:p>
        </p:txBody>
      </p:sp>
      <p:sp>
        <p:nvSpPr>
          <p:cNvPr id="3" name="Content Placeholder 2"/>
          <p:cNvSpPr>
            <a:spLocks noGrp="1"/>
          </p:cNvSpPr>
          <p:nvPr>
            <p:ph idx="1"/>
          </p:nvPr>
        </p:nvSpPr>
        <p:spPr>
          <a:xfrm>
            <a:off x="457200" y="1976121"/>
            <a:ext cx="8229600" cy="838200"/>
          </a:xfrm>
        </p:spPr>
        <p:txBody>
          <a:bodyPr>
            <a:noAutofit/>
          </a:bodyPr>
          <a:lstStyle/>
          <a:p>
            <a:pPr marL="0" indent="0" algn="ctr">
              <a:buNone/>
            </a:pPr>
            <a:r>
              <a:rPr lang="en-US" sz="4400" dirty="0" smtClean="0">
                <a:solidFill>
                  <a:schemeClr val="bg1">
                    <a:lumMod val="85000"/>
                  </a:schemeClr>
                </a:solidFill>
              </a:rPr>
              <a:t>(Type, </a:t>
            </a:r>
            <a:r>
              <a:rPr lang="en-US" sz="4400" dirty="0" smtClean="0">
                <a:solidFill>
                  <a:srgbClr val="1F497D"/>
                </a:solidFill>
              </a:rPr>
              <a:t>Indexing</a:t>
            </a:r>
            <a:r>
              <a:rPr lang="en-US" sz="4400" dirty="0" smtClean="0">
                <a:solidFill>
                  <a:schemeClr val="bg1">
                    <a:lumMod val="85000"/>
                  </a:schemeClr>
                </a:solidFill>
              </a:rPr>
              <a:t>, </a:t>
            </a:r>
            <a:r>
              <a:rPr lang="en-US" sz="4400" dirty="0" smtClean="0">
                <a:solidFill>
                  <a:schemeClr val="bg1">
                    <a:lumMod val="85000"/>
                  </a:schemeClr>
                </a:solidFill>
              </a:rPr>
              <a:t>Direction)</a:t>
            </a:r>
          </a:p>
        </p:txBody>
      </p:sp>
      <p:cxnSp>
        <p:nvCxnSpPr>
          <p:cNvPr id="4" name="Straight Connector 3"/>
          <p:cNvCxnSpPr/>
          <p:nvPr/>
        </p:nvCxnSpPr>
        <p:spPr>
          <a:xfrm>
            <a:off x="2146928" y="3484880"/>
            <a:ext cx="0" cy="2895600"/>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Content Placeholder 2"/>
          <p:cNvSpPr txBox="1">
            <a:spLocks/>
          </p:cNvSpPr>
          <p:nvPr/>
        </p:nvSpPr>
        <p:spPr>
          <a:xfrm>
            <a:off x="-406400" y="3469172"/>
            <a:ext cx="2377440" cy="3327867"/>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sz="2800" dirty="0" smtClean="0">
                <a:solidFill>
                  <a:schemeClr val="bg1">
                    <a:lumMod val="85000"/>
                  </a:schemeClr>
                </a:solidFill>
              </a:rPr>
              <a:t>Type</a:t>
            </a:r>
          </a:p>
          <a:p>
            <a:pPr marL="0" indent="0" algn="r">
              <a:buNone/>
            </a:pPr>
            <a:endParaRPr lang="en-US" sz="2800" dirty="0" smtClean="0">
              <a:solidFill>
                <a:schemeClr val="bg1">
                  <a:lumMod val="85000"/>
                </a:schemeClr>
              </a:solidFill>
            </a:endParaRPr>
          </a:p>
          <a:p>
            <a:pPr marL="0" indent="0" algn="r">
              <a:buNone/>
            </a:pPr>
            <a:r>
              <a:rPr lang="en-US" sz="2800" dirty="0" smtClean="0">
                <a:solidFill>
                  <a:srgbClr val="1F497D"/>
                </a:solidFill>
              </a:rPr>
              <a:t>Indexing</a:t>
            </a:r>
            <a:endParaRPr lang="en-US" sz="2800" dirty="0" smtClean="0">
              <a:solidFill>
                <a:srgbClr val="1F497D"/>
              </a:solidFill>
            </a:endParaRPr>
          </a:p>
          <a:p>
            <a:pPr marL="0" indent="0" algn="r">
              <a:buNone/>
            </a:pPr>
            <a:endParaRPr lang="en-US" sz="2800" dirty="0">
              <a:solidFill>
                <a:schemeClr val="bg1">
                  <a:lumMod val="85000"/>
                </a:schemeClr>
              </a:solidFill>
            </a:endParaRPr>
          </a:p>
          <a:p>
            <a:pPr marL="0" indent="0" algn="r">
              <a:buNone/>
            </a:pPr>
            <a:r>
              <a:rPr lang="en-US" sz="2800" dirty="0" smtClean="0">
                <a:solidFill>
                  <a:schemeClr val="bg1">
                    <a:lumMod val="85000"/>
                  </a:schemeClr>
                </a:solidFill>
              </a:rPr>
              <a:t>Direction</a:t>
            </a:r>
            <a:endParaRPr lang="en-US" sz="2800" dirty="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endParaRPr lang="en-US" sz="2800" b="1" dirty="0">
              <a:solidFill>
                <a:schemeClr val="bg1">
                  <a:lumMod val="85000"/>
                </a:schemeClr>
              </a:solidFill>
              <a:latin typeface="Gotham Book"/>
              <a:cs typeface="Gotham Book"/>
            </a:endParaRPr>
          </a:p>
        </p:txBody>
      </p:sp>
      <p:sp>
        <p:nvSpPr>
          <p:cNvPr id="9" name="Content Placeholder 2"/>
          <p:cNvSpPr txBox="1">
            <a:spLocks/>
          </p:cNvSpPr>
          <p:nvPr/>
        </p:nvSpPr>
        <p:spPr>
          <a:xfrm>
            <a:off x="2428240" y="3484880"/>
            <a:ext cx="6634480" cy="339344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smtClean="0">
                <a:solidFill>
                  <a:schemeClr val="bg1">
                    <a:lumMod val="85000"/>
                  </a:schemeClr>
                </a:solidFill>
              </a:rPr>
              <a:t>Full, Map, Payload, Comp., Coarse</a:t>
            </a:r>
          </a:p>
          <a:p>
            <a:pPr marL="0" indent="0">
              <a:buNone/>
            </a:pPr>
            <a:endParaRPr lang="en-US" sz="2800" dirty="0" smtClean="0">
              <a:solidFill>
                <a:schemeClr val="bg1">
                  <a:lumMod val="85000"/>
                </a:schemeClr>
              </a:solidFill>
            </a:endParaRPr>
          </a:p>
          <a:p>
            <a:pPr marL="0" indent="0">
              <a:buNone/>
            </a:pPr>
            <a:r>
              <a:rPr lang="en-US" sz="2800" dirty="0" err="1" smtClean="0">
                <a:solidFill>
                  <a:srgbClr val="1F497D"/>
                </a:solidFill>
              </a:rPr>
              <a:t>RTree</a:t>
            </a:r>
            <a:r>
              <a:rPr lang="en-US" sz="2800" dirty="0" smtClean="0">
                <a:solidFill>
                  <a:srgbClr val="1F497D"/>
                </a:solidFill>
              </a:rPr>
              <a:t>, Hash</a:t>
            </a:r>
          </a:p>
          <a:p>
            <a:pPr marL="0" indent="0">
              <a:buNone/>
            </a:pPr>
            <a:endParaRPr lang="en-US" sz="2800" dirty="0" smtClean="0">
              <a:solidFill>
                <a:schemeClr val="bg1">
                  <a:lumMod val="85000"/>
                </a:schemeClr>
              </a:solidFill>
            </a:endParaRPr>
          </a:p>
          <a:p>
            <a:pPr marL="0" indent="0">
              <a:buNone/>
            </a:pPr>
            <a:r>
              <a:rPr lang="en-US" sz="2800" dirty="0" smtClean="0">
                <a:solidFill>
                  <a:schemeClr val="bg1">
                    <a:lumMod val="85000"/>
                  </a:schemeClr>
                </a:solidFill>
              </a:rPr>
              <a:t>Forward, </a:t>
            </a:r>
            <a:r>
              <a:rPr lang="en-US" sz="2800" dirty="0" smtClean="0">
                <a:solidFill>
                  <a:schemeClr val="bg1">
                    <a:lumMod val="85000"/>
                  </a:schemeClr>
                </a:solidFill>
              </a:rPr>
              <a:t>Backward</a:t>
            </a: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b="1" dirty="0">
              <a:solidFill>
                <a:schemeClr val="bg1">
                  <a:lumMod val="85000"/>
                </a:schemeClr>
              </a:solidFill>
              <a:latin typeface="Gotham Book"/>
              <a:cs typeface="Gotham Book"/>
            </a:endParaRPr>
          </a:p>
        </p:txBody>
      </p:sp>
    </p:spTree>
    <p:extLst>
      <p:ext uri="{BB962C8B-B14F-4D97-AF65-F5344CB8AC3E}">
        <p14:creationId xmlns:p14="http://schemas.microsoft.com/office/powerpoint/2010/main" val="164278118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Storage Strategy (per operator)</a:t>
            </a:r>
            <a:endParaRPr lang="en-US" dirty="0"/>
          </a:p>
        </p:txBody>
      </p:sp>
      <p:sp>
        <p:nvSpPr>
          <p:cNvPr id="3" name="Content Placeholder 2"/>
          <p:cNvSpPr>
            <a:spLocks noGrp="1"/>
          </p:cNvSpPr>
          <p:nvPr>
            <p:ph idx="1"/>
          </p:nvPr>
        </p:nvSpPr>
        <p:spPr>
          <a:xfrm>
            <a:off x="457200" y="1976121"/>
            <a:ext cx="8229600" cy="838200"/>
          </a:xfrm>
        </p:spPr>
        <p:txBody>
          <a:bodyPr>
            <a:noAutofit/>
          </a:bodyPr>
          <a:lstStyle/>
          <a:p>
            <a:pPr marL="0" indent="0" algn="ctr">
              <a:buNone/>
            </a:pPr>
            <a:r>
              <a:rPr lang="en-US" sz="4400" dirty="0" smtClean="0">
                <a:solidFill>
                  <a:schemeClr val="bg1">
                    <a:lumMod val="85000"/>
                  </a:schemeClr>
                </a:solidFill>
              </a:rPr>
              <a:t>(Type, </a:t>
            </a:r>
            <a:r>
              <a:rPr lang="en-US" sz="4400" dirty="0" smtClean="0">
                <a:solidFill>
                  <a:schemeClr val="bg1">
                    <a:lumMod val="85000"/>
                  </a:schemeClr>
                </a:solidFill>
              </a:rPr>
              <a:t>Indexing, </a:t>
            </a:r>
            <a:r>
              <a:rPr lang="en-US" sz="4400" dirty="0" smtClean="0">
                <a:solidFill>
                  <a:srgbClr val="1F497D"/>
                </a:solidFill>
              </a:rPr>
              <a:t>Direction</a:t>
            </a:r>
            <a:r>
              <a:rPr lang="en-US" sz="4400" dirty="0" smtClean="0">
                <a:solidFill>
                  <a:schemeClr val="bg1">
                    <a:lumMod val="85000"/>
                  </a:schemeClr>
                </a:solidFill>
              </a:rPr>
              <a:t>)</a:t>
            </a:r>
          </a:p>
        </p:txBody>
      </p:sp>
      <p:cxnSp>
        <p:nvCxnSpPr>
          <p:cNvPr id="4" name="Straight Connector 3"/>
          <p:cNvCxnSpPr/>
          <p:nvPr/>
        </p:nvCxnSpPr>
        <p:spPr>
          <a:xfrm>
            <a:off x="2146928" y="3484880"/>
            <a:ext cx="0" cy="2895600"/>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Content Placeholder 2"/>
          <p:cNvSpPr txBox="1">
            <a:spLocks/>
          </p:cNvSpPr>
          <p:nvPr/>
        </p:nvSpPr>
        <p:spPr>
          <a:xfrm>
            <a:off x="-406400" y="3469172"/>
            <a:ext cx="2377440" cy="3327867"/>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sz="2800" dirty="0" smtClean="0">
                <a:solidFill>
                  <a:schemeClr val="bg1">
                    <a:lumMod val="85000"/>
                  </a:schemeClr>
                </a:solidFill>
              </a:rPr>
              <a:t>Type</a:t>
            </a:r>
          </a:p>
          <a:p>
            <a:pPr marL="0" indent="0" algn="r">
              <a:buNone/>
            </a:pPr>
            <a:endParaRPr lang="en-US" sz="2800" dirty="0" smtClean="0">
              <a:solidFill>
                <a:schemeClr val="bg1">
                  <a:lumMod val="85000"/>
                </a:schemeClr>
              </a:solidFill>
            </a:endParaRPr>
          </a:p>
          <a:p>
            <a:pPr marL="0" indent="0" algn="r">
              <a:buNone/>
            </a:pPr>
            <a:r>
              <a:rPr lang="en-US" sz="2800" dirty="0" smtClean="0">
                <a:solidFill>
                  <a:schemeClr val="bg1">
                    <a:lumMod val="85000"/>
                  </a:schemeClr>
                </a:solidFill>
              </a:rPr>
              <a:t>Indexing</a:t>
            </a:r>
            <a:endParaRPr lang="en-US" sz="2800" dirty="0" smtClean="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r>
              <a:rPr lang="en-US" sz="2800" dirty="0" smtClean="0">
                <a:solidFill>
                  <a:srgbClr val="1F497D"/>
                </a:solidFill>
              </a:rPr>
              <a:t>Direction</a:t>
            </a:r>
            <a:endParaRPr lang="en-US" sz="2800" dirty="0">
              <a:solidFill>
                <a:srgbClr val="1F497D"/>
              </a:solidFill>
            </a:endParaRPr>
          </a:p>
          <a:p>
            <a:pPr marL="0" indent="0" algn="r">
              <a:buNone/>
            </a:pPr>
            <a:endParaRPr lang="en-US" sz="2800" dirty="0">
              <a:solidFill>
                <a:schemeClr val="bg1">
                  <a:lumMod val="85000"/>
                </a:schemeClr>
              </a:solidFill>
            </a:endParaRPr>
          </a:p>
          <a:p>
            <a:pPr marL="0" indent="0" algn="r">
              <a:buNone/>
            </a:pPr>
            <a:endParaRPr lang="en-US" sz="2800" dirty="0">
              <a:solidFill>
                <a:schemeClr val="bg1">
                  <a:lumMod val="85000"/>
                </a:schemeClr>
              </a:solidFill>
            </a:endParaRPr>
          </a:p>
          <a:p>
            <a:pPr marL="0" indent="0" algn="r">
              <a:buNone/>
            </a:pPr>
            <a:endParaRPr lang="en-US" sz="2800" b="1" dirty="0">
              <a:solidFill>
                <a:schemeClr val="bg1">
                  <a:lumMod val="85000"/>
                </a:schemeClr>
              </a:solidFill>
              <a:latin typeface="Gotham Book"/>
              <a:cs typeface="Gotham Book"/>
            </a:endParaRPr>
          </a:p>
        </p:txBody>
      </p:sp>
      <p:sp>
        <p:nvSpPr>
          <p:cNvPr id="9" name="Content Placeholder 2"/>
          <p:cNvSpPr txBox="1">
            <a:spLocks/>
          </p:cNvSpPr>
          <p:nvPr/>
        </p:nvSpPr>
        <p:spPr>
          <a:xfrm>
            <a:off x="2428240" y="3484880"/>
            <a:ext cx="6634480" cy="339344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smtClean="0">
                <a:solidFill>
                  <a:schemeClr val="bg1">
                    <a:lumMod val="85000"/>
                  </a:schemeClr>
                </a:solidFill>
              </a:rPr>
              <a:t>Full, Map, Payload, Comp., Coarse</a:t>
            </a:r>
          </a:p>
          <a:p>
            <a:pPr marL="0" indent="0">
              <a:buNone/>
            </a:pPr>
            <a:endParaRPr lang="en-US" sz="2800" dirty="0" smtClean="0">
              <a:solidFill>
                <a:schemeClr val="bg1">
                  <a:lumMod val="85000"/>
                </a:schemeClr>
              </a:solidFill>
            </a:endParaRPr>
          </a:p>
          <a:p>
            <a:pPr marL="0" indent="0">
              <a:buNone/>
            </a:pPr>
            <a:r>
              <a:rPr lang="en-US" sz="2800" dirty="0" err="1" smtClean="0">
                <a:solidFill>
                  <a:schemeClr val="bg1">
                    <a:lumMod val="85000"/>
                  </a:schemeClr>
                </a:solidFill>
              </a:rPr>
              <a:t>RTree</a:t>
            </a:r>
            <a:r>
              <a:rPr lang="en-US" sz="2800" dirty="0" smtClean="0">
                <a:solidFill>
                  <a:schemeClr val="bg1">
                    <a:lumMod val="85000"/>
                  </a:schemeClr>
                </a:solidFill>
              </a:rPr>
              <a:t>, Hash</a:t>
            </a:r>
          </a:p>
          <a:p>
            <a:pPr marL="0" indent="0">
              <a:buNone/>
            </a:pPr>
            <a:endParaRPr lang="en-US" sz="2800" dirty="0" smtClean="0">
              <a:solidFill>
                <a:schemeClr val="bg1">
                  <a:lumMod val="85000"/>
                </a:schemeClr>
              </a:solidFill>
            </a:endParaRPr>
          </a:p>
          <a:p>
            <a:pPr marL="0" indent="0">
              <a:buNone/>
            </a:pPr>
            <a:r>
              <a:rPr lang="en-US" sz="2800" dirty="0" smtClean="0">
                <a:solidFill>
                  <a:srgbClr val="1F497D"/>
                </a:solidFill>
              </a:rPr>
              <a:t>Forward, </a:t>
            </a:r>
            <a:r>
              <a:rPr lang="en-US" sz="2800" dirty="0" smtClean="0">
                <a:solidFill>
                  <a:srgbClr val="1F497D"/>
                </a:solidFill>
              </a:rPr>
              <a:t>Backward</a:t>
            </a:r>
            <a:endParaRPr lang="en-US" sz="2800" dirty="0">
              <a:solidFill>
                <a:srgbClr val="1F497D"/>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dirty="0">
              <a:solidFill>
                <a:schemeClr val="bg1">
                  <a:lumMod val="85000"/>
                </a:schemeClr>
              </a:solidFill>
            </a:endParaRPr>
          </a:p>
          <a:p>
            <a:pPr marL="0" indent="0">
              <a:buNone/>
            </a:pPr>
            <a:endParaRPr lang="en-US" sz="2800" b="1" dirty="0">
              <a:solidFill>
                <a:schemeClr val="bg1">
                  <a:lumMod val="85000"/>
                </a:schemeClr>
              </a:solidFill>
              <a:latin typeface="Gotham Book"/>
              <a:cs typeface="Gotham Book"/>
            </a:endParaRPr>
          </a:p>
        </p:txBody>
      </p:sp>
    </p:spTree>
    <p:extLst>
      <p:ext uri="{BB962C8B-B14F-4D97-AF65-F5344CB8AC3E}">
        <p14:creationId xmlns:p14="http://schemas.microsoft.com/office/powerpoint/2010/main" val="196370713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ILP Formulation</a:t>
            </a:r>
            <a:endParaRPr lang="en-US" dirty="0"/>
          </a:p>
        </p:txBody>
      </p:sp>
      <p:cxnSp>
        <p:nvCxnSpPr>
          <p:cNvPr id="4" name="Straight Connector 3"/>
          <p:cNvCxnSpPr/>
          <p:nvPr/>
        </p:nvCxnSpPr>
        <p:spPr>
          <a:xfrm>
            <a:off x="2146916" y="1605280"/>
            <a:ext cx="0" cy="4196080"/>
          </a:xfrm>
          <a:prstGeom prst="line">
            <a:avLst/>
          </a:prstGeom>
          <a:ln w="762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 name="Content Placeholder 2"/>
          <p:cNvSpPr txBox="1">
            <a:spLocks/>
          </p:cNvSpPr>
          <p:nvPr/>
        </p:nvSpPr>
        <p:spPr>
          <a:xfrm>
            <a:off x="-1" y="1605280"/>
            <a:ext cx="1920241" cy="511955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sz="2800" dirty="0" smtClean="0">
                <a:solidFill>
                  <a:schemeClr val="tx2"/>
                </a:solidFill>
              </a:rPr>
              <a:t>Minimize</a:t>
            </a:r>
          </a:p>
          <a:p>
            <a:pPr marL="0" indent="0" algn="r">
              <a:buNone/>
            </a:pPr>
            <a:endParaRPr lang="en-US" sz="2800" dirty="0">
              <a:solidFill>
                <a:schemeClr val="tx2"/>
              </a:solidFill>
            </a:endParaRPr>
          </a:p>
          <a:p>
            <a:pPr marL="0" indent="0" algn="r">
              <a:buNone/>
            </a:pPr>
            <a:r>
              <a:rPr lang="en-US" sz="2800" dirty="0" err="1">
                <a:solidFill>
                  <a:schemeClr val="tx2"/>
                </a:solidFill>
              </a:rPr>
              <a:t>s</a:t>
            </a:r>
            <a:r>
              <a:rPr lang="en-US" sz="2800" dirty="0" err="1" smtClean="0">
                <a:solidFill>
                  <a:schemeClr val="tx2"/>
                </a:solidFill>
              </a:rPr>
              <a:t>.t.</a:t>
            </a:r>
            <a:endParaRPr lang="en-US" sz="2800" dirty="0" smtClean="0">
              <a:solidFill>
                <a:schemeClr val="tx2"/>
              </a:solidFill>
            </a:endParaRPr>
          </a:p>
          <a:p>
            <a:pPr marL="0" indent="0" algn="r">
              <a:buNone/>
            </a:pPr>
            <a:endParaRPr lang="en-US" sz="2800" dirty="0" smtClean="0">
              <a:solidFill>
                <a:schemeClr val="tx2"/>
              </a:solidFill>
            </a:endParaRPr>
          </a:p>
          <a:p>
            <a:pPr marL="0" indent="0" algn="r">
              <a:buNone/>
            </a:pPr>
            <a:endParaRPr lang="en-US" sz="2800" dirty="0">
              <a:solidFill>
                <a:schemeClr val="tx2"/>
              </a:solidFill>
            </a:endParaRPr>
          </a:p>
          <a:p>
            <a:pPr marL="0" indent="0" algn="r">
              <a:buNone/>
            </a:pPr>
            <a:endParaRPr lang="en-US" sz="2800" dirty="0">
              <a:solidFill>
                <a:schemeClr val="tx2"/>
              </a:solidFill>
            </a:endParaRPr>
          </a:p>
          <a:p>
            <a:pPr marL="0" indent="0" algn="r">
              <a:buNone/>
            </a:pPr>
            <a:r>
              <a:rPr lang="en-US" sz="2800" dirty="0" smtClean="0">
                <a:solidFill>
                  <a:schemeClr val="tx2"/>
                </a:solidFill>
              </a:rPr>
              <a:t>Ignoring</a:t>
            </a:r>
            <a:endParaRPr lang="en-US" sz="2800" dirty="0">
              <a:solidFill>
                <a:schemeClr val="tx2"/>
              </a:solidFill>
            </a:endParaRPr>
          </a:p>
        </p:txBody>
      </p:sp>
      <p:sp>
        <p:nvSpPr>
          <p:cNvPr id="6" name="Content Placeholder 2"/>
          <p:cNvSpPr txBox="1">
            <a:spLocks/>
          </p:cNvSpPr>
          <p:nvPr/>
        </p:nvSpPr>
        <p:spPr>
          <a:xfrm>
            <a:off x="2407920" y="1605280"/>
            <a:ext cx="6583679" cy="511955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Gotham Light"/>
                <a:ea typeface="+mn-ea"/>
                <a:cs typeface="Gotham Light"/>
              </a:defRPr>
            </a:lvl1pPr>
            <a:lvl2pPr marL="742950" indent="-285750" algn="l" defTabSz="457200" rtl="0" eaLnBrk="1" latinLnBrk="0" hangingPunct="1">
              <a:spcBef>
                <a:spcPct val="20000"/>
              </a:spcBef>
              <a:buFont typeface="Arial"/>
              <a:buChar char="–"/>
              <a:defRPr sz="2800" kern="1200">
                <a:solidFill>
                  <a:schemeClr val="tx1"/>
                </a:solidFill>
                <a:latin typeface="Gotham Light"/>
                <a:ea typeface="+mn-ea"/>
                <a:cs typeface="Gotham Light"/>
              </a:defRPr>
            </a:lvl2pPr>
            <a:lvl3pPr marL="1143000" indent="-228600" algn="l" defTabSz="457200" rtl="0" eaLnBrk="1" latinLnBrk="0" hangingPunct="1">
              <a:spcBef>
                <a:spcPct val="20000"/>
              </a:spcBef>
              <a:buFont typeface="Arial"/>
              <a:buChar char="•"/>
              <a:defRPr sz="2400" kern="1200">
                <a:solidFill>
                  <a:schemeClr val="tx1"/>
                </a:solidFill>
                <a:latin typeface="Gotham Light"/>
                <a:ea typeface="+mn-ea"/>
                <a:cs typeface="Gotham Light"/>
              </a:defRPr>
            </a:lvl3pPr>
            <a:lvl4pPr marL="16002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4pPr>
            <a:lvl5pPr marL="2057400" indent="-228600" algn="l" defTabSz="457200" rtl="0" eaLnBrk="1" latinLnBrk="0" hangingPunct="1">
              <a:spcBef>
                <a:spcPct val="20000"/>
              </a:spcBef>
              <a:buFont typeface="Arial"/>
              <a:buChar char="»"/>
              <a:defRPr sz="2000" kern="1200">
                <a:solidFill>
                  <a:schemeClr val="tx1"/>
                </a:solidFill>
                <a:latin typeface="Gotham Light"/>
                <a:ea typeface="+mn-ea"/>
                <a:cs typeface="Gotham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smtClean="0"/>
              <a:t>E[queries] + </a:t>
            </a:r>
            <a:r>
              <a:rPr lang="en-US" sz="2800" dirty="0" err="1" smtClean="0"/>
              <a:t>disk&amp;runtime</a:t>
            </a:r>
            <a:r>
              <a:rPr lang="en-US" sz="2800" dirty="0" smtClean="0"/>
              <a:t> </a:t>
            </a:r>
            <a:r>
              <a:rPr lang="en-US" sz="2800" dirty="0" smtClean="0"/>
              <a:t>overhead</a:t>
            </a:r>
          </a:p>
          <a:p>
            <a:pPr marL="0" indent="0">
              <a:buNone/>
            </a:pPr>
            <a:endParaRPr lang="en-US" sz="2800" dirty="0" smtClean="0"/>
          </a:p>
          <a:p>
            <a:pPr marL="0" indent="0">
              <a:buNone/>
            </a:pPr>
            <a:r>
              <a:rPr lang="en-US" sz="2800" dirty="0" smtClean="0"/>
              <a:t>Disk overhead 			&lt; bounds</a:t>
            </a:r>
          </a:p>
          <a:p>
            <a:pPr marL="0" indent="0">
              <a:buNone/>
            </a:pPr>
            <a:r>
              <a:rPr lang="en-US" sz="2800" dirty="0" smtClean="0"/>
              <a:t>Runtime overhead 	&lt; bounds</a:t>
            </a:r>
          </a:p>
          <a:p>
            <a:pPr marL="0" indent="0">
              <a:buNone/>
            </a:pPr>
            <a:r>
              <a:rPr lang="en-US" sz="2800" dirty="0" smtClean="0"/>
              <a:t>Every operator has a strategy</a:t>
            </a:r>
          </a:p>
          <a:p>
            <a:pPr marL="0" indent="0">
              <a:buNone/>
            </a:pPr>
            <a:endParaRPr lang="en-US" sz="2800" dirty="0"/>
          </a:p>
          <a:p>
            <a:pPr marL="0" indent="0">
              <a:buNone/>
            </a:pPr>
            <a:r>
              <a:rPr lang="en-US" sz="2800" dirty="0" smtClean="0"/>
              <a:t>Multi-operator strategy interactions</a:t>
            </a:r>
          </a:p>
          <a:p>
            <a:pPr marL="0" indent="0">
              <a:buNone/>
            </a:pPr>
            <a:endParaRPr lang="en-US" sz="2800" dirty="0"/>
          </a:p>
          <a:p>
            <a:pPr marL="0" indent="0">
              <a:buNone/>
            </a:pPr>
            <a:endParaRPr lang="en-US" sz="2800" dirty="0" smtClean="0"/>
          </a:p>
          <a:p>
            <a:pPr marL="0" indent="0">
              <a:buNone/>
            </a:pPr>
            <a:endParaRPr lang="en-US" sz="2800" dirty="0"/>
          </a:p>
        </p:txBody>
      </p:sp>
    </p:spTree>
    <p:extLst>
      <p:ext uri="{BB962C8B-B14F-4D97-AF65-F5344CB8AC3E}">
        <p14:creationId xmlns:p14="http://schemas.microsoft.com/office/powerpoint/2010/main" val="3619263368"/>
      </p:ext>
    </p:extLst>
  </p:cSld>
  <p:clrMapOvr>
    <a:masterClrMapping/>
  </p:clrMapOvr>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290320"/>
            <a:ext cx="7772400" cy="4267199"/>
          </a:xfrm>
        </p:spPr>
        <p:txBody>
          <a:bodyPr>
            <a:normAutofit/>
          </a:bodyPr>
          <a:lstStyle/>
          <a:p>
            <a:r>
              <a:rPr lang="en-US" sz="3200" dirty="0" smtClean="0">
                <a:solidFill>
                  <a:schemeClr val="bg1">
                    <a:lumMod val="75000"/>
                  </a:schemeClr>
                </a:solidFill>
              </a:rPr>
              <a:t>Representing Lineage</a:t>
            </a:r>
            <a:br>
              <a:rPr lang="en-US" sz="3200" dirty="0" smtClean="0">
                <a:solidFill>
                  <a:schemeClr val="bg1">
                    <a:lumMod val="75000"/>
                  </a:schemeClr>
                </a:solidFill>
              </a:rPr>
            </a:br>
            <a:r>
              <a:rPr lang="en-US" sz="3200" dirty="0" smtClean="0">
                <a:solidFill>
                  <a:schemeClr val="bg1">
                    <a:lumMod val="75000"/>
                  </a:schemeClr>
                </a:solidFill>
              </a:rPr>
              <a:t>Exposing Operator Lineage</a:t>
            </a:r>
            <a:br>
              <a:rPr lang="en-US" sz="3200" dirty="0" smtClean="0">
                <a:solidFill>
                  <a:schemeClr val="bg1">
                    <a:lumMod val="75000"/>
                  </a:schemeClr>
                </a:solidFill>
              </a:rPr>
            </a:br>
            <a:r>
              <a:rPr lang="en-US" sz="3200" dirty="0" smtClean="0">
                <a:solidFill>
                  <a:schemeClr val="bg1">
                    <a:lumMod val="75000"/>
                  </a:schemeClr>
                </a:solidFill>
              </a:rPr>
              <a:t>What lineage to store?</a:t>
            </a:r>
            <a:br>
              <a:rPr lang="en-US" sz="3200" dirty="0" smtClean="0">
                <a:solidFill>
                  <a:schemeClr val="bg1">
                    <a:lumMod val="75000"/>
                  </a:schemeClr>
                </a:solidFill>
              </a:rPr>
            </a:br>
            <a:r>
              <a:rPr lang="en-US" b="1" dirty="0" smtClean="0">
                <a:solidFill>
                  <a:schemeClr val="tx2"/>
                </a:solidFill>
              </a:rPr>
              <a:t>Does this work?</a:t>
            </a:r>
            <a:r>
              <a:rPr lang="en-US" sz="3200" b="1" dirty="0" smtClean="0">
                <a:solidFill>
                  <a:schemeClr val="bg1">
                    <a:lumMod val="75000"/>
                  </a:schemeClr>
                </a:solidFill>
              </a:rPr>
              <a:t/>
            </a:r>
            <a:br>
              <a:rPr lang="en-US" sz="3200" b="1" dirty="0" smtClean="0">
                <a:solidFill>
                  <a:schemeClr val="bg1">
                    <a:lumMod val="75000"/>
                  </a:schemeClr>
                </a:solidFill>
              </a:rPr>
            </a:br>
            <a:r>
              <a:rPr lang="en-US" sz="3200" dirty="0" err="1" smtClean="0">
                <a:solidFill>
                  <a:schemeClr val="bg1">
                    <a:lumMod val="75000"/>
                  </a:schemeClr>
                </a:solidFill>
              </a:rPr>
              <a:t>Misc</a:t>
            </a:r>
            <a:r>
              <a:rPr lang="en-US" sz="3200" dirty="0" smtClean="0">
                <a:solidFill>
                  <a:schemeClr val="bg1">
                    <a:lumMod val="75000"/>
                  </a:schemeClr>
                </a:solidFill>
              </a:rPr>
              <a:t>…</a:t>
            </a:r>
            <a:endParaRPr lang="en-US" sz="3200" dirty="0">
              <a:solidFill>
                <a:schemeClr val="bg1">
                  <a:lumMod val="75000"/>
                </a:schemeClr>
              </a:solidFill>
            </a:endParaRPr>
          </a:p>
        </p:txBody>
      </p:sp>
    </p:spTree>
    <p:extLst>
      <p:ext uri="{BB962C8B-B14F-4D97-AF65-F5344CB8AC3E}">
        <p14:creationId xmlns:p14="http://schemas.microsoft.com/office/powerpoint/2010/main" val="509319347"/>
      </p:ext>
    </p:extLst>
  </p:cSld>
  <p:clrMapOvr>
    <a:masterClrMapping/>
  </p:clrMapOvr>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LSST Pipeline</a:t>
            </a:r>
            <a:endParaRPr lang="en-US" dirty="0"/>
          </a:p>
        </p:txBody>
      </p:sp>
      <p:sp>
        <p:nvSpPr>
          <p:cNvPr id="4" name="Rectangle 3"/>
          <p:cNvSpPr/>
          <p:nvPr/>
        </p:nvSpPr>
        <p:spPr>
          <a:xfrm>
            <a:off x="1084043"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 name="Rectangle 4"/>
          <p:cNvSpPr/>
          <p:nvPr/>
        </p:nvSpPr>
        <p:spPr>
          <a:xfrm>
            <a:off x="1568601"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 name="Rectangle 5"/>
          <p:cNvSpPr/>
          <p:nvPr/>
        </p:nvSpPr>
        <p:spPr>
          <a:xfrm>
            <a:off x="2068788"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 name="Rectangle 6"/>
          <p:cNvSpPr/>
          <p:nvPr/>
        </p:nvSpPr>
        <p:spPr>
          <a:xfrm>
            <a:off x="2572884" y="283519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8" name="Rectangle 7"/>
          <p:cNvSpPr/>
          <p:nvPr/>
        </p:nvSpPr>
        <p:spPr>
          <a:xfrm>
            <a:off x="3073078"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9" name="Rectangle 8"/>
          <p:cNvSpPr/>
          <p:nvPr/>
        </p:nvSpPr>
        <p:spPr>
          <a:xfrm>
            <a:off x="3577174"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 name="Rectangle 9"/>
          <p:cNvSpPr/>
          <p:nvPr/>
        </p:nvSpPr>
        <p:spPr>
          <a:xfrm>
            <a:off x="4106668"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Rectangle 10"/>
          <p:cNvSpPr/>
          <p:nvPr/>
        </p:nvSpPr>
        <p:spPr>
          <a:xfrm>
            <a:off x="4610764"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Rectangle 11"/>
          <p:cNvSpPr/>
          <p:nvPr/>
        </p:nvSpPr>
        <p:spPr>
          <a:xfrm>
            <a:off x="5120721" y="283519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 name="Rectangle 12"/>
          <p:cNvSpPr/>
          <p:nvPr/>
        </p:nvSpPr>
        <p:spPr>
          <a:xfrm>
            <a:off x="5644355"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 name="Rectangle 13"/>
          <p:cNvSpPr/>
          <p:nvPr/>
        </p:nvSpPr>
        <p:spPr>
          <a:xfrm>
            <a:off x="6165057" y="3769123"/>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A</a:t>
            </a:r>
            <a:endParaRPr lang="en-US" sz="1600" dirty="0">
              <a:latin typeface="Gotham Light"/>
              <a:cs typeface="Gotham Light"/>
            </a:endParaRPr>
          </a:p>
        </p:txBody>
      </p:sp>
      <p:cxnSp>
        <p:nvCxnSpPr>
          <p:cNvPr id="15" name="Straight Connector 14"/>
          <p:cNvCxnSpPr>
            <a:stCxn id="4" idx="3"/>
            <a:endCxn id="5" idx="1"/>
          </p:cNvCxnSpPr>
          <p:nvPr/>
        </p:nvCxnSpPr>
        <p:spPr>
          <a:xfrm>
            <a:off x="1367350" y="3367608"/>
            <a:ext cx="201251" cy="0"/>
          </a:xfrm>
          <a:prstGeom prst="line">
            <a:avLst/>
          </a:prstGeom>
        </p:spPr>
        <p:style>
          <a:lnRef idx="2">
            <a:schemeClr val="accent1"/>
          </a:lnRef>
          <a:fillRef idx="1">
            <a:schemeClr val="lt1"/>
          </a:fillRef>
          <a:effectRef idx="0">
            <a:schemeClr val="accent1"/>
          </a:effectRef>
          <a:fontRef idx="minor">
            <a:schemeClr val="dk1"/>
          </a:fontRef>
        </p:style>
      </p:cxnSp>
      <p:cxnSp>
        <p:nvCxnSpPr>
          <p:cNvPr id="16" name="Straight Connector 15"/>
          <p:cNvCxnSpPr>
            <a:stCxn id="5" idx="3"/>
            <a:endCxn id="6" idx="1"/>
          </p:cNvCxnSpPr>
          <p:nvPr/>
        </p:nvCxnSpPr>
        <p:spPr>
          <a:xfrm>
            <a:off x="1851908" y="3367608"/>
            <a:ext cx="216880" cy="0"/>
          </a:xfrm>
          <a:prstGeom prst="line">
            <a:avLst/>
          </a:prstGeom>
        </p:spPr>
        <p:style>
          <a:lnRef idx="2">
            <a:schemeClr val="accent1"/>
          </a:lnRef>
          <a:fillRef idx="1">
            <a:schemeClr val="lt1"/>
          </a:fillRef>
          <a:effectRef idx="0">
            <a:schemeClr val="accent1"/>
          </a:effectRef>
          <a:fontRef idx="minor">
            <a:schemeClr val="dk1"/>
          </a:fontRef>
        </p:style>
      </p:cxnSp>
      <p:cxnSp>
        <p:nvCxnSpPr>
          <p:cNvPr id="17" name="Straight Connector 16"/>
          <p:cNvCxnSpPr>
            <a:stCxn id="6" idx="3"/>
            <a:endCxn id="7" idx="1"/>
          </p:cNvCxnSpPr>
          <p:nvPr/>
        </p:nvCxnSpPr>
        <p:spPr>
          <a:xfrm flipV="1">
            <a:off x="2352095" y="2976848"/>
            <a:ext cx="220789"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18" name="Straight Connector 17"/>
          <p:cNvCxnSpPr>
            <a:stCxn id="7" idx="3"/>
            <a:endCxn id="8" idx="1"/>
          </p:cNvCxnSpPr>
          <p:nvPr/>
        </p:nvCxnSpPr>
        <p:spPr>
          <a:xfrm>
            <a:off x="2856191" y="2976848"/>
            <a:ext cx="216887"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19" name="Straight Connector 18"/>
          <p:cNvCxnSpPr>
            <a:stCxn id="8" idx="3"/>
            <a:endCxn id="9" idx="1"/>
          </p:cNvCxnSpPr>
          <p:nvPr/>
        </p:nvCxnSpPr>
        <p:spPr>
          <a:xfrm>
            <a:off x="3356385" y="3367608"/>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20" name="Straight Connector 19"/>
          <p:cNvCxnSpPr>
            <a:stCxn id="9" idx="3"/>
            <a:endCxn id="10" idx="1"/>
          </p:cNvCxnSpPr>
          <p:nvPr/>
        </p:nvCxnSpPr>
        <p:spPr>
          <a:xfrm>
            <a:off x="3860481" y="3367608"/>
            <a:ext cx="246187" cy="0"/>
          </a:xfrm>
          <a:prstGeom prst="line">
            <a:avLst/>
          </a:prstGeom>
        </p:spPr>
        <p:style>
          <a:lnRef idx="2">
            <a:schemeClr val="accent1"/>
          </a:lnRef>
          <a:fillRef idx="1">
            <a:schemeClr val="lt1"/>
          </a:fillRef>
          <a:effectRef idx="0">
            <a:schemeClr val="accent1"/>
          </a:effectRef>
          <a:fontRef idx="minor">
            <a:schemeClr val="dk1"/>
          </a:fontRef>
        </p:style>
      </p:cxnSp>
      <p:cxnSp>
        <p:nvCxnSpPr>
          <p:cNvPr id="21" name="Straight Connector 20"/>
          <p:cNvCxnSpPr>
            <a:stCxn id="10" idx="3"/>
            <a:endCxn id="11" idx="1"/>
          </p:cNvCxnSpPr>
          <p:nvPr/>
        </p:nvCxnSpPr>
        <p:spPr>
          <a:xfrm>
            <a:off x="4389975" y="3367608"/>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22" name="Straight Connector 21"/>
          <p:cNvCxnSpPr>
            <a:stCxn id="11" idx="3"/>
            <a:endCxn id="12" idx="1"/>
          </p:cNvCxnSpPr>
          <p:nvPr/>
        </p:nvCxnSpPr>
        <p:spPr>
          <a:xfrm flipV="1">
            <a:off x="4894071" y="2976848"/>
            <a:ext cx="226650"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23" name="Straight Connector 22"/>
          <p:cNvCxnSpPr>
            <a:stCxn id="12" idx="3"/>
            <a:endCxn id="13" idx="1"/>
          </p:cNvCxnSpPr>
          <p:nvPr/>
        </p:nvCxnSpPr>
        <p:spPr>
          <a:xfrm>
            <a:off x="5404028" y="2976848"/>
            <a:ext cx="240327"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24" name="Straight Connector 23"/>
          <p:cNvCxnSpPr>
            <a:stCxn id="13" idx="3"/>
            <a:endCxn id="14" idx="1"/>
          </p:cNvCxnSpPr>
          <p:nvPr/>
        </p:nvCxnSpPr>
        <p:spPr>
          <a:xfrm>
            <a:off x="5927662" y="3367608"/>
            <a:ext cx="237395" cy="543169"/>
          </a:xfrm>
          <a:prstGeom prst="line">
            <a:avLst/>
          </a:prstGeom>
        </p:spPr>
        <p:style>
          <a:lnRef idx="2">
            <a:schemeClr val="accent1"/>
          </a:lnRef>
          <a:fillRef idx="1">
            <a:schemeClr val="lt1"/>
          </a:fillRef>
          <a:effectRef idx="0">
            <a:schemeClr val="accent1"/>
          </a:effectRef>
          <a:fontRef idx="minor">
            <a:schemeClr val="dk1"/>
          </a:fontRef>
        </p:style>
      </p:cxnSp>
      <p:sp>
        <p:nvSpPr>
          <p:cNvPr id="25" name="Rectangle 24"/>
          <p:cNvSpPr/>
          <p:nvPr/>
        </p:nvSpPr>
        <p:spPr>
          <a:xfrm>
            <a:off x="1094789"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6" name="Rectangle 25"/>
          <p:cNvSpPr/>
          <p:nvPr/>
        </p:nvSpPr>
        <p:spPr>
          <a:xfrm>
            <a:off x="1579347"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7" name="Rectangle 26"/>
          <p:cNvSpPr/>
          <p:nvPr/>
        </p:nvSpPr>
        <p:spPr>
          <a:xfrm>
            <a:off x="2079534"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8" name="Rectangle 27"/>
          <p:cNvSpPr/>
          <p:nvPr/>
        </p:nvSpPr>
        <p:spPr>
          <a:xfrm>
            <a:off x="2583630" y="4032886"/>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9" name="Rectangle 28"/>
          <p:cNvSpPr/>
          <p:nvPr/>
        </p:nvSpPr>
        <p:spPr>
          <a:xfrm>
            <a:off x="3083824"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0" name="Rectangle 29"/>
          <p:cNvSpPr/>
          <p:nvPr/>
        </p:nvSpPr>
        <p:spPr>
          <a:xfrm>
            <a:off x="3587920"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1" name="Rectangle 30"/>
          <p:cNvSpPr/>
          <p:nvPr/>
        </p:nvSpPr>
        <p:spPr>
          <a:xfrm>
            <a:off x="4117414"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Rectangle 31"/>
          <p:cNvSpPr/>
          <p:nvPr/>
        </p:nvSpPr>
        <p:spPr>
          <a:xfrm>
            <a:off x="4621510"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3" name="Rectangle 32"/>
          <p:cNvSpPr/>
          <p:nvPr/>
        </p:nvSpPr>
        <p:spPr>
          <a:xfrm>
            <a:off x="5120721" y="4032886"/>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4" name="Rectangle 33"/>
          <p:cNvSpPr/>
          <p:nvPr/>
        </p:nvSpPr>
        <p:spPr>
          <a:xfrm>
            <a:off x="5655101"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5" name="Rectangle 34"/>
          <p:cNvSpPr/>
          <p:nvPr/>
        </p:nvSpPr>
        <p:spPr>
          <a:xfrm>
            <a:off x="6175803" y="4165757"/>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B</a:t>
            </a:r>
            <a:endParaRPr lang="en-US" sz="1600" dirty="0">
              <a:latin typeface="Gotham Light"/>
              <a:cs typeface="Gotham Light"/>
            </a:endParaRPr>
          </a:p>
        </p:txBody>
      </p:sp>
      <p:cxnSp>
        <p:nvCxnSpPr>
          <p:cNvPr id="36" name="Straight Connector 35"/>
          <p:cNvCxnSpPr>
            <a:stCxn id="25" idx="3"/>
            <a:endCxn id="26" idx="1"/>
          </p:cNvCxnSpPr>
          <p:nvPr/>
        </p:nvCxnSpPr>
        <p:spPr>
          <a:xfrm>
            <a:off x="1378096" y="3822856"/>
            <a:ext cx="201251" cy="0"/>
          </a:xfrm>
          <a:prstGeom prst="line">
            <a:avLst/>
          </a:prstGeom>
        </p:spPr>
        <p:style>
          <a:lnRef idx="2">
            <a:schemeClr val="accent1"/>
          </a:lnRef>
          <a:fillRef idx="1">
            <a:schemeClr val="lt1"/>
          </a:fillRef>
          <a:effectRef idx="0">
            <a:schemeClr val="accent1"/>
          </a:effectRef>
          <a:fontRef idx="minor">
            <a:schemeClr val="dk1"/>
          </a:fontRef>
        </p:style>
      </p:cxnSp>
      <p:cxnSp>
        <p:nvCxnSpPr>
          <p:cNvPr id="37" name="Straight Connector 36"/>
          <p:cNvCxnSpPr>
            <a:stCxn id="26" idx="3"/>
            <a:endCxn id="27" idx="1"/>
          </p:cNvCxnSpPr>
          <p:nvPr/>
        </p:nvCxnSpPr>
        <p:spPr>
          <a:xfrm>
            <a:off x="1862654" y="3822856"/>
            <a:ext cx="216880" cy="0"/>
          </a:xfrm>
          <a:prstGeom prst="line">
            <a:avLst/>
          </a:prstGeom>
        </p:spPr>
        <p:style>
          <a:lnRef idx="2">
            <a:schemeClr val="accent1"/>
          </a:lnRef>
          <a:fillRef idx="1">
            <a:schemeClr val="lt1"/>
          </a:fillRef>
          <a:effectRef idx="0">
            <a:schemeClr val="accent1"/>
          </a:effectRef>
          <a:fontRef idx="minor">
            <a:schemeClr val="dk1"/>
          </a:fontRef>
        </p:style>
      </p:cxnSp>
      <p:cxnSp>
        <p:nvCxnSpPr>
          <p:cNvPr id="38" name="Straight Connector 37"/>
          <p:cNvCxnSpPr>
            <a:stCxn id="27" idx="3"/>
            <a:endCxn id="28" idx="1"/>
          </p:cNvCxnSpPr>
          <p:nvPr/>
        </p:nvCxnSpPr>
        <p:spPr>
          <a:xfrm>
            <a:off x="2362841" y="3822856"/>
            <a:ext cx="220789"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39" name="Straight Connector 38"/>
          <p:cNvCxnSpPr>
            <a:stCxn id="28" idx="3"/>
            <a:endCxn id="29" idx="1"/>
          </p:cNvCxnSpPr>
          <p:nvPr/>
        </p:nvCxnSpPr>
        <p:spPr>
          <a:xfrm flipV="1">
            <a:off x="2866937" y="3822856"/>
            <a:ext cx="216887"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40" name="Straight Connector 39"/>
          <p:cNvCxnSpPr>
            <a:stCxn id="29" idx="3"/>
            <a:endCxn id="30" idx="1"/>
          </p:cNvCxnSpPr>
          <p:nvPr/>
        </p:nvCxnSpPr>
        <p:spPr>
          <a:xfrm>
            <a:off x="3367131" y="3822856"/>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41" name="Straight Connector 40"/>
          <p:cNvCxnSpPr>
            <a:stCxn id="30" idx="3"/>
            <a:endCxn id="31" idx="1"/>
          </p:cNvCxnSpPr>
          <p:nvPr/>
        </p:nvCxnSpPr>
        <p:spPr>
          <a:xfrm>
            <a:off x="3871227" y="3822856"/>
            <a:ext cx="246187" cy="0"/>
          </a:xfrm>
          <a:prstGeom prst="line">
            <a:avLst/>
          </a:prstGeom>
        </p:spPr>
        <p:style>
          <a:lnRef idx="2">
            <a:schemeClr val="accent1"/>
          </a:lnRef>
          <a:fillRef idx="1">
            <a:schemeClr val="lt1"/>
          </a:fillRef>
          <a:effectRef idx="0">
            <a:schemeClr val="accent1"/>
          </a:effectRef>
          <a:fontRef idx="minor">
            <a:schemeClr val="dk1"/>
          </a:fontRef>
        </p:style>
      </p:cxnSp>
      <p:cxnSp>
        <p:nvCxnSpPr>
          <p:cNvPr id="42" name="Straight Connector 41"/>
          <p:cNvCxnSpPr>
            <a:stCxn id="31" idx="3"/>
            <a:endCxn id="32" idx="1"/>
          </p:cNvCxnSpPr>
          <p:nvPr/>
        </p:nvCxnSpPr>
        <p:spPr>
          <a:xfrm>
            <a:off x="4400721" y="3822856"/>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43" name="Straight Connector 42"/>
          <p:cNvCxnSpPr>
            <a:stCxn id="32" idx="3"/>
            <a:endCxn id="33" idx="1"/>
          </p:cNvCxnSpPr>
          <p:nvPr/>
        </p:nvCxnSpPr>
        <p:spPr>
          <a:xfrm>
            <a:off x="4904817" y="3822856"/>
            <a:ext cx="215904"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44" name="Straight Connector 43"/>
          <p:cNvCxnSpPr>
            <a:stCxn id="33" idx="3"/>
            <a:endCxn id="34" idx="1"/>
          </p:cNvCxnSpPr>
          <p:nvPr/>
        </p:nvCxnSpPr>
        <p:spPr>
          <a:xfrm flipV="1">
            <a:off x="5404028" y="3822856"/>
            <a:ext cx="251073"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45" name="Straight Connector 44"/>
          <p:cNvCxnSpPr>
            <a:stCxn id="34" idx="3"/>
            <a:endCxn id="35" idx="1"/>
          </p:cNvCxnSpPr>
          <p:nvPr/>
        </p:nvCxnSpPr>
        <p:spPr>
          <a:xfrm>
            <a:off x="5938408" y="3822856"/>
            <a:ext cx="237395" cy="484555"/>
          </a:xfrm>
          <a:prstGeom prst="line">
            <a:avLst/>
          </a:prstGeom>
        </p:spPr>
        <p:style>
          <a:lnRef idx="2">
            <a:schemeClr val="accent1"/>
          </a:lnRef>
          <a:fillRef idx="1">
            <a:schemeClr val="lt1"/>
          </a:fillRef>
          <a:effectRef idx="0">
            <a:schemeClr val="accent1"/>
          </a:effectRef>
          <a:fontRef idx="minor">
            <a:schemeClr val="dk1"/>
          </a:fontRef>
        </p:style>
      </p:cxnSp>
      <p:sp>
        <p:nvSpPr>
          <p:cNvPr id="46" name="Rectangle 45"/>
          <p:cNvSpPr/>
          <p:nvPr/>
        </p:nvSpPr>
        <p:spPr>
          <a:xfrm>
            <a:off x="6641831"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47" name="Straight Connector 46"/>
          <p:cNvCxnSpPr>
            <a:stCxn id="13" idx="3"/>
            <a:endCxn id="46" idx="1"/>
          </p:cNvCxnSpPr>
          <p:nvPr/>
        </p:nvCxnSpPr>
        <p:spPr>
          <a:xfrm>
            <a:off x="5927662" y="3367608"/>
            <a:ext cx="714169" cy="0"/>
          </a:xfrm>
          <a:prstGeom prst="line">
            <a:avLst/>
          </a:prstGeom>
        </p:spPr>
        <p:style>
          <a:lnRef idx="2">
            <a:schemeClr val="accent1"/>
          </a:lnRef>
          <a:fillRef idx="1">
            <a:schemeClr val="lt1"/>
          </a:fillRef>
          <a:effectRef idx="0">
            <a:schemeClr val="accent1"/>
          </a:effectRef>
          <a:fontRef idx="minor">
            <a:schemeClr val="dk1"/>
          </a:fontRef>
        </p:style>
      </p:cxnSp>
      <p:cxnSp>
        <p:nvCxnSpPr>
          <p:cNvPr id="48" name="Straight Connector 47"/>
          <p:cNvCxnSpPr>
            <a:stCxn id="34" idx="3"/>
            <a:endCxn id="46" idx="1"/>
          </p:cNvCxnSpPr>
          <p:nvPr/>
        </p:nvCxnSpPr>
        <p:spPr>
          <a:xfrm flipV="1">
            <a:off x="5938408" y="3367608"/>
            <a:ext cx="703423" cy="455248"/>
          </a:xfrm>
          <a:prstGeom prst="line">
            <a:avLst/>
          </a:prstGeom>
        </p:spPr>
        <p:style>
          <a:lnRef idx="2">
            <a:schemeClr val="accent1"/>
          </a:lnRef>
          <a:fillRef idx="1">
            <a:schemeClr val="lt1"/>
          </a:fillRef>
          <a:effectRef idx="0">
            <a:schemeClr val="accent1"/>
          </a:effectRef>
          <a:fontRef idx="minor">
            <a:schemeClr val="dk1"/>
          </a:fontRef>
        </p:style>
      </p:cxnSp>
      <p:sp>
        <p:nvSpPr>
          <p:cNvPr id="49" name="Rectangle 48"/>
          <p:cNvSpPr/>
          <p:nvPr/>
        </p:nvSpPr>
        <p:spPr>
          <a:xfrm>
            <a:off x="6641831" y="3950833"/>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50" name="Straight Connector 49"/>
          <p:cNvCxnSpPr>
            <a:stCxn id="14" idx="3"/>
            <a:endCxn id="49" idx="1"/>
          </p:cNvCxnSpPr>
          <p:nvPr/>
        </p:nvCxnSpPr>
        <p:spPr>
          <a:xfrm>
            <a:off x="6448364" y="3910777"/>
            <a:ext cx="193467" cy="181710"/>
          </a:xfrm>
          <a:prstGeom prst="line">
            <a:avLst/>
          </a:prstGeom>
        </p:spPr>
        <p:style>
          <a:lnRef idx="2">
            <a:schemeClr val="accent1"/>
          </a:lnRef>
          <a:fillRef idx="1">
            <a:schemeClr val="lt1"/>
          </a:fillRef>
          <a:effectRef idx="0">
            <a:schemeClr val="accent1"/>
          </a:effectRef>
          <a:fontRef idx="minor">
            <a:schemeClr val="dk1"/>
          </a:fontRef>
        </p:style>
      </p:cxnSp>
      <p:sp>
        <p:nvSpPr>
          <p:cNvPr id="51" name="Rectangle 50"/>
          <p:cNvSpPr/>
          <p:nvPr/>
        </p:nvSpPr>
        <p:spPr>
          <a:xfrm>
            <a:off x="7175231" y="3509261"/>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C</a:t>
            </a:r>
            <a:endParaRPr lang="en-US" sz="1600" dirty="0">
              <a:latin typeface="Gotham Light"/>
              <a:cs typeface="Gotham Light"/>
            </a:endParaRPr>
          </a:p>
        </p:txBody>
      </p:sp>
      <p:sp>
        <p:nvSpPr>
          <p:cNvPr id="52" name="Rectangle 51"/>
          <p:cNvSpPr/>
          <p:nvPr/>
        </p:nvSpPr>
        <p:spPr>
          <a:xfrm>
            <a:off x="7698862" y="3509261"/>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D</a:t>
            </a:r>
            <a:endParaRPr lang="en-US" sz="1600" dirty="0">
              <a:latin typeface="Gotham Light"/>
              <a:cs typeface="Gotham Light"/>
            </a:endParaRPr>
          </a:p>
        </p:txBody>
      </p:sp>
      <p:cxnSp>
        <p:nvCxnSpPr>
          <p:cNvPr id="53" name="Straight Connector 52"/>
          <p:cNvCxnSpPr>
            <a:stCxn id="35" idx="3"/>
            <a:endCxn id="49" idx="1"/>
          </p:cNvCxnSpPr>
          <p:nvPr/>
        </p:nvCxnSpPr>
        <p:spPr>
          <a:xfrm flipV="1">
            <a:off x="6459110" y="4092487"/>
            <a:ext cx="182721" cy="214924"/>
          </a:xfrm>
          <a:prstGeom prst="line">
            <a:avLst/>
          </a:prstGeom>
        </p:spPr>
        <p:style>
          <a:lnRef idx="2">
            <a:schemeClr val="accent1"/>
          </a:lnRef>
          <a:fillRef idx="1">
            <a:schemeClr val="lt1"/>
          </a:fillRef>
          <a:effectRef idx="0">
            <a:schemeClr val="accent1"/>
          </a:effectRef>
          <a:fontRef idx="minor">
            <a:schemeClr val="dk1"/>
          </a:fontRef>
        </p:style>
      </p:cxnSp>
      <p:cxnSp>
        <p:nvCxnSpPr>
          <p:cNvPr id="54" name="Straight Connector 53"/>
          <p:cNvCxnSpPr>
            <a:stCxn id="49" idx="3"/>
            <a:endCxn id="51" idx="1"/>
          </p:cNvCxnSpPr>
          <p:nvPr/>
        </p:nvCxnSpPr>
        <p:spPr>
          <a:xfrm flipV="1">
            <a:off x="6925138" y="3650915"/>
            <a:ext cx="250093" cy="441572"/>
          </a:xfrm>
          <a:prstGeom prst="line">
            <a:avLst/>
          </a:prstGeom>
        </p:spPr>
        <p:style>
          <a:lnRef idx="2">
            <a:schemeClr val="accent1"/>
          </a:lnRef>
          <a:fillRef idx="1">
            <a:schemeClr val="lt1"/>
          </a:fillRef>
          <a:effectRef idx="0">
            <a:schemeClr val="accent1"/>
          </a:effectRef>
          <a:fontRef idx="minor">
            <a:schemeClr val="dk1"/>
          </a:fontRef>
        </p:style>
      </p:cxnSp>
      <p:cxnSp>
        <p:nvCxnSpPr>
          <p:cNvPr id="55" name="Straight Connector 54"/>
          <p:cNvCxnSpPr>
            <a:stCxn id="46" idx="3"/>
            <a:endCxn id="51" idx="1"/>
          </p:cNvCxnSpPr>
          <p:nvPr/>
        </p:nvCxnSpPr>
        <p:spPr>
          <a:xfrm>
            <a:off x="6925138" y="3367608"/>
            <a:ext cx="250093" cy="283307"/>
          </a:xfrm>
          <a:prstGeom prst="line">
            <a:avLst/>
          </a:prstGeom>
        </p:spPr>
        <p:style>
          <a:lnRef idx="2">
            <a:schemeClr val="accent1"/>
          </a:lnRef>
          <a:fillRef idx="1">
            <a:schemeClr val="lt1"/>
          </a:fillRef>
          <a:effectRef idx="0">
            <a:schemeClr val="accent1"/>
          </a:effectRef>
          <a:fontRef idx="minor">
            <a:schemeClr val="dk1"/>
          </a:fontRef>
        </p:style>
      </p:cxnSp>
      <p:cxnSp>
        <p:nvCxnSpPr>
          <p:cNvPr id="56" name="Straight Connector 55"/>
          <p:cNvCxnSpPr>
            <a:stCxn id="51" idx="3"/>
            <a:endCxn id="52" idx="1"/>
          </p:cNvCxnSpPr>
          <p:nvPr/>
        </p:nvCxnSpPr>
        <p:spPr>
          <a:xfrm>
            <a:off x="7458538" y="3650915"/>
            <a:ext cx="240324" cy="0"/>
          </a:xfrm>
          <a:prstGeom prst="line">
            <a:avLst/>
          </a:prstGeom>
        </p:spPr>
        <p:style>
          <a:lnRef idx="2">
            <a:schemeClr val="accent1"/>
          </a:lnRef>
          <a:fillRef idx="1">
            <a:schemeClr val="lt1"/>
          </a:fillRef>
          <a:effectRef idx="0">
            <a:schemeClr val="accent1"/>
          </a:effectRef>
          <a:fontRef idx="minor">
            <a:schemeClr val="dk1"/>
          </a:fontRef>
        </p:style>
      </p:cxnSp>
      <p:cxnSp>
        <p:nvCxnSpPr>
          <p:cNvPr id="57" name="Straight Connector 56"/>
          <p:cNvCxnSpPr>
            <a:stCxn id="6" idx="3"/>
            <a:endCxn id="8" idx="1"/>
          </p:cNvCxnSpPr>
          <p:nvPr/>
        </p:nvCxnSpPr>
        <p:spPr>
          <a:xfrm>
            <a:off x="2352095" y="3367608"/>
            <a:ext cx="720983" cy="0"/>
          </a:xfrm>
          <a:prstGeom prst="line">
            <a:avLst/>
          </a:prstGeom>
        </p:spPr>
        <p:style>
          <a:lnRef idx="2">
            <a:schemeClr val="accent1"/>
          </a:lnRef>
          <a:fillRef idx="1">
            <a:schemeClr val="lt1"/>
          </a:fillRef>
          <a:effectRef idx="0">
            <a:schemeClr val="accent1"/>
          </a:effectRef>
          <a:fontRef idx="minor">
            <a:schemeClr val="dk1"/>
          </a:fontRef>
        </p:style>
      </p:cxnSp>
      <p:cxnSp>
        <p:nvCxnSpPr>
          <p:cNvPr id="58" name="Straight Connector 57"/>
          <p:cNvCxnSpPr>
            <a:stCxn id="27" idx="3"/>
            <a:endCxn id="29" idx="1"/>
          </p:cNvCxnSpPr>
          <p:nvPr/>
        </p:nvCxnSpPr>
        <p:spPr>
          <a:xfrm>
            <a:off x="2362841" y="3822856"/>
            <a:ext cx="720983" cy="0"/>
          </a:xfrm>
          <a:prstGeom prst="line">
            <a:avLst/>
          </a:prstGeom>
        </p:spPr>
        <p:style>
          <a:lnRef idx="2">
            <a:schemeClr val="accent1"/>
          </a:lnRef>
          <a:fillRef idx="1">
            <a:schemeClr val="lt1"/>
          </a:fillRef>
          <a:effectRef idx="0">
            <a:schemeClr val="accent1"/>
          </a:effectRef>
          <a:fontRef idx="minor">
            <a:schemeClr val="dk1"/>
          </a:fontRef>
        </p:style>
      </p:cxnSp>
      <p:cxnSp>
        <p:nvCxnSpPr>
          <p:cNvPr id="59" name="Straight Connector 58"/>
          <p:cNvCxnSpPr>
            <a:stCxn id="32" idx="3"/>
            <a:endCxn id="34" idx="1"/>
          </p:cNvCxnSpPr>
          <p:nvPr/>
        </p:nvCxnSpPr>
        <p:spPr>
          <a:xfrm>
            <a:off x="4904817" y="3822856"/>
            <a:ext cx="750284" cy="0"/>
          </a:xfrm>
          <a:prstGeom prst="line">
            <a:avLst/>
          </a:prstGeom>
        </p:spPr>
        <p:style>
          <a:lnRef idx="2">
            <a:schemeClr val="accent1"/>
          </a:lnRef>
          <a:fillRef idx="1">
            <a:schemeClr val="lt1"/>
          </a:fillRef>
          <a:effectRef idx="0">
            <a:schemeClr val="accent1"/>
          </a:effectRef>
          <a:fontRef idx="minor">
            <a:schemeClr val="dk1"/>
          </a:fontRef>
        </p:style>
      </p:cxnSp>
      <p:cxnSp>
        <p:nvCxnSpPr>
          <p:cNvPr id="60" name="Straight Connector 59"/>
          <p:cNvCxnSpPr>
            <a:stCxn id="11" idx="3"/>
            <a:endCxn id="13" idx="1"/>
          </p:cNvCxnSpPr>
          <p:nvPr/>
        </p:nvCxnSpPr>
        <p:spPr>
          <a:xfrm>
            <a:off x="4894071" y="3367608"/>
            <a:ext cx="750284" cy="0"/>
          </a:xfrm>
          <a:prstGeom prst="line">
            <a:avLst/>
          </a:prstGeom>
        </p:spPr>
        <p:style>
          <a:lnRef idx="2">
            <a:schemeClr val="accent1"/>
          </a:lnRef>
          <a:fillRef idx="1">
            <a:schemeClr val="lt1"/>
          </a:fillRef>
          <a:effectRef idx="0">
            <a:schemeClr val="accent1"/>
          </a:effectRef>
          <a:fontRef idx="minor">
            <a:schemeClr val="dk1"/>
          </a:fontRef>
        </p:style>
      </p:cxnSp>
      <p:pic>
        <p:nvPicPr>
          <p:cNvPr id="61" name="Picture 60"/>
          <p:cNvPicPr>
            <a:picLocks noChangeAspect="1"/>
          </p:cNvPicPr>
          <p:nvPr/>
        </p:nvPicPr>
        <p:blipFill>
          <a:blip r:embed="rId3"/>
          <a:stretch>
            <a:fillRect/>
          </a:stretch>
        </p:blipFill>
        <p:spPr>
          <a:xfrm>
            <a:off x="249729" y="3177115"/>
            <a:ext cx="414183" cy="384947"/>
          </a:xfrm>
          <a:prstGeom prst="rect">
            <a:avLst/>
          </a:prstGeom>
        </p:spPr>
      </p:pic>
      <p:pic>
        <p:nvPicPr>
          <p:cNvPr id="62" name="Picture 61"/>
          <p:cNvPicPr>
            <a:picLocks noChangeAspect="1"/>
          </p:cNvPicPr>
          <p:nvPr/>
        </p:nvPicPr>
        <p:blipFill>
          <a:blip r:embed="rId3"/>
          <a:stretch>
            <a:fillRect/>
          </a:stretch>
        </p:blipFill>
        <p:spPr>
          <a:xfrm>
            <a:off x="249729" y="3639136"/>
            <a:ext cx="414183" cy="384947"/>
          </a:xfrm>
          <a:prstGeom prst="rect">
            <a:avLst/>
          </a:prstGeom>
        </p:spPr>
      </p:pic>
      <p:cxnSp>
        <p:nvCxnSpPr>
          <p:cNvPr id="63" name="Straight Arrow Connector 62"/>
          <p:cNvCxnSpPr>
            <a:stCxn id="61" idx="3"/>
            <a:endCxn id="4" idx="1"/>
          </p:cNvCxnSpPr>
          <p:nvPr/>
        </p:nvCxnSpPr>
        <p:spPr>
          <a:xfrm flipV="1">
            <a:off x="663912" y="3367608"/>
            <a:ext cx="420131" cy="198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62" idx="3"/>
            <a:endCxn id="25" idx="1"/>
          </p:cNvCxnSpPr>
          <p:nvPr/>
        </p:nvCxnSpPr>
        <p:spPr>
          <a:xfrm flipV="1">
            <a:off x="663912" y="3822856"/>
            <a:ext cx="430877" cy="87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4" name="4-Point Star 73"/>
          <p:cNvSpPr/>
          <p:nvPr/>
        </p:nvSpPr>
        <p:spPr>
          <a:xfrm>
            <a:off x="8550686" y="3605849"/>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5" name="4-Point Star 74"/>
          <p:cNvSpPr/>
          <p:nvPr/>
        </p:nvSpPr>
        <p:spPr>
          <a:xfrm>
            <a:off x="8404388" y="342868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6" name="4-Point Star 75"/>
          <p:cNvSpPr/>
          <p:nvPr/>
        </p:nvSpPr>
        <p:spPr>
          <a:xfrm>
            <a:off x="8778576" y="3525081"/>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78" name="Straight Arrow Connector 77"/>
          <p:cNvCxnSpPr/>
          <p:nvPr/>
        </p:nvCxnSpPr>
        <p:spPr>
          <a:xfrm>
            <a:off x="7982169" y="3666833"/>
            <a:ext cx="27308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7" name="Rectangle 76"/>
          <p:cNvSpPr/>
          <p:nvPr/>
        </p:nvSpPr>
        <p:spPr>
          <a:xfrm>
            <a:off x="2420922" y="5110480"/>
            <a:ext cx="581098" cy="54254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 name="TextBox 2"/>
          <p:cNvSpPr txBox="1"/>
          <p:nvPr/>
        </p:nvSpPr>
        <p:spPr>
          <a:xfrm>
            <a:off x="1157510" y="5709920"/>
            <a:ext cx="3094041" cy="830997"/>
          </a:xfrm>
          <a:prstGeom prst="rect">
            <a:avLst/>
          </a:prstGeom>
          <a:noFill/>
        </p:spPr>
        <p:txBody>
          <a:bodyPr wrap="none" rtlCol="0">
            <a:spAutoFit/>
          </a:bodyPr>
          <a:lstStyle/>
          <a:p>
            <a:pPr algn="ctr"/>
            <a:r>
              <a:rPr lang="en-US" sz="2400" dirty="0" smtClean="0">
                <a:latin typeface="Gotham Light"/>
                <a:cs typeface="Gotham Light"/>
              </a:rPr>
              <a:t>Database Operator</a:t>
            </a:r>
          </a:p>
          <a:p>
            <a:pPr algn="ctr"/>
            <a:r>
              <a:rPr lang="en-US" sz="2400" dirty="0" smtClean="0">
                <a:solidFill>
                  <a:srgbClr val="7F7F7F"/>
                </a:solidFill>
                <a:latin typeface="Gotham Light"/>
                <a:cs typeface="Gotham Light"/>
              </a:rPr>
              <a:t>(Full, Map)</a:t>
            </a:r>
            <a:endParaRPr lang="en-US" sz="2400" dirty="0">
              <a:solidFill>
                <a:srgbClr val="7F7F7F"/>
              </a:solidFill>
              <a:latin typeface="Gotham Light"/>
              <a:cs typeface="Gotham Light"/>
            </a:endParaRPr>
          </a:p>
        </p:txBody>
      </p:sp>
      <p:sp>
        <p:nvSpPr>
          <p:cNvPr id="80" name="Rectangle 79"/>
          <p:cNvSpPr/>
          <p:nvPr/>
        </p:nvSpPr>
        <p:spPr>
          <a:xfrm>
            <a:off x="6329311" y="5110480"/>
            <a:ext cx="581098" cy="542541"/>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dirty="0">
              <a:latin typeface="Gotham Light"/>
              <a:cs typeface="Gotham Light"/>
            </a:endParaRPr>
          </a:p>
        </p:txBody>
      </p:sp>
      <p:sp>
        <p:nvSpPr>
          <p:cNvPr id="72" name="TextBox 71"/>
          <p:cNvSpPr txBox="1"/>
          <p:nvPr/>
        </p:nvSpPr>
        <p:spPr>
          <a:xfrm>
            <a:off x="4565101" y="5709920"/>
            <a:ext cx="4185400" cy="830997"/>
          </a:xfrm>
          <a:prstGeom prst="rect">
            <a:avLst/>
          </a:prstGeom>
          <a:noFill/>
        </p:spPr>
        <p:txBody>
          <a:bodyPr wrap="none" rtlCol="0">
            <a:spAutoFit/>
          </a:bodyPr>
          <a:lstStyle/>
          <a:p>
            <a:pPr algn="ctr"/>
            <a:r>
              <a:rPr lang="en-US" sz="2400" dirty="0" smtClean="0">
                <a:latin typeface="Gotham Light"/>
                <a:cs typeface="Gotham Light"/>
              </a:rPr>
              <a:t>User Defined Operator</a:t>
            </a:r>
          </a:p>
          <a:p>
            <a:pPr algn="ctr"/>
            <a:r>
              <a:rPr lang="en-US" sz="2400" dirty="0" smtClean="0">
                <a:solidFill>
                  <a:schemeClr val="bg1">
                    <a:lumMod val="50000"/>
                  </a:schemeClr>
                </a:solidFill>
                <a:latin typeface="Gotham Light"/>
                <a:cs typeface="Gotham Light"/>
              </a:rPr>
              <a:t>(Full, Payload, Composite)</a:t>
            </a:r>
            <a:endParaRPr lang="en-US" sz="2400" dirty="0">
              <a:solidFill>
                <a:schemeClr val="bg1">
                  <a:lumMod val="50000"/>
                </a:schemeClr>
              </a:solidFill>
              <a:latin typeface="Gotham Light"/>
              <a:cs typeface="Gotham Light"/>
            </a:endParaRPr>
          </a:p>
        </p:txBody>
      </p:sp>
    </p:spTree>
    <p:extLst>
      <p:ext uri="{BB962C8B-B14F-4D97-AF65-F5344CB8AC3E}">
        <p14:creationId xmlns:p14="http://schemas.microsoft.com/office/powerpoint/2010/main" val="237057944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LSST Pipeline</a:t>
            </a:r>
          </a:p>
        </p:txBody>
      </p:sp>
      <p:pic>
        <p:nvPicPr>
          <p:cNvPr id="4" name="Picture 3"/>
          <p:cNvPicPr>
            <a:picLocks noChangeAspect="1"/>
          </p:cNvPicPr>
          <p:nvPr/>
        </p:nvPicPr>
        <p:blipFill>
          <a:blip r:embed="rId3"/>
          <a:stretch>
            <a:fillRect/>
          </a:stretch>
        </p:blipFill>
        <p:spPr>
          <a:xfrm>
            <a:off x="207720" y="2910609"/>
            <a:ext cx="1399368" cy="1580120"/>
          </a:xfrm>
          <a:prstGeom prst="rect">
            <a:avLst/>
          </a:prstGeom>
        </p:spPr>
      </p:pic>
      <p:pic>
        <p:nvPicPr>
          <p:cNvPr id="5" name="Picture 4"/>
          <p:cNvPicPr>
            <a:picLocks noChangeAspect="1"/>
          </p:cNvPicPr>
          <p:nvPr/>
        </p:nvPicPr>
        <p:blipFill>
          <a:blip r:embed="rId4"/>
          <a:stretch>
            <a:fillRect/>
          </a:stretch>
        </p:blipFill>
        <p:spPr>
          <a:xfrm>
            <a:off x="1817694" y="3105102"/>
            <a:ext cx="1357381" cy="1261567"/>
          </a:xfrm>
          <a:prstGeom prst="rect">
            <a:avLst/>
          </a:prstGeom>
        </p:spPr>
      </p:pic>
      <p:grpSp>
        <p:nvGrpSpPr>
          <p:cNvPr id="18" name="Group 17"/>
          <p:cNvGrpSpPr/>
          <p:nvPr/>
        </p:nvGrpSpPr>
        <p:grpSpPr>
          <a:xfrm>
            <a:off x="6480260" y="3122063"/>
            <a:ext cx="1319197" cy="1226079"/>
            <a:chOff x="6750458" y="2550572"/>
            <a:chExt cx="2905037" cy="2699979"/>
          </a:xfrm>
        </p:grpSpPr>
        <p:pic>
          <p:nvPicPr>
            <p:cNvPr id="10" name="Picture 9"/>
            <p:cNvPicPr>
              <a:picLocks noChangeAspect="1"/>
            </p:cNvPicPr>
            <p:nvPr/>
          </p:nvPicPr>
          <p:blipFill>
            <a:blip r:embed="rId4"/>
            <a:stretch>
              <a:fillRect/>
            </a:stretch>
          </p:blipFill>
          <p:spPr>
            <a:xfrm>
              <a:off x="6750458" y="2550572"/>
              <a:ext cx="2905037" cy="2699979"/>
            </a:xfrm>
            <a:prstGeom prst="rect">
              <a:avLst/>
            </a:prstGeom>
          </p:spPr>
        </p:pic>
        <p:sp>
          <p:nvSpPr>
            <p:cNvPr id="11" name="Oval 10"/>
            <p:cNvSpPr/>
            <p:nvPr/>
          </p:nvSpPr>
          <p:spPr>
            <a:xfrm>
              <a:off x="7144777" y="2785353"/>
              <a:ext cx="469607" cy="501578"/>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Oval 11"/>
            <p:cNvSpPr/>
            <p:nvPr/>
          </p:nvSpPr>
          <p:spPr>
            <a:xfrm>
              <a:off x="8449850" y="3300597"/>
              <a:ext cx="469607" cy="501578"/>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Oval 12"/>
            <p:cNvSpPr/>
            <p:nvPr/>
          </p:nvSpPr>
          <p:spPr>
            <a:xfrm>
              <a:off x="8350813" y="2635955"/>
              <a:ext cx="289805" cy="274653"/>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Oval 13"/>
            <p:cNvSpPr/>
            <p:nvPr/>
          </p:nvSpPr>
          <p:spPr>
            <a:xfrm>
              <a:off x="8919457" y="4407475"/>
              <a:ext cx="370571" cy="364725"/>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Oval 14"/>
            <p:cNvSpPr/>
            <p:nvPr/>
          </p:nvSpPr>
          <p:spPr>
            <a:xfrm>
              <a:off x="9145125" y="2587922"/>
              <a:ext cx="289805" cy="274653"/>
            </a:xfrm>
            <a:prstGeom prst="ellipse">
              <a:avLst/>
            </a:prstGeom>
            <a:noFill/>
            <a:ln w="38100" cmpd="sng"/>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19" name="4-Point Star 18"/>
          <p:cNvSpPr/>
          <p:nvPr/>
        </p:nvSpPr>
        <p:spPr>
          <a:xfrm>
            <a:off x="8448671" y="344992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0" name="4-Point Star 19"/>
          <p:cNvSpPr/>
          <p:nvPr/>
        </p:nvSpPr>
        <p:spPr>
          <a:xfrm>
            <a:off x="8302373" y="3272767"/>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4-Point Star 20"/>
          <p:cNvSpPr/>
          <p:nvPr/>
        </p:nvSpPr>
        <p:spPr>
          <a:xfrm>
            <a:off x="8676561" y="3369160"/>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4-Point Star 21"/>
          <p:cNvSpPr/>
          <p:nvPr/>
        </p:nvSpPr>
        <p:spPr>
          <a:xfrm>
            <a:off x="8779250" y="382204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3" name="4-Point Star 22"/>
          <p:cNvSpPr/>
          <p:nvPr/>
        </p:nvSpPr>
        <p:spPr>
          <a:xfrm>
            <a:off x="8632952" y="3644882"/>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4" name="4-Point Star 23"/>
          <p:cNvSpPr/>
          <p:nvPr/>
        </p:nvSpPr>
        <p:spPr>
          <a:xfrm>
            <a:off x="8302373" y="3690813"/>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5" name="TextBox 24"/>
          <p:cNvSpPr txBox="1"/>
          <p:nvPr/>
        </p:nvSpPr>
        <p:spPr>
          <a:xfrm>
            <a:off x="1756560" y="4490729"/>
            <a:ext cx="1454455" cy="369332"/>
          </a:xfrm>
          <a:prstGeom prst="rect">
            <a:avLst/>
          </a:prstGeom>
          <a:noFill/>
        </p:spPr>
        <p:txBody>
          <a:bodyPr wrap="none" rtlCol="0">
            <a:spAutoFit/>
          </a:bodyPr>
          <a:lstStyle/>
          <a:p>
            <a:r>
              <a:rPr lang="en-US" dirty="0" smtClean="0">
                <a:latin typeface="Gotham Light"/>
                <a:cs typeface="Gotham Light"/>
              </a:rPr>
              <a:t>Raw Image</a:t>
            </a:r>
            <a:endParaRPr lang="en-US" dirty="0">
              <a:latin typeface="Gotham Light"/>
              <a:cs typeface="Gotham Light"/>
            </a:endParaRPr>
          </a:p>
        </p:txBody>
      </p:sp>
      <p:sp>
        <p:nvSpPr>
          <p:cNvPr id="26" name="TextBox 25"/>
          <p:cNvSpPr txBox="1"/>
          <p:nvPr/>
        </p:nvSpPr>
        <p:spPr>
          <a:xfrm>
            <a:off x="6382854" y="4490729"/>
            <a:ext cx="1600116" cy="369332"/>
          </a:xfrm>
          <a:prstGeom prst="rect">
            <a:avLst/>
          </a:prstGeom>
          <a:noFill/>
        </p:spPr>
        <p:txBody>
          <a:bodyPr wrap="none" rtlCol="0">
            <a:spAutoFit/>
          </a:bodyPr>
          <a:lstStyle/>
          <a:p>
            <a:r>
              <a:rPr lang="en-US" dirty="0" smtClean="0">
                <a:latin typeface="Gotham Light"/>
                <a:cs typeface="Gotham Light"/>
              </a:rPr>
              <a:t>Detect Stars</a:t>
            </a:r>
            <a:endParaRPr lang="en-US" dirty="0">
              <a:latin typeface="Gotham Light"/>
              <a:cs typeface="Gotham Light"/>
            </a:endParaRPr>
          </a:p>
        </p:txBody>
      </p:sp>
      <p:sp>
        <p:nvSpPr>
          <p:cNvPr id="27" name="TextBox 26"/>
          <p:cNvSpPr txBox="1"/>
          <p:nvPr/>
        </p:nvSpPr>
        <p:spPr>
          <a:xfrm>
            <a:off x="8194999" y="4495707"/>
            <a:ext cx="764279" cy="369332"/>
          </a:xfrm>
          <a:prstGeom prst="rect">
            <a:avLst/>
          </a:prstGeom>
          <a:noFill/>
        </p:spPr>
        <p:txBody>
          <a:bodyPr wrap="none" rtlCol="0">
            <a:spAutoFit/>
          </a:bodyPr>
          <a:lstStyle/>
          <a:p>
            <a:r>
              <a:rPr lang="en-US" dirty="0" smtClean="0">
                <a:latin typeface="Gotham Light"/>
                <a:cs typeface="Gotham Light"/>
              </a:rPr>
              <a:t>Stars</a:t>
            </a:r>
            <a:endParaRPr lang="en-US" dirty="0">
              <a:latin typeface="Gotham Light"/>
              <a:cs typeface="Gotham Light"/>
            </a:endParaRPr>
          </a:p>
        </p:txBody>
      </p:sp>
      <p:cxnSp>
        <p:nvCxnSpPr>
          <p:cNvPr id="29" name="Straight Arrow Connector 28"/>
          <p:cNvCxnSpPr>
            <a:stCxn id="5" idx="3"/>
          </p:cNvCxnSpPr>
          <p:nvPr/>
        </p:nvCxnSpPr>
        <p:spPr>
          <a:xfrm flipV="1">
            <a:off x="3175075" y="3734321"/>
            <a:ext cx="272175" cy="1565"/>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30" name="Straight Arrow Connector 29"/>
          <p:cNvCxnSpPr>
            <a:stCxn id="10" idx="3"/>
          </p:cNvCxnSpPr>
          <p:nvPr/>
        </p:nvCxnSpPr>
        <p:spPr>
          <a:xfrm>
            <a:off x="7799457" y="3735103"/>
            <a:ext cx="376427" cy="783"/>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28" name="Straight Arrow Connector 27"/>
          <p:cNvCxnSpPr>
            <a:endCxn id="10" idx="1"/>
          </p:cNvCxnSpPr>
          <p:nvPr/>
        </p:nvCxnSpPr>
        <p:spPr>
          <a:xfrm>
            <a:off x="6010024" y="3734321"/>
            <a:ext cx="470236" cy="782"/>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228596794"/>
      </p:ext>
    </p:extLst>
  </p:cSld>
  <p:clrMapOvr>
    <a:masterClrMapping/>
  </p:clrMapOvr>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LSST Pipeline</a:t>
            </a:r>
            <a:endParaRPr lang="en-US" dirty="0"/>
          </a:p>
        </p:txBody>
      </p:sp>
      <p:sp>
        <p:nvSpPr>
          <p:cNvPr id="4" name="Rectangle 3"/>
          <p:cNvSpPr/>
          <p:nvPr/>
        </p:nvSpPr>
        <p:spPr>
          <a:xfrm>
            <a:off x="1084043"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 name="Rectangle 4"/>
          <p:cNvSpPr/>
          <p:nvPr/>
        </p:nvSpPr>
        <p:spPr>
          <a:xfrm>
            <a:off x="1568601"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 name="Rectangle 5"/>
          <p:cNvSpPr/>
          <p:nvPr/>
        </p:nvSpPr>
        <p:spPr>
          <a:xfrm>
            <a:off x="2068788"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 name="Rectangle 6"/>
          <p:cNvSpPr/>
          <p:nvPr/>
        </p:nvSpPr>
        <p:spPr>
          <a:xfrm>
            <a:off x="2572884" y="283519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8" name="Rectangle 7"/>
          <p:cNvSpPr/>
          <p:nvPr/>
        </p:nvSpPr>
        <p:spPr>
          <a:xfrm>
            <a:off x="3073078"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9" name="Rectangle 8"/>
          <p:cNvSpPr/>
          <p:nvPr/>
        </p:nvSpPr>
        <p:spPr>
          <a:xfrm>
            <a:off x="3577174"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 name="Rectangle 9"/>
          <p:cNvSpPr/>
          <p:nvPr/>
        </p:nvSpPr>
        <p:spPr>
          <a:xfrm>
            <a:off x="4106668"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Rectangle 10"/>
          <p:cNvSpPr/>
          <p:nvPr/>
        </p:nvSpPr>
        <p:spPr>
          <a:xfrm>
            <a:off x="4610764"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Rectangle 11"/>
          <p:cNvSpPr/>
          <p:nvPr/>
        </p:nvSpPr>
        <p:spPr>
          <a:xfrm>
            <a:off x="5120721" y="283519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 name="Rectangle 12"/>
          <p:cNvSpPr/>
          <p:nvPr/>
        </p:nvSpPr>
        <p:spPr>
          <a:xfrm>
            <a:off x="5644355"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 name="Rectangle 13"/>
          <p:cNvSpPr/>
          <p:nvPr/>
        </p:nvSpPr>
        <p:spPr>
          <a:xfrm>
            <a:off x="6165057" y="3769123"/>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A</a:t>
            </a:r>
            <a:endParaRPr lang="en-US" sz="1600" dirty="0">
              <a:latin typeface="Gotham Light"/>
              <a:cs typeface="Gotham Light"/>
            </a:endParaRPr>
          </a:p>
        </p:txBody>
      </p:sp>
      <p:cxnSp>
        <p:nvCxnSpPr>
          <p:cNvPr id="15" name="Straight Connector 14"/>
          <p:cNvCxnSpPr>
            <a:stCxn id="4" idx="3"/>
            <a:endCxn id="5" idx="1"/>
          </p:cNvCxnSpPr>
          <p:nvPr/>
        </p:nvCxnSpPr>
        <p:spPr>
          <a:xfrm>
            <a:off x="1367350" y="3367608"/>
            <a:ext cx="201251" cy="0"/>
          </a:xfrm>
          <a:prstGeom prst="line">
            <a:avLst/>
          </a:prstGeom>
        </p:spPr>
        <p:style>
          <a:lnRef idx="2">
            <a:schemeClr val="accent1"/>
          </a:lnRef>
          <a:fillRef idx="1">
            <a:schemeClr val="lt1"/>
          </a:fillRef>
          <a:effectRef idx="0">
            <a:schemeClr val="accent1"/>
          </a:effectRef>
          <a:fontRef idx="minor">
            <a:schemeClr val="dk1"/>
          </a:fontRef>
        </p:style>
      </p:cxnSp>
      <p:cxnSp>
        <p:nvCxnSpPr>
          <p:cNvPr id="16" name="Straight Connector 15"/>
          <p:cNvCxnSpPr>
            <a:stCxn id="5" idx="3"/>
            <a:endCxn id="6" idx="1"/>
          </p:cNvCxnSpPr>
          <p:nvPr/>
        </p:nvCxnSpPr>
        <p:spPr>
          <a:xfrm>
            <a:off x="1851908" y="3367608"/>
            <a:ext cx="216880" cy="0"/>
          </a:xfrm>
          <a:prstGeom prst="line">
            <a:avLst/>
          </a:prstGeom>
        </p:spPr>
        <p:style>
          <a:lnRef idx="2">
            <a:schemeClr val="accent1"/>
          </a:lnRef>
          <a:fillRef idx="1">
            <a:schemeClr val="lt1"/>
          </a:fillRef>
          <a:effectRef idx="0">
            <a:schemeClr val="accent1"/>
          </a:effectRef>
          <a:fontRef idx="minor">
            <a:schemeClr val="dk1"/>
          </a:fontRef>
        </p:style>
      </p:cxnSp>
      <p:cxnSp>
        <p:nvCxnSpPr>
          <p:cNvPr id="17" name="Straight Connector 16"/>
          <p:cNvCxnSpPr>
            <a:stCxn id="6" idx="3"/>
            <a:endCxn id="7" idx="1"/>
          </p:cNvCxnSpPr>
          <p:nvPr/>
        </p:nvCxnSpPr>
        <p:spPr>
          <a:xfrm flipV="1">
            <a:off x="2352095" y="2976848"/>
            <a:ext cx="220789"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18" name="Straight Connector 17"/>
          <p:cNvCxnSpPr>
            <a:stCxn id="7" idx="3"/>
            <a:endCxn id="8" idx="1"/>
          </p:cNvCxnSpPr>
          <p:nvPr/>
        </p:nvCxnSpPr>
        <p:spPr>
          <a:xfrm>
            <a:off x="2856191" y="2976848"/>
            <a:ext cx="216887"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19" name="Straight Connector 18"/>
          <p:cNvCxnSpPr>
            <a:stCxn id="8" idx="3"/>
            <a:endCxn id="9" idx="1"/>
          </p:cNvCxnSpPr>
          <p:nvPr/>
        </p:nvCxnSpPr>
        <p:spPr>
          <a:xfrm>
            <a:off x="3356385" y="3367608"/>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20" name="Straight Connector 19"/>
          <p:cNvCxnSpPr>
            <a:stCxn id="9" idx="3"/>
            <a:endCxn id="10" idx="1"/>
          </p:cNvCxnSpPr>
          <p:nvPr/>
        </p:nvCxnSpPr>
        <p:spPr>
          <a:xfrm>
            <a:off x="3860481" y="3367608"/>
            <a:ext cx="246187" cy="0"/>
          </a:xfrm>
          <a:prstGeom prst="line">
            <a:avLst/>
          </a:prstGeom>
        </p:spPr>
        <p:style>
          <a:lnRef idx="2">
            <a:schemeClr val="accent1"/>
          </a:lnRef>
          <a:fillRef idx="1">
            <a:schemeClr val="lt1"/>
          </a:fillRef>
          <a:effectRef idx="0">
            <a:schemeClr val="accent1"/>
          </a:effectRef>
          <a:fontRef idx="minor">
            <a:schemeClr val="dk1"/>
          </a:fontRef>
        </p:style>
      </p:cxnSp>
      <p:cxnSp>
        <p:nvCxnSpPr>
          <p:cNvPr id="21" name="Straight Connector 20"/>
          <p:cNvCxnSpPr>
            <a:stCxn id="10" idx="3"/>
            <a:endCxn id="11" idx="1"/>
          </p:cNvCxnSpPr>
          <p:nvPr/>
        </p:nvCxnSpPr>
        <p:spPr>
          <a:xfrm>
            <a:off x="4389975" y="3367608"/>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22" name="Straight Connector 21"/>
          <p:cNvCxnSpPr>
            <a:stCxn id="11" idx="3"/>
            <a:endCxn id="12" idx="1"/>
          </p:cNvCxnSpPr>
          <p:nvPr/>
        </p:nvCxnSpPr>
        <p:spPr>
          <a:xfrm flipV="1">
            <a:off x="4894071" y="2976848"/>
            <a:ext cx="226650"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23" name="Straight Connector 22"/>
          <p:cNvCxnSpPr>
            <a:stCxn id="12" idx="3"/>
            <a:endCxn id="13" idx="1"/>
          </p:cNvCxnSpPr>
          <p:nvPr/>
        </p:nvCxnSpPr>
        <p:spPr>
          <a:xfrm>
            <a:off x="5404028" y="2976848"/>
            <a:ext cx="240327" cy="390760"/>
          </a:xfrm>
          <a:prstGeom prst="line">
            <a:avLst/>
          </a:prstGeom>
        </p:spPr>
        <p:style>
          <a:lnRef idx="2">
            <a:schemeClr val="accent1"/>
          </a:lnRef>
          <a:fillRef idx="1">
            <a:schemeClr val="lt1"/>
          </a:fillRef>
          <a:effectRef idx="0">
            <a:schemeClr val="accent1"/>
          </a:effectRef>
          <a:fontRef idx="minor">
            <a:schemeClr val="dk1"/>
          </a:fontRef>
        </p:style>
      </p:cxnSp>
      <p:cxnSp>
        <p:nvCxnSpPr>
          <p:cNvPr id="24" name="Straight Connector 23"/>
          <p:cNvCxnSpPr>
            <a:stCxn id="13" idx="3"/>
            <a:endCxn id="14" idx="1"/>
          </p:cNvCxnSpPr>
          <p:nvPr/>
        </p:nvCxnSpPr>
        <p:spPr>
          <a:xfrm>
            <a:off x="5927662" y="3367608"/>
            <a:ext cx="237395" cy="543169"/>
          </a:xfrm>
          <a:prstGeom prst="line">
            <a:avLst/>
          </a:prstGeom>
        </p:spPr>
        <p:style>
          <a:lnRef idx="2">
            <a:schemeClr val="accent1"/>
          </a:lnRef>
          <a:fillRef idx="1">
            <a:schemeClr val="lt1"/>
          </a:fillRef>
          <a:effectRef idx="0">
            <a:schemeClr val="accent1"/>
          </a:effectRef>
          <a:fontRef idx="minor">
            <a:schemeClr val="dk1"/>
          </a:fontRef>
        </p:style>
      </p:cxnSp>
      <p:sp>
        <p:nvSpPr>
          <p:cNvPr id="25" name="Rectangle 24"/>
          <p:cNvSpPr/>
          <p:nvPr/>
        </p:nvSpPr>
        <p:spPr>
          <a:xfrm>
            <a:off x="1094789"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6" name="Rectangle 25"/>
          <p:cNvSpPr/>
          <p:nvPr/>
        </p:nvSpPr>
        <p:spPr>
          <a:xfrm>
            <a:off x="1579347"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7" name="Rectangle 26"/>
          <p:cNvSpPr/>
          <p:nvPr/>
        </p:nvSpPr>
        <p:spPr>
          <a:xfrm>
            <a:off x="2079534"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8" name="Rectangle 27"/>
          <p:cNvSpPr/>
          <p:nvPr/>
        </p:nvSpPr>
        <p:spPr>
          <a:xfrm>
            <a:off x="2583630" y="4032886"/>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9" name="Rectangle 28"/>
          <p:cNvSpPr/>
          <p:nvPr/>
        </p:nvSpPr>
        <p:spPr>
          <a:xfrm>
            <a:off x="3083824"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0" name="Rectangle 29"/>
          <p:cNvSpPr/>
          <p:nvPr/>
        </p:nvSpPr>
        <p:spPr>
          <a:xfrm>
            <a:off x="3587920"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1" name="Rectangle 30"/>
          <p:cNvSpPr/>
          <p:nvPr/>
        </p:nvSpPr>
        <p:spPr>
          <a:xfrm>
            <a:off x="4117414"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Rectangle 31"/>
          <p:cNvSpPr/>
          <p:nvPr/>
        </p:nvSpPr>
        <p:spPr>
          <a:xfrm>
            <a:off x="4621510"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3" name="Rectangle 32"/>
          <p:cNvSpPr/>
          <p:nvPr/>
        </p:nvSpPr>
        <p:spPr>
          <a:xfrm>
            <a:off x="5120721" y="4032886"/>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4" name="Rectangle 33"/>
          <p:cNvSpPr/>
          <p:nvPr/>
        </p:nvSpPr>
        <p:spPr>
          <a:xfrm>
            <a:off x="5655101" y="3681202"/>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5" name="Rectangle 34"/>
          <p:cNvSpPr/>
          <p:nvPr/>
        </p:nvSpPr>
        <p:spPr>
          <a:xfrm>
            <a:off x="6175803" y="4165757"/>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B</a:t>
            </a:r>
            <a:endParaRPr lang="en-US" sz="1600" dirty="0">
              <a:latin typeface="Gotham Light"/>
              <a:cs typeface="Gotham Light"/>
            </a:endParaRPr>
          </a:p>
        </p:txBody>
      </p:sp>
      <p:cxnSp>
        <p:nvCxnSpPr>
          <p:cNvPr id="36" name="Straight Connector 35"/>
          <p:cNvCxnSpPr>
            <a:stCxn id="25" idx="3"/>
            <a:endCxn id="26" idx="1"/>
          </p:cNvCxnSpPr>
          <p:nvPr/>
        </p:nvCxnSpPr>
        <p:spPr>
          <a:xfrm>
            <a:off x="1378096" y="3822856"/>
            <a:ext cx="201251" cy="0"/>
          </a:xfrm>
          <a:prstGeom prst="line">
            <a:avLst/>
          </a:prstGeom>
        </p:spPr>
        <p:style>
          <a:lnRef idx="2">
            <a:schemeClr val="accent1"/>
          </a:lnRef>
          <a:fillRef idx="1">
            <a:schemeClr val="lt1"/>
          </a:fillRef>
          <a:effectRef idx="0">
            <a:schemeClr val="accent1"/>
          </a:effectRef>
          <a:fontRef idx="minor">
            <a:schemeClr val="dk1"/>
          </a:fontRef>
        </p:style>
      </p:cxnSp>
      <p:cxnSp>
        <p:nvCxnSpPr>
          <p:cNvPr id="37" name="Straight Connector 36"/>
          <p:cNvCxnSpPr>
            <a:stCxn id="26" idx="3"/>
            <a:endCxn id="27" idx="1"/>
          </p:cNvCxnSpPr>
          <p:nvPr/>
        </p:nvCxnSpPr>
        <p:spPr>
          <a:xfrm>
            <a:off x="1862654" y="3822856"/>
            <a:ext cx="216880" cy="0"/>
          </a:xfrm>
          <a:prstGeom prst="line">
            <a:avLst/>
          </a:prstGeom>
        </p:spPr>
        <p:style>
          <a:lnRef idx="2">
            <a:schemeClr val="accent1"/>
          </a:lnRef>
          <a:fillRef idx="1">
            <a:schemeClr val="lt1"/>
          </a:fillRef>
          <a:effectRef idx="0">
            <a:schemeClr val="accent1"/>
          </a:effectRef>
          <a:fontRef idx="minor">
            <a:schemeClr val="dk1"/>
          </a:fontRef>
        </p:style>
      </p:cxnSp>
      <p:cxnSp>
        <p:nvCxnSpPr>
          <p:cNvPr id="38" name="Straight Connector 37"/>
          <p:cNvCxnSpPr>
            <a:stCxn id="27" idx="3"/>
            <a:endCxn id="28" idx="1"/>
          </p:cNvCxnSpPr>
          <p:nvPr/>
        </p:nvCxnSpPr>
        <p:spPr>
          <a:xfrm>
            <a:off x="2362841" y="3822856"/>
            <a:ext cx="220789"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39" name="Straight Connector 38"/>
          <p:cNvCxnSpPr>
            <a:stCxn id="28" idx="3"/>
            <a:endCxn id="29" idx="1"/>
          </p:cNvCxnSpPr>
          <p:nvPr/>
        </p:nvCxnSpPr>
        <p:spPr>
          <a:xfrm flipV="1">
            <a:off x="2866937" y="3822856"/>
            <a:ext cx="216887"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40" name="Straight Connector 39"/>
          <p:cNvCxnSpPr>
            <a:stCxn id="29" idx="3"/>
            <a:endCxn id="30" idx="1"/>
          </p:cNvCxnSpPr>
          <p:nvPr/>
        </p:nvCxnSpPr>
        <p:spPr>
          <a:xfrm>
            <a:off x="3367131" y="3822856"/>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41" name="Straight Connector 40"/>
          <p:cNvCxnSpPr>
            <a:stCxn id="30" idx="3"/>
            <a:endCxn id="31" idx="1"/>
          </p:cNvCxnSpPr>
          <p:nvPr/>
        </p:nvCxnSpPr>
        <p:spPr>
          <a:xfrm>
            <a:off x="3871227" y="3822856"/>
            <a:ext cx="246187" cy="0"/>
          </a:xfrm>
          <a:prstGeom prst="line">
            <a:avLst/>
          </a:prstGeom>
        </p:spPr>
        <p:style>
          <a:lnRef idx="2">
            <a:schemeClr val="accent1"/>
          </a:lnRef>
          <a:fillRef idx="1">
            <a:schemeClr val="lt1"/>
          </a:fillRef>
          <a:effectRef idx="0">
            <a:schemeClr val="accent1"/>
          </a:effectRef>
          <a:fontRef idx="minor">
            <a:schemeClr val="dk1"/>
          </a:fontRef>
        </p:style>
      </p:cxnSp>
      <p:cxnSp>
        <p:nvCxnSpPr>
          <p:cNvPr id="42" name="Straight Connector 41"/>
          <p:cNvCxnSpPr>
            <a:stCxn id="31" idx="3"/>
            <a:endCxn id="32" idx="1"/>
          </p:cNvCxnSpPr>
          <p:nvPr/>
        </p:nvCxnSpPr>
        <p:spPr>
          <a:xfrm>
            <a:off x="4400721" y="3822856"/>
            <a:ext cx="220789" cy="0"/>
          </a:xfrm>
          <a:prstGeom prst="line">
            <a:avLst/>
          </a:prstGeom>
        </p:spPr>
        <p:style>
          <a:lnRef idx="2">
            <a:schemeClr val="accent1"/>
          </a:lnRef>
          <a:fillRef idx="1">
            <a:schemeClr val="lt1"/>
          </a:fillRef>
          <a:effectRef idx="0">
            <a:schemeClr val="accent1"/>
          </a:effectRef>
          <a:fontRef idx="minor">
            <a:schemeClr val="dk1"/>
          </a:fontRef>
        </p:style>
      </p:cxnSp>
      <p:cxnSp>
        <p:nvCxnSpPr>
          <p:cNvPr id="43" name="Straight Connector 42"/>
          <p:cNvCxnSpPr>
            <a:stCxn id="32" idx="3"/>
            <a:endCxn id="33" idx="1"/>
          </p:cNvCxnSpPr>
          <p:nvPr/>
        </p:nvCxnSpPr>
        <p:spPr>
          <a:xfrm>
            <a:off x="4904817" y="3822856"/>
            <a:ext cx="215904"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44" name="Straight Connector 43"/>
          <p:cNvCxnSpPr>
            <a:stCxn id="33" idx="3"/>
            <a:endCxn id="34" idx="1"/>
          </p:cNvCxnSpPr>
          <p:nvPr/>
        </p:nvCxnSpPr>
        <p:spPr>
          <a:xfrm flipV="1">
            <a:off x="5404028" y="3822856"/>
            <a:ext cx="251073" cy="351684"/>
          </a:xfrm>
          <a:prstGeom prst="line">
            <a:avLst/>
          </a:prstGeom>
        </p:spPr>
        <p:style>
          <a:lnRef idx="2">
            <a:schemeClr val="accent1"/>
          </a:lnRef>
          <a:fillRef idx="1">
            <a:schemeClr val="lt1"/>
          </a:fillRef>
          <a:effectRef idx="0">
            <a:schemeClr val="accent1"/>
          </a:effectRef>
          <a:fontRef idx="minor">
            <a:schemeClr val="dk1"/>
          </a:fontRef>
        </p:style>
      </p:cxnSp>
      <p:cxnSp>
        <p:nvCxnSpPr>
          <p:cNvPr id="45" name="Straight Connector 44"/>
          <p:cNvCxnSpPr>
            <a:stCxn id="34" idx="3"/>
            <a:endCxn id="35" idx="1"/>
          </p:cNvCxnSpPr>
          <p:nvPr/>
        </p:nvCxnSpPr>
        <p:spPr>
          <a:xfrm>
            <a:off x="5938408" y="3822856"/>
            <a:ext cx="237395" cy="484555"/>
          </a:xfrm>
          <a:prstGeom prst="line">
            <a:avLst/>
          </a:prstGeom>
        </p:spPr>
        <p:style>
          <a:lnRef idx="2">
            <a:schemeClr val="accent1"/>
          </a:lnRef>
          <a:fillRef idx="1">
            <a:schemeClr val="lt1"/>
          </a:fillRef>
          <a:effectRef idx="0">
            <a:schemeClr val="accent1"/>
          </a:effectRef>
          <a:fontRef idx="minor">
            <a:schemeClr val="dk1"/>
          </a:fontRef>
        </p:style>
      </p:cxnSp>
      <p:sp>
        <p:nvSpPr>
          <p:cNvPr id="46" name="Rectangle 45"/>
          <p:cNvSpPr/>
          <p:nvPr/>
        </p:nvSpPr>
        <p:spPr>
          <a:xfrm>
            <a:off x="6641831" y="3225954"/>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47" name="Straight Connector 46"/>
          <p:cNvCxnSpPr>
            <a:stCxn id="13" idx="3"/>
            <a:endCxn id="46" idx="1"/>
          </p:cNvCxnSpPr>
          <p:nvPr/>
        </p:nvCxnSpPr>
        <p:spPr>
          <a:xfrm>
            <a:off x="5927662" y="3367608"/>
            <a:ext cx="714169" cy="0"/>
          </a:xfrm>
          <a:prstGeom prst="line">
            <a:avLst/>
          </a:prstGeom>
        </p:spPr>
        <p:style>
          <a:lnRef idx="2">
            <a:schemeClr val="accent1"/>
          </a:lnRef>
          <a:fillRef idx="1">
            <a:schemeClr val="lt1"/>
          </a:fillRef>
          <a:effectRef idx="0">
            <a:schemeClr val="accent1"/>
          </a:effectRef>
          <a:fontRef idx="minor">
            <a:schemeClr val="dk1"/>
          </a:fontRef>
        </p:style>
      </p:cxnSp>
      <p:cxnSp>
        <p:nvCxnSpPr>
          <p:cNvPr id="48" name="Straight Connector 47"/>
          <p:cNvCxnSpPr>
            <a:stCxn id="34" idx="3"/>
            <a:endCxn id="46" idx="1"/>
          </p:cNvCxnSpPr>
          <p:nvPr/>
        </p:nvCxnSpPr>
        <p:spPr>
          <a:xfrm flipV="1">
            <a:off x="5938408" y="3367608"/>
            <a:ext cx="703423" cy="455248"/>
          </a:xfrm>
          <a:prstGeom prst="line">
            <a:avLst/>
          </a:prstGeom>
        </p:spPr>
        <p:style>
          <a:lnRef idx="2">
            <a:schemeClr val="accent1"/>
          </a:lnRef>
          <a:fillRef idx="1">
            <a:schemeClr val="lt1"/>
          </a:fillRef>
          <a:effectRef idx="0">
            <a:schemeClr val="accent1"/>
          </a:effectRef>
          <a:fontRef idx="minor">
            <a:schemeClr val="dk1"/>
          </a:fontRef>
        </p:style>
      </p:cxnSp>
      <p:sp>
        <p:nvSpPr>
          <p:cNvPr id="49" name="Rectangle 48"/>
          <p:cNvSpPr/>
          <p:nvPr/>
        </p:nvSpPr>
        <p:spPr>
          <a:xfrm>
            <a:off x="6641831" y="3950833"/>
            <a:ext cx="283307" cy="28330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50" name="Straight Connector 49"/>
          <p:cNvCxnSpPr>
            <a:stCxn id="14" idx="3"/>
            <a:endCxn id="49" idx="1"/>
          </p:cNvCxnSpPr>
          <p:nvPr/>
        </p:nvCxnSpPr>
        <p:spPr>
          <a:xfrm>
            <a:off x="6448364" y="3910777"/>
            <a:ext cx="193467" cy="181710"/>
          </a:xfrm>
          <a:prstGeom prst="line">
            <a:avLst/>
          </a:prstGeom>
        </p:spPr>
        <p:style>
          <a:lnRef idx="2">
            <a:schemeClr val="accent1"/>
          </a:lnRef>
          <a:fillRef idx="1">
            <a:schemeClr val="lt1"/>
          </a:fillRef>
          <a:effectRef idx="0">
            <a:schemeClr val="accent1"/>
          </a:effectRef>
          <a:fontRef idx="minor">
            <a:schemeClr val="dk1"/>
          </a:fontRef>
        </p:style>
      </p:cxnSp>
      <p:sp>
        <p:nvSpPr>
          <p:cNvPr id="51" name="Rectangle 50"/>
          <p:cNvSpPr/>
          <p:nvPr/>
        </p:nvSpPr>
        <p:spPr>
          <a:xfrm>
            <a:off x="7175231" y="3509261"/>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C</a:t>
            </a:r>
            <a:endParaRPr lang="en-US" sz="1600" dirty="0">
              <a:latin typeface="Gotham Light"/>
              <a:cs typeface="Gotham Light"/>
            </a:endParaRPr>
          </a:p>
        </p:txBody>
      </p:sp>
      <p:sp>
        <p:nvSpPr>
          <p:cNvPr id="52" name="Rectangle 51"/>
          <p:cNvSpPr/>
          <p:nvPr/>
        </p:nvSpPr>
        <p:spPr>
          <a:xfrm>
            <a:off x="7698862" y="3509261"/>
            <a:ext cx="283307" cy="283307"/>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smtClean="0">
                <a:latin typeface="Gotham Light"/>
                <a:cs typeface="Gotham Light"/>
              </a:rPr>
              <a:t>D</a:t>
            </a:r>
            <a:endParaRPr lang="en-US" sz="1600" dirty="0">
              <a:latin typeface="Gotham Light"/>
              <a:cs typeface="Gotham Light"/>
            </a:endParaRPr>
          </a:p>
        </p:txBody>
      </p:sp>
      <p:cxnSp>
        <p:nvCxnSpPr>
          <p:cNvPr id="53" name="Straight Connector 52"/>
          <p:cNvCxnSpPr>
            <a:stCxn id="35" idx="3"/>
            <a:endCxn id="49" idx="1"/>
          </p:cNvCxnSpPr>
          <p:nvPr/>
        </p:nvCxnSpPr>
        <p:spPr>
          <a:xfrm flipV="1">
            <a:off x="6459110" y="4092487"/>
            <a:ext cx="182721" cy="214924"/>
          </a:xfrm>
          <a:prstGeom prst="line">
            <a:avLst/>
          </a:prstGeom>
        </p:spPr>
        <p:style>
          <a:lnRef idx="2">
            <a:schemeClr val="accent1"/>
          </a:lnRef>
          <a:fillRef idx="1">
            <a:schemeClr val="lt1"/>
          </a:fillRef>
          <a:effectRef idx="0">
            <a:schemeClr val="accent1"/>
          </a:effectRef>
          <a:fontRef idx="minor">
            <a:schemeClr val="dk1"/>
          </a:fontRef>
        </p:style>
      </p:cxnSp>
      <p:cxnSp>
        <p:nvCxnSpPr>
          <p:cNvPr id="54" name="Straight Connector 53"/>
          <p:cNvCxnSpPr>
            <a:stCxn id="49" idx="3"/>
            <a:endCxn id="51" idx="1"/>
          </p:cNvCxnSpPr>
          <p:nvPr/>
        </p:nvCxnSpPr>
        <p:spPr>
          <a:xfrm flipV="1">
            <a:off x="6925138" y="3650915"/>
            <a:ext cx="250093" cy="441572"/>
          </a:xfrm>
          <a:prstGeom prst="line">
            <a:avLst/>
          </a:prstGeom>
        </p:spPr>
        <p:style>
          <a:lnRef idx="2">
            <a:schemeClr val="accent1"/>
          </a:lnRef>
          <a:fillRef idx="1">
            <a:schemeClr val="lt1"/>
          </a:fillRef>
          <a:effectRef idx="0">
            <a:schemeClr val="accent1"/>
          </a:effectRef>
          <a:fontRef idx="minor">
            <a:schemeClr val="dk1"/>
          </a:fontRef>
        </p:style>
      </p:cxnSp>
      <p:cxnSp>
        <p:nvCxnSpPr>
          <p:cNvPr id="55" name="Straight Connector 54"/>
          <p:cNvCxnSpPr>
            <a:stCxn id="46" idx="3"/>
            <a:endCxn id="51" idx="1"/>
          </p:cNvCxnSpPr>
          <p:nvPr/>
        </p:nvCxnSpPr>
        <p:spPr>
          <a:xfrm>
            <a:off x="6925138" y="3367608"/>
            <a:ext cx="250093" cy="283307"/>
          </a:xfrm>
          <a:prstGeom prst="line">
            <a:avLst/>
          </a:prstGeom>
        </p:spPr>
        <p:style>
          <a:lnRef idx="2">
            <a:schemeClr val="accent1"/>
          </a:lnRef>
          <a:fillRef idx="1">
            <a:schemeClr val="lt1"/>
          </a:fillRef>
          <a:effectRef idx="0">
            <a:schemeClr val="accent1"/>
          </a:effectRef>
          <a:fontRef idx="minor">
            <a:schemeClr val="dk1"/>
          </a:fontRef>
        </p:style>
      </p:cxnSp>
      <p:cxnSp>
        <p:nvCxnSpPr>
          <p:cNvPr id="56" name="Straight Connector 55"/>
          <p:cNvCxnSpPr>
            <a:stCxn id="51" idx="3"/>
            <a:endCxn id="52" idx="1"/>
          </p:cNvCxnSpPr>
          <p:nvPr/>
        </p:nvCxnSpPr>
        <p:spPr>
          <a:xfrm>
            <a:off x="7458538" y="3650915"/>
            <a:ext cx="240324" cy="0"/>
          </a:xfrm>
          <a:prstGeom prst="line">
            <a:avLst/>
          </a:prstGeom>
        </p:spPr>
        <p:style>
          <a:lnRef idx="2">
            <a:schemeClr val="accent1"/>
          </a:lnRef>
          <a:fillRef idx="1">
            <a:schemeClr val="lt1"/>
          </a:fillRef>
          <a:effectRef idx="0">
            <a:schemeClr val="accent1"/>
          </a:effectRef>
          <a:fontRef idx="minor">
            <a:schemeClr val="dk1"/>
          </a:fontRef>
        </p:style>
      </p:cxnSp>
      <p:cxnSp>
        <p:nvCxnSpPr>
          <p:cNvPr id="57" name="Straight Connector 56"/>
          <p:cNvCxnSpPr>
            <a:stCxn id="6" idx="3"/>
            <a:endCxn id="8" idx="1"/>
          </p:cNvCxnSpPr>
          <p:nvPr/>
        </p:nvCxnSpPr>
        <p:spPr>
          <a:xfrm>
            <a:off x="2352095" y="3367608"/>
            <a:ext cx="720983" cy="0"/>
          </a:xfrm>
          <a:prstGeom prst="line">
            <a:avLst/>
          </a:prstGeom>
        </p:spPr>
        <p:style>
          <a:lnRef idx="2">
            <a:schemeClr val="accent1"/>
          </a:lnRef>
          <a:fillRef idx="1">
            <a:schemeClr val="lt1"/>
          </a:fillRef>
          <a:effectRef idx="0">
            <a:schemeClr val="accent1"/>
          </a:effectRef>
          <a:fontRef idx="minor">
            <a:schemeClr val="dk1"/>
          </a:fontRef>
        </p:style>
      </p:cxnSp>
      <p:cxnSp>
        <p:nvCxnSpPr>
          <p:cNvPr id="58" name="Straight Connector 57"/>
          <p:cNvCxnSpPr>
            <a:stCxn id="27" idx="3"/>
            <a:endCxn id="29" idx="1"/>
          </p:cNvCxnSpPr>
          <p:nvPr/>
        </p:nvCxnSpPr>
        <p:spPr>
          <a:xfrm>
            <a:off x="2362841" y="3822856"/>
            <a:ext cx="720983" cy="0"/>
          </a:xfrm>
          <a:prstGeom prst="line">
            <a:avLst/>
          </a:prstGeom>
        </p:spPr>
        <p:style>
          <a:lnRef idx="2">
            <a:schemeClr val="accent1"/>
          </a:lnRef>
          <a:fillRef idx="1">
            <a:schemeClr val="lt1"/>
          </a:fillRef>
          <a:effectRef idx="0">
            <a:schemeClr val="accent1"/>
          </a:effectRef>
          <a:fontRef idx="minor">
            <a:schemeClr val="dk1"/>
          </a:fontRef>
        </p:style>
      </p:cxnSp>
      <p:cxnSp>
        <p:nvCxnSpPr>
          <p:cNvPr id="59" name="Straight Connector 58"/>
          <p:cNvCxnSpPr>
            <a:stCxn id="32" idx="3"/>
            <a:endCxn id="34" idx="1"/>
          </p:cNvCxnSpPr>
          <p:nvPr/>
        </p:nvCxnSpPr>
        <p:spPr>
          <a:xfrm>
            <a:off x="4904817" y="3822856"/>
            <a:ext cx="750284" cy="0"/>
          </a:xfrm>
          <a:prstGeom prst="line">
            <a:avLst/>
          </a:prstGeom>
        </p:spPr>
        <p:style>
          <a:lnRef idx="2">
            <a:schemeClr val="accent1"/>
          </a:lnRef>
          <a:fillRef idx="1">
            <a:schemeClr val="lt1"/>
          </a:fillRef>
          <a:effectRef idx="0">
            <a:schemeClr val="accent1"/>
          </a:effectRef>
          <a:fontRef idx="minor">
            <a:schemeClr val="dk1"/>
          </a:fontRef>
        </p:style>
      </p:cxnSp>
      <p:cxnSp>
        <p:nvCxnSpPr>
          <p:cNvPr id="60" name="Straight Connector 59"/>
          <p:cNvCxnSpPr>
            <a:stCxn id="11" idx="3"/>
            <a:endCxn id="13" idx="1"/>
          </p:cNvCxnSpPr>
          <p:nvPr/>
        </p:nvCxnSpPr>
        <p:spPr>
          <a:xfrm>
            <a:off x="4894071" y="3367608"/>
            <a:ext cx="750284" cy="0"/>
          </a:xfrm>
          <a:prstGeom prst="line">
            <a:avLst/>
          </a:prstGeom>
        </p:spPr>
        <p:style>
          <a:lnRef idx="2">
            <a:schemeClr val="accent1"/>
          </a:lnRef>
          <a:fillRef idx="1">
            <a:schemeClr val="lt1"/>
          </a:fillRef>
          <a:effectRef idx="0">
            <a:schemeClr val="accent1"/>
          </a:effectRef>
          <a:fontRef idx="minor">
            <a:schemeClr val="dk1"/>
          </a:fontRef>
        </p:style>
      </p:cxnSp>
      <p:pic>
        <p:nvPicPr>
          <p:cNvPr id="61" name="Picture 60"/>
          <p:cNvPicPr>
            <a:picLocks noChangeAspect="1"/>
          </p:cNvPicPr>
          <p:nvPr/>
        </p:nvPicPr>
        <p:blipFill>
          <a:blip r:embed="rId3"/>
          <a:stretch>
            <a:fillRect/>
          </a:stretch>
        </p:blipFill>
        <p:spPr>
          <a:xfrm>
            <a:off x="249729" y="3177115"/>
            <a:ext cx="414183" cy="384947"/>
          </a:xfrm>
          <a:prstGeom prst="rect">
            <a:avLst/>
          </a:prstGeom>
        </p:spPr>
      </p:pic>
      <p:pic>
        <p:nvPicPr>
          <p:cNvPr id="62" name="Picture 61"/>
          <p:cNvPicPr>
            <a:picLocks noChangeAspect="1"/>
          </p:cNvPicPr>
          <p:nvPr/>
        </p:nvPicPr>
        <p:blipFill>
          <a:blip r:embed="rId3"/>
          <a:stretch>
            <a:fillRect/>
          </a:stretch>
        </p:blipFill>
        <p:spPr>
          <a:xfrm>
            <a:off x="249729" y="3639136"/>
            <a:ext cx="414183" cy="384947"/>
          </a:xfrm>
          <a:prstGeom prst="rect">
            <a:avLst/>
          </a:prstGeom>
        </p:spPr>
      </p:pic>
      <p:cxnSp>
        <p:nvCxnSpPr>
          <p:cNvPr id="63" name="Straight Arrow Connector 62"/>
          <p:cNvCxnSpPr>
            <a:stCxn id="61" idx="3"/>
            <a:endCxn id="4" idx="1"/>
          </p:cNvCxnSpPr>
          <p:nvPr/>
        </p:nvCxnSpPr>
        <p:spPr>
          <a:xfrm flipV="1">
            <a:off x="663912" y="3367608"/>
            <a:ext cx="420131" cy="198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62" idx="3"/>
            <a:endCxn id="25" idx="1"/>
          </p:cNvCxnSpPr>
          <p:nvPr/>
        </p:nvCxnSpPr>
        <p:spPr>
          <a:xfrm flipV="1">
            <a:off x="663912" y="3822856"/>
            <a:ext cx="430877" cy="87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4" name="4-Point Star 73"/>
          <p:cNvSpPr/>
          <p:nvPr/>
        </p:nvSpPr>
        <p:spPr>
          <a:xfrm>
            <a:off x="8550686" y="3605849"/>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5" name="4-Point Star 74"/>
          <p:cNvSpPr/>
          <p:nvPr/>
        </p:nvSpPr>
        <p:spPr>
          <a:xfrm>
            <a:off x="8404388" y="3428688"/>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6" name="4-Point Star 75"/>
          <p:cNvSpPr/>
          <p:nvPr/>
        </p:nvSpPr>
        <p:spPr>
          <a:xfrm>
            <a:off x="8778576" y="3525081"/>
            <a:ext cx="250401" cy="238145"/>
          </a:xfrm>
          <a:prstGeom prst="star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78" name="Straight Arrow Connector 77"/>
          <p:cNvCxnSpPr/>
          <p:nvPr/>
        </p:nvCxnSpPr>
        <p:spPr>
          <a:xfrm>
            <a:off x="7982169" y="3666833"/>
            <a:ext cx="27308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7" name="Rectangle 76"/>
          <p:cNvSpPr/>
          <p:nvPr/>
        </p:nvSpPr>
        <p:spPr>
          <a:xfrm>
            <a:off x="2420922" y="5110480"/>
            <a:ext cx="581098" cy="54254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 name="TextBox 2"/>
          <p:cNvSpPr txBox="1"/>
          <p:nvPr/>
        </p:nvSpPr>
        <p:spPr>
          <a:xfrm>
            <a:off x="1157510" y="5709920"/>
            <a:ext cx="3094041" cy="830997"/>
          </a:xfrm>
          <a:prstGeom prst="rect">
            <a:avLst/>
          </a:prstGeom>
          <a:noFill/>
        </p:spPr>
        <p:txBody>
          <a:bodyPr wrap="none" rtlCol="0">
            <a:spAutoFit/>
          </a:bodyPr>
          <a:lstStyle/>
          <a:p>
            <a:pPr algn="ctr"/>
            <a:r>
              <a:rPr lang="en-US" sz="2400" dirty="0" smtClean="0">
                <a:latin typeface="Gotham Light"/>
                <a:cs typeface="Gotham Light"/>
              </a:rPr>
              <a:t>Database Operator</a:t>
            </a:r>
          </a:p>
          <a:p>
            <a:pPr algn="ctr"/>
            <a:r>
              <a:rPr lang="en-US" sz="2400" dirty="0" smtClean="0">
                <a:solidFill>
                  <a:srgbClr val="7F7F7F"/>
                </a:solidFill>
                <a:latin typeface="Gotham Light"/>
                <a:cs typeface="Gotham Light"/>
              </a:rPr>
              <a:t>(Full, Map)</a:t>
            </a:r>
            <a:endParaRPr lang="en-US" sz="2400" dirty="0">
              <a:solidFill>
                <a:srgbClr val="7F7F7F"/>
              </a:solidFill>
              <a:latin typeface="Gotham Light"/>
              <a:cs typeface="Gotham Light"/>
            </a:endParaRPr>
          </a:p>
        </p:txBody>
      </p:sp>
      <p:sp>
        <p:nvSpPr>
          <p:cNvPr id="80" name="Rectangle 79"/>
          <p:cNvSpPr/>
          <p:nvPr/>
        </p:nvSpPr>
        <p:spPr>
          <a:xfrm>
            <a:off x="6329311" y="5110480"/>
            <a:ext cx="581098" cy="542541"/>
          </a:xfrm>
          <a:prstGeom prst="rect">
            <a:avLst/>
          </a:prstGeom>
          <a:ln>
            <a:solidFill>
              <a:schemeClr val="accent2"/>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dirty="0">
              <a:latin typeface="Gotham Light"/>
              <a:cs typeface="Gotham Light"/>
            </a:endParaRPr>
          </a:p>
        </p:txBody>
      </p:sp>
      <p:sp>
        <p:nvSpPr>
          <p:cNvPr id="72" name="TextBox 71"/>
          <p:cNvSpPr txBox="1"/>
          <p:nvPr/>
        </p:nvSpPr>
        <p:spPr>
          <a:xfrm>
            <a:off x="4565101" y="5709920"/>
            <a:ext cx="4185400" cy="830997"/>
          </a:xfrm>
          <a:prstGeom prst="rect">
            <a:avLst/>
          </a:prstGeom>
          <a:noFill/>
        </p:spPr>
        <p:txBody>
          <a:bodyPr wrap="none" rtlCol="0">
            <a:spAutoFit/>
          </a:bodyPr>
          <a:lstStyle/>
          <a:p>
            <a:pPr algn="ctr"/>
            <a:r>
              <a:rPr lang="en-US" sz="2400" dirty="0" smtClean="0">
                <a:latin typeface="Gotham Light"/>
                <a:cs typeface="Gotham Light"/>
              </a:rPr>
              <a:t>User Defined Operator</a:t>
            </a:r>
          </a:p>
          <a:p>
            <a:pPr algn="ctr"/>
            <a:r>
              <a:rPr lang="en-US" sz="2400" dirty="0" smtClean="0">
                <a:solidFill>
                  <a:schemeClr val="bg1">
                    <a:lumMod val="50000"/>
                  </a:schemeClr>
                </a:solidFill>
                <a:latin typeface="Gotham Light"/>
                <a:cs typeface="Gotham Light"/>
              </a:rPr>
              <a:t>(Full, Payload, Composite)</a:t>
            </a:r>
            <a:endParaRPr lang="en-US" sz="2400" dirty="0">
              <a:solidFill>
                <a:schemeClr val="bg1">
                  <a:lumMod val="50000"/>
                </a:schemeClr>
              </a:solidFill>
              <a:latin typeface="Gotham Light"/>
              <a:cs typeface="Gotham Light"/>
            </a:endParaRPr>
          </a:p>
        </p:txBody>
      </p:sp>
      <p:sp>
        <p:nvSpPr>
          <p:cNvPr id="66" name="TextBox 65"/>
          <p:cNvSpPr txBox="1"/>
          <p:nvPr/>
        </p:nvSpPr>
        <p:spPr>
          <a:xfrm>
            <a:off x="197450" y="1706880"/>
            <a:ext cx="2160555" cy="646331"/>
          </a:xfrm>
          <a:prstGeom prst="rect">
            <a:avLst/>
          </a:prstGeom>
          <a:noFill/>
        </p:spPr>
        <p:txBody>
          <a:bodyPr wrap="none" rtlCol="0">
            <a:spAutoFit/>
          </a:bodyPr>
          <a:lstStyle/>
          <a:p>
            <a:r>
              <a:rPr lang="en-US" sz="3600" dirty="0" smtClean="0">
                <a:latin typeface="Gotham Light"/>
                <a:cs typeface="Gotham Light"/>
              </a:rPr>
              <a:t>2 x 8 MB</a:t>
            </a:r>
            <a:endParaRPr lang="en-US" sz="3600" dirty="0">
              <a:latin typeface="Gotham Light"/>
              <a:cs typeface="Gotham Light"/>
            </a:endParaRPr>
          </a:p>
        </p:txBody>
      </p:sp>
      <p:cxnSp>
        <p:nvCxnSpPr>
          <p:cNvPr id="69" name="Straight Arrow Connector 68"/>
          <p:cNvCxnSpPr/>
          <p:nvPr/>
        </p:nvCxnSpPr>
        <p:spPr>
          <a:xfrm flipH="1">
            <a:off x="457200" y="2353211"/>
            <a:ext cx="528320" cy="765290"/>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10328648"/>
      </p:ext>
    </p:extLst>
  </p:cSld>
  <p:clrMapOvr>
    <a:masterClrMapping/>
  </p:clrMapOvr>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10" name="TextBox 9"/>
          <p:cNvSpPr txBox="1"/>
          <p:nvPr/>
        </p:nvSpPr>
        <p:spPr>
          <a:xfrm>
            <a:off x="3041905" y="5596708"/>
            <a:ext cx="3954271" cy="584776"/>
          </a:xfrm>
          <a:prstGeom prst="rect">
            <a:avLst/>
          </a:prstGeom>
          <a:noFill/>
        </p:spPr>
        <p:txBody>
          <a:bodyPr wrap="none" rtlCol="0">
            <a:spAutoFit/>
          </a:bodyPr>
          <a:lstStyle/>
          <a:p>
            <a:r>
              <a:rPr lang="en-US" sz="3200" dirty="0" smtClean="0">
                <a:latin typeface="Gotham Light"/>
                <a:cs typeface="Gotham Light"/>
              </a:rPr>
              <a:t>Storage Strategies</a:t>
            </a:r>
            <a:endParaRPr lang="en-US" sz="3200" dirty="0">
              <a:latin typeface="Gotham Light"/>
              <a:cs typeface="Gotham Light"/>
            </a:endParaRPr>
          </a:p>
        </p:txBody>
      </p:sp>
      <p:sp>
        <p:nvSpPr>
          <p:cNvPr id="15" name="TextBox 14"/>
          <p:cNvSpPr txBox="1"/>
          <p:nvPr/>
        </p:nvSpPr>
        <p:spPr>
          <a:xfrm>
            <a:off x="1493520" y="4709160"/>
            <a:ext cx="1076591" cy="646331"/>
          </a:xfrm>
          <a:prstGeom prst="rect">
            <a:avLst/>
          </a:prstGeom>
          <a:noFill/>
        </p:spPr>
        <p:txBody>
          <a:bodyPr wrap="none" rtlCol="0">
            <a:spAutoFit/>
          </a:bodyPr>
          <a:lstStyle/>
          <a:p>
            <a:pPr algn="ctr"/>
            <a:r>
              <a:rPr lang="en-US" dirty="0" smtClean="0">
                <a:solidFill>
                  <a:srgbClr val="7F7F7F"/>
                </a:solidFill>
                <a:latin typeface="Gotham Light"/>
                <a:cs typeface="Gotham Light"/>
              </a:rPr>
              <a:t>Coarse</a:t>
            </a:r>
          </a:p>
          <a:p>
            <a:pPr algn="ctr"/>
            <a:r>
              <a:rPr lang="en-US" dirty="0" smtClean="0">
                <a:solidFill>
                  <a:srgbClr val="7F7F7F"/>
                </a:solidFill>
                <a:latin typeface="Gotham Light"/>
                <a:cs typeface="Gotham Light"/>
              </a:rPr>
              <a:t>Grained</a:t>
            </a:r>
            <a:endParaRPr lang="en-US" dirty="0">
              <a:solidFill>
                <a:srgbClr val="7F7F7F"/>
              </a:solidFill>
              <a:latin typeface="Gotham Light"/>
              <a:cs typeface="Gotham Light"/>
            </a:endParaRPr>
          </a:p>
        </p:txBody>
      </p:sp>
      <p:sp>
        <p:nvSpPr>
          <p:cNvPr id="16" name="TextBox 15"/>
          <p:cNvSpPr txBox="1"/>
          <p:nvPr/>
        </p:nvSpPr>
        <p:spPr>
          <a:xfrm>
            <a:off x="2955757" y="4709160"/>
            <a:ext cx="2083002" cy="646331"/>
          </a:xfrm>
          <a:prstGeom prst="rect">
            <a:avLst/>
          </a:prstGeom>
          <a:noFill/>
        </p:spPr>
        <p:txBody>
          <a:bodyPr wrap="none" rtlCol="0">
            <a:spAutoFit/>
          </a:bodyPr>
          <a:lstStyle/>
          <a:p>
            <a:pPr algn="ctr"/>
            <a:r>
              <a:rPr lang="en-US" dirty="0" smtClean="0">
                <a:solidFill>
                  <a:srgbClr val="7F7F7F"/>
                </a:solidFill>
                <a:latin typeface="Gotham Light"/>
                <a:cs typeface="Gotham Light"/>
              </a:rPr>
              <a:t>Full Region Pairs</a:t>
            </a:r>
          </a:p>
          <a:p>
            <a:pPr algn="ctr"/>
            <a:r>
              <a:rPr lang="en-US" dirty="0" err="1" smtClean="0">
                <a:solidFill>
                  <a:srgbClr val="7F7F7F"/>
                </a:solidFill>
                <a:latin typeface="Gotham Light"/>
                <a:cs typeface="Gotham Light"/>
              </a:rPr>
              <a:t>RTree</a:t>
            </a:r>
            <a:endParaRPr lang="en-US" dirty="0">
              <a:solidFill>
                <a:srgbClr val="7F7F7F"/>
              </a:solidFill>
              <a:latin typeface="Gotham Light"/>
              <a:cs typeface="Gotham Light"/>
            </a:endParaRPr>
          </a:p>
        </p:txBody>
      </p:sp>
      <p:sp>
        <p:nvSpPr>
          <p:cNvPr id="17" name="TextBox 16"/>
          <p:cNvSpPr txBox="1"/>
          <p:nvPr/>
        </p:nvSpPr>
        <p:spPr>
          <a:xfrm>
            <a:off x="5026209" y="4709160"/>
            <a:ext cx="2083002" cy="646331"/>
          </a:xfrm>
          <a:prstGeom prst="rect">
            <a:avLst/>
          </a:prstGeom>
          <a:noFill/>
        </p:spPr>
        <p:txBody>
          <a:bodyPr wrap="none" rtlCol="0">
            <a:spAutoFit/>
          </a:bodyPr>
          <a:lstStyle/>
          <a:p>
            <a:pPr algn="ctr"/>
            <a:r>
              <a:rPr lang="en-US" dirty="0" smtClean="0">
                <a:solidFill>
                  <a:srgbClr val="7F7F7F"/>
                </a:solidFill>
                <a:latin typeface="Gotham Light"/>
                <a:cs typeface="Gotham Light"/>
              </a:rPr>
              <a:t>Full Region Pairs</a:t>
            </a:r>
          </a:p>
          <a:p>
            <a:pPr algn="ctr"/>
            <a:r>
              <a:rPr lang="en-US" dirty="0" smtClean="0">
                <a:solidFill>
                  <a:srgbClr val="7F7F7F"/>
                </a:solidFill>
                <a:latin typeface="Gotham Light"/>
                <a:cs typeface="Gotham Light"/>
              </a:rPr>
              <a:t>Hash</a:t>
            </a:r>
            <a:endParaRPr lang="en-US" dirty="0">
              <a:solidFill>
                <a:srgbClr val="7F7F7F"/>
              </a:solidFill>
              <a:latin typeface="Gotham Light"/>
              <a:cs typeface="Gotham Light"/>
            </a:endParaRPr>
          </a:p>
        </p:txBody>
      </p:sp>
      <p:sp>
        <p:nvSpPr>
          <p:cNvPr id="18" name="TextBox 17"/>
          <p:cNvSpPr txBox="1"/>
          <p:nvPr/>
        </p:nvSpPr>
        <p:spPr>
          <a:xfrm>
            <a:off x="7399834" y="4709160"/>
            <a:ext cx="1159923" cy="646331"/>
          </a:xfrm>
          <a:prstGeom prst="rect">
            <a:avLst/>
          </a:prstGeom>
          <a:noFill/>
        </p:spPr>
        <p:txBody>
          <a:bodyPr wrap="none" rtlCol="0">
            <a:spAutoFit/>
          </a:bodyPr>
          <a:lstStyle/>
          <a:p>
            <a:pPr algn="ctr"/>
            <a:r>
              <a:rPr lang="en-US" dirty="0" err="1" smtClean="0">
                <a:solidFill>
                  <a:srgbClr val="7F7F7F"/>
                </a:solidFill>
                <a:latin typeface="Gotham Light"/>
                <a:cs typeface="Gotham Light"/>
              </a:rPr>
              <a:t>SubZero</a:t>
            </a:r>
            <a:endParaRPr lang="en-US" dirty="0" smtClean="0">
              <a:solidFill>
                <a:srgbClr val="7F7F7F"/>
              </a:solidFill>
              <a:latin typeface="Gotham Light"/>
              <a:cs typeface="Gotham Light"/>
            </a:endParaRPr>
          </a:p>
          <a:p>
            <a:pPr algn="ctr"/>
            <a:endParaRPr lang="en-US" dirty="0">
              <a:solidFill>
                <a:srgbClr val="7F7F7F"/>
              </a:solidFill>
              <a:latin typeface="Gotham Light"/>
              <a:cs typeface="Gotham Light"/>
            </a:endParaRPr>
          </a:p>
        </p:txBody>
      </p:sp>
    </p:spTree>
    <p:extLst>
      <p:ext uri="{BB962C8B-B14F-4D97-AF65-F5344CB8AC3E}">
        <p14:creationId xmlns:p14="http://schemas.microsoft.com/office/powerpoint/2010/main" val="1887278905"/>
      </p:ext>
    </p:extLst>
  </p:cSld>
  <p:clrMapOvr>
    <a:masterClrMapping/>
  </p:clrMapOvr>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Disk Overhead (MB)</a:t>
            </a:r>
            <a:endParaRPr lang="en-US" dirty="0"/>
          </a:p>
        </p:txBody>
      </p:sp>
      <p:sp>
        <p:nvSpPr>
          <p:cNvPr id="10" name="TextBox 9"/>
          <p:cNvSpPr txBox="1"/>
          <p:nvPr/>
        </p:nvSpPr>
        <p:spPr>
          <a:xfrm>
            <a:off x="3041905" y="5596708"/>
            <a:ext cx="3954271" cy="584776"/>
          </a:xfrm>
          <a:prstGeom prst="rect">
            <a:avLst/>
          </a:prstGeom>
          <a:noFill/>
        </p:spPr>
        <p:txBody>
          <a:bodyPr wrap="none" rtlCol="0">
            <a:spAutoFit/>
          </a:bodyPr>
          <a:lstStyle/>
          <a:p>
            <a:r>
              <a:rPr lang="en-US" sz="3200" dirty="0" smtClean="0">
                <a:latin typeface="Gotham Light"/>
                <a:cs typeface="Gotham Light"/>
              </a:rPr>
              <a:t>Storage Strategies</a:t>
            </a:r>
            <a:endParaRPr lang="en-US" sz="3200" dirty="0">
              <a:latin typeface="Gotham Light"/>
              <a:cs typeface="Gotham Light"/>
            </a:endParaRPr>
          </a:p>
        </p:txBody>
      </p:sp>
      <p:pic>
        <p:nvPicPr>
          <p:cNvPr id="9" name="Picture 8"/>
          <p:cNvPicPr>
            <a:picLocks noChangeAspect="1"/>
          </p:cNvPicPr>
          <p:nvPr/>
        </p:nvPicPr>
        <p:blipFill rotWithShape="1">
          <a:blip r:embed="rId2"/>
          <a:srcRect l="3598" t="2133" r="10069" b="38023"/>
          <a:stretch/>
        </p:blipFill>
        <p:spPr>
          <a:xfrm>
            <a:off x="183425" y="1767616"/>
            <a:ext cx="8362928" cy="2898512"/>
          </a:xfrm>
          <a:prstGeom prst="rect">
            <a:avLst/>
          </a:prstGeom>
        </p:spPr>
      </p:pic>
      <p:sp>
        <p:nvSpPr>
          <p:cNvPr id="15" name="TextBox 14"/>
          <p:cNvSpPr txBox="1"/>
          <p:nvPr/>
        </p:nvSpPr>
        <p:spPr>
          <a:xfrm>
            <a:off x="1493520" y="4709160"/>
            <a:ext cx="1076591" cy="646331"/>
          </a:xfrm>
          <a:prstGeom prst="rect">
            <a:avLst/>
          </a:prstGeom>
          <a:noFill/>
        </p:spPr>
        <p:txBody>
          <a:bodyPr wrap="none" rtlCol="0">
            <a:spAutoFit/>
          </a:bodyPr>
          <a:lstStyle/>
          <a:p>
            <a:pPr algn="ctr"/>
            <a:r>
              <a:rPr lang="en-US" dirty="0" smtClean="0">
                <a:solidFill>
                  <a:srgbClr val="7F7F7F"/>
                </a:solidFill>
                <a:latin typeface="Gotham Light"/>
                <a:cs typeface="Gotham Light"/>
              </a:rPr>
              <a:t>Coarse</a:t>
            </a:r>
          </a:p>
          <a:p>
            <a:pPr algn="ctr"/>
            <a:r>
              <a:rPr lang="en-US" dirty="0" smtClean="0">
                <a:solidFill>
                  <a:srgbClr val="7F7F7F"/>
                </a:solidFill>
                <a:latin typeface="Gotham Light"/>
                <a:cs typeface="Gotham Light"/>
              </a:rPr>
              <a:t>Grained</a:t>
            </a:r>
            <a:endParaRPr lang="en-US" dirty="0">
              <a:solidFill>
                <a:srgbClr val="7F7F7F"/>
              </a:solidFill>
              <a:latin typeface="Gotham Light"/>
              <a:cs typeface="Gotham Light"/>
            </a:endParaRPr>
          </a:p>
        </p:txBody>
      </p:sp>
      <p:sp>
        <p:nvSpPr>
          <p:cNvPr id="16" name="TextBox 15"/>
          <p:cNvSpPr txBox="1"/>
          <p:nvPr/>
        </p:nvSpPr>
        <p:spPr>
          <a:xfrm>
            <a:off x="2955757" y="4709160"/>
            <a:ext cx="2083002" cy="646331"/>
          </a:xfrm>
          <a:prstGeom prst="rect">
            <a:avLst/>
          </a:prstGeom>
          <a:noFill/>
        </p:spPr>
        <p:txBody>
          <a:bodyPr wrap="none" rtlCol="0">
            <a:spAutoFit/>
          </a:bodyPr>
          <a:lstStyle/>
          <a:p>
            <a:pPr algn="ctr"/>
            <a:r>
              <a:rPr lang="en-US" dirty="0" smtClean="0">
                <a:solidFill>
                  <a:srgbClr val="7F7F7F"/>
                </a:solidFill>
                <a:latin typeface="Gotham Light"/>
                <a:cs typeface="Gotham Light"/>
              </a:rPr>
              <a:t>Full Region Pairs</a:t>
            </a:r>
          </a:p>
          <a:p>
            <a:pPr algn="ctr"/>
            <a:r>
              <a:rPr lang="en-US" dirty="0" err="1" smtClean="0">
                <a:solidFill>
                  <a:srgbClr val="7F7F7F"/>
                </a:solidFill>
                <a:latin typeface="Gotham Light"/>
                <a:cs typeface="Gotham Light"/>
              </a:rPr>
              <a:t>RTree</a:t>
            </a:r>
            <a:endParaRPr lang="en-US" dirty="0">
              <a:solidFill>
                <a:srgbClr val="7F7F7F"/>
              </a:solidFill>
              <a:latin typeface="Gotham Light"/>
              <a:cs typeface="Gotham Light"/>
            </a:endParaRPr>
          </a:p>
        </p:txBody>
      </p:sp>
      <p:sp>
        <p:nvSpPr>
          <p:cNvPr id="17" name="TextBox 16"/>
          <p:cNvSpPr txBox="1"/>
          <p:nvPr/>
        </p:nvSpPr>
        <p:spPr>
          <a:xfrm>
            <a:off x="5026209" y="4709160"/>
            <a:ext cx="2083002" cy="646331"/>
          </a:xfrm>
          <a:prstGeom prst="rect">
            <a:avLst/>
          </a:prstGeom>
          <a:noFill/>
        </p:spPr>
        <p:txBody>
          <a:bodyPr wrap="none" rtlCol="0">
            <a:spAutoFit/>
          </a:bodyPr>
          <a:lstStyle/>
          <a:p>
            <a:pPr algn="ctr"/>
            <a:r>
              <a:rPr lang="en-US" dirty="0" smtClean="0">
                <a:solidFill>
                  <a:srgbClr val="7F7F7F"/>
                </a:solidFill>
                <a:latin typeface="Gotham Light"/>
                <a:cs typeface="Gotham Light"/>
              </a:rPr>
              <a:t>Full Region Pairs</a:t>
            </a:r>
          </a:p>
          <a:p>
            <a:pPr algn="ctr"/>
            <a:r>
              <a:rPr lang="en-US" dirty="0" smtClean="0">
                <a:solidFill>
                  <a:srgbClr val="7F7F7F"/>
                </a:solidFill>
                <a:latin typeface="Gotham Light"/>
                <a:cs typeface="Gotham Light"/>
              </a:rPr>
              <a:t>Hash</a:t>
            </a:r>
            <a:endParaRPr lang="en-US" dirty="0">
              <a:solidFill>
                <a:srgbClr val="7F7F7F"/>
              </a:solidFill>
              <a:latin typeface="Gotham Light"/>
              <a:cs typeface="Gotham Light"/>
            </a:endParaRPr>
          </a:p>
        </p:txBody>
      </p:sp>
      <p:sp>
        <p:nvSpPr>
          <p:cNvPr id="18" name="TextBox 17"/>
          <p:cNvSpPr txBox="1"/>
          <p:nvPr/>
        </p:nvSpPr>
        <p:spPr>
          <a:xfrm>
            <a:off x="7399834" y="4709160"/>
            <a:ext cx="1159923" cy="646331"/>
          </a:xfrm>
          <a:prstGeom prst="rect">
            <a:avLst/>
          </a:prstGeom>
          <a:noFill/>
        </p:spPr>
        <p:txBody>
          <a:bodyPr wrap="none" rtlCol="0">
            <a:spAutoFit/>
          </a:bodyPr>
          <a:lstStyle/>
          <a:p>
            <a:pPr algn="ctr"/>
            <a:r>
              <a:rPr lang="en-US" dirty="0" err="1" smtClean="0">
                <a:solidFill>
                  <a:srgbClr val="7F7F7F"/>
                </a:solidFill>
                <a:latin typeface="Gotham Light"/>
                <a:cs typeface="Gotham Light"/>
              </a:rPr>
              <a:t>SubZero</a:t>
            </a:r>
            <a:endParaRPr lang="en-US" dirty="0" smtClean="0">
              <a:solidFill>
                <a:srgbClr val="7F7F7F"/>
              </a:solidFill>
              <a:latin typeface="Gotham Light"/>
              <a:cs typeface="Gotham Light"/>
            </a:endParaRPr>
          </a:p>
          <a:p>
            <a:pPr algn="ctr"/>
            <a:endParaRPr lang="en-US" dirty="0">
              <a:solidFill>
                <a:srgbClr val="7F7F7F"/>
              </a:solidFill>
              <a:latin typeface="Gotham Light"/>
              <a:cs typeface="Gotham Light"/>
            </a:endParaRPr>
          </a:p>
        </p:txBody>
      </p:sp>
    </p:spTree>
    <p:extLst>
      <p:ext uri="{BB962C8B-B14F-4D97-AF65-F5344CB8AC3E}">
        <p14:creationId xmlns:p14="http://schemas.microsoft.com/office/powerpoint/2010/main" val="2329622747"/>
      </p:ext>
    </p:extLst>
  </p:cSld>
  <p:clrMapOvr>
    <a:masterClrMapping/>
  </p:clrMapOvr>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Runtime Overhead (sec)</a:t>
            </a:r>
            <a:endParaRPr lang="en-US" dirty="0"/>
          </a:p>
        </p:txBody>
      </p:sp>
      <p:sp>
        <p:nvSpPr>
          <p:cNvPr id="9" name="TextBox 8"/>
          <p:cNvSpPr txBox="1"/>
          <p:nvPr/>
        </p:nvSpPr>
        <p:spPr>
          <a:xfrm>
            <a:off x="3041905" y="5596708"/>
            <a:ext cx="3954271" cy="584776"/>
          </a:xfrm>
          <a:prstGeom prst="rect">
            <a:avLst/>
          </a:prstGeom>
          <a:noFill/>
        </p:spPr>
        <p:txBody>
          <a:bodyPr wrap="none" rtlCol="0">
            <a:spAutoFit/>
          </a:bodyPr>
          <a:lstStyle/>
          <a:p>
            <a:r>
              <a:rPr lang="en-US" sz="3200" dirty="0" smtClean="0">
                <a:latin typeface="Gotham Light"/>
                <a:cs typeface="Gotham Light"/>
              </a:rPr>
              <a:t>Storage Strategies</a:t>
            </a:r>
            <a:endParaRPr lang="en-US" sz="3200" dirty="0">
              <a:latin typeface="Gotham Light"/>
              <a:cs typeface="Gotham Light"/>
            </a:endParaRPr>
          </a:p>
        </p:txBody>
      </p:sp>
      <p:pic>
        <p:nvPicPr>
          <p:cNvPr id="27" name="Picture 26"/>
          <p:cNvPicPr>
            <a:picLocks noChangeAspect="1"/>
          </p:cNvPicPr>
          <p:nvPr/>
        </p:nvPicPr>
        <p:blipFill rotWithShape="1">
          <a:blip r:embed="rId2"/>
          <a:srcRect l="3622" t="2133" r="9945" b="38204"/>
          <a:stretch/>
        </p:blipFill>
        <p:spPr>
          <a:xfrm>
            <a:off x="185679" y="1773817"/>
            <a:ext cx="8360674" cy="2885549"/>
          </a:xfrm>
          <a:prstGeom prst="rect">
            <a:avLst/>
          </a:prstGeom>
        </p:spPr>
      </p:pic>
      <p:sp>
        <p:nvSpPr>
          <p:cNvPr id="29" name="TextBox 28"/>
          <p:cNvSpPr txBox="1"/>
          <p:nvPr/>
        </p:nvSpPr>
        <p:spPr>
          <a:xfrm>
            <a:off x="1493520" y="4709160"/>
            <a:ext cx="1076591" cy="646331"/>
          </a:xfrm>
          <a:prstGeom prst="rect">
            <a:avLst/>
          </a:prstGeom>
          <a:noFill/>
        </p:spPr>
        <p:txBody>
          <a:bodyPr wrap="none" rtlCol="0">
            <a:spAutoFit/>
          </a:bodyPr>
          <a:lstStyle/>
          <a:p>
            <a:pPr algn="ctr"/>
            <a:r>
              <a:rPr lang="en-US" dirty="0" smtClean="0">
                <a:solidFill>
                  <a:srgbClr val="7F7F7F"/>
                </a:solidFill>
                <a:latin typeface="Gotham Light"/>
                <a:cs typeface="Gotham Light"/>
              </a:rPr>
              <a:t>Coarse</a:t>
            </a:r>
          </a:p>
          <a:p>
            <a:pPr algn="ctr"/>
            <a:r>
              <a:rPr lang="en-US" dirty="0" smtClean="0">
                <a:solidFill>
                  <a:srgbClr val="7F7F7F"/>
                </a:solidFill>
                <a:latin typeface="Gotham Light"/>
                <a:cs typeface="Gotham Light"/>
              </a:rPr>
              <a:t>Grained</a:t>
            </a:r>
            <a:endParaRPr lang="en-US" dirty="0">
              <a:solidFill>
                <a:srgbClr val="7F7F7F"/>
              </a:solidFill>
              <a:latin typeface="Gotham Light"/>
              <a:cs typeface="Gotham Light"/>
            </a:endParaRPr>
          </a:p>
        </p:txBody>
      </p:sp>
      <p:sp>
        <p:nvSpPr>
          <p:cNvPr id="30" name="TextBox 29"/>
          <p:cNvSpPr txBox="1"/>
          <p:nvPr/>
        </p:nvSpPr>
        <p:spPr>
          <a:xfrm>
            <a:off x="2955757" y="4709160"/>
            <a:ext cx="2083002" cy="646331"/>
          </a:xfrm>
          <a:prstGeom prst="rect">
            <a:avLst/>
          </a:prstGeom>
          <a:noFill/>
        </p:spPr>
        <p:txBody>
          <a:bodyPr wrap="none" rtlCol="0">
            <a:spAutoFit/>
          </a:bodyPr>
          <a:lstStyle/>
          <a:p>
            <a:pPr algn="ctr"/>
            <a:r>
              <a:rPr lang="en-US" dirty="0" smtClean="0">
                <a:solidFill>
                  <a:srgbClr val="7F7F7F"/>
                </a:solidFill>
                <a:latin typeface="Gotham Light"/>
                <a:cs typeface="Gotham Light"/>
              </a:rPr>
              <a:t>Full Region Pairs</a:t>
            </a:r>
          </a:p>
          <a:p>
            <a:pPr algn="ctr"/>
            <a:r>
              <a:rPr lang="en-US" dirty="0" err="1" smtClean="0">
                <a:solidFill>
                  <a:srgbClr val="7F7F7F"/>
                </a:solidFill>
                <a:latin typeface="Gotham Light"/>
                <a:cs typeface="Gotham Light"/>
              </a:rPr>
              <a:t>RTree</a:t>
            </a:r>
            <a:endParaRPr lang="en-US" dirty="0">
              <a:solidFill>
                <a:srgbClr val="7F7F7F"/>
              </a:solidFill>
              <a:latin typeface="Gotham Light"/>
              <a:cs typeface="Gotham Light"/>
            </a:endParaRPr>
          </a:p>
        </p:txBody>
      </p:sp>
      <p:sp>
        <p:nvSpPr>
          <p:cNvPr id="31" name="TextBox 30"/>
          <p:cNvSpPr txBox="1"/>
          <p:nvPr/>
        </p:nvSpPr>
        <p:spPr>
          <a:xfrm>
            <a:off x="5026209" y="4709160"/>
            <a:ext cx="2083002" cy="646331"/>
          </a:xfrm>
          <a:prstGeom prst="rect">
            <a:avLst/>
          </a:prstGeom>
          <a:noFill/>
        </p:spPr>
        <p:txBody>
          <a:bodyPr wrap="none" rtlCol="0">
            <a:spAutoFit/>
          </a:bodyPr>
          <a:lstStyle/>
          <a:p>
            <a:pPr algn="ctr"/>
            <a:r>
              <a:rPr lang="en-US" dirty="0" smtClean="0">
                <a:solidFill>
                  <a:srgbClr val="7F7F7F"/>
                </a:solidFill>
                <a:latin typeface="Gotham Light"/>
                <a:cs typeface="Gotham Light"/>
              </a:rPr>
              <a:t>Full Region Pairs</a:t>
            </a:r>
          </a:p>
          <a:p>
            <a:pPr algn="ctr"/>
            <a:r>
              <a:rPr lang="en-US" dirty="0" smtClean="0">
                <a:solidFill>
                  <a:srgbClr val="7F7F7F"/>
                </a:solidFill>
                <a:latin typeface="Gotham Light"/>
                <a:cs typeface="Gotham Light"/>
              </a:rPr>
              <a:t>Hash</a:t>
            </a:r>
            <a:endParaRPr lang="en-US" dirty="0">
              <a:solidFill>
                <a:srgbClr val="7F7F7F"/>
              </a:solidFill>
              <a:latin typeface="Gotham Light"/>
              <a:cs typeface="Gotham Light"/>
            </a:endParaRPr>
          </a:p>
        </p:txBody>
      </p:sp>
      <p:sp>
        <p:nvSpPr>
          <p:cNvPr id="32" name="TextBox 31"/>
          <p:cNvSpPr txBox="1"/>
          <p:nvPr/>
        </p:nvSpPr>
        <p:spPr>
          <a:xfrm>
            <a:off x="7399834" y="4709160"/>
            <a:ext cx="1159923" cy="646331"/>
          </a:xfrm>
          <a:prstGeom prst="rect">
            <a:avLst/>
          </a:prstGeom>
          <a:noFill/>
        </p:spPr>
        <p:txBody>
          <a:bodyPr wrap="none" rtlCol="0">
            <a:spAutoFit/>
          </a:bodyPr>
          <a:lstStyle/>
          <a:p>
            <a:pPr algn="ctr"/>
            <a:r>
              <a:rPr lang="en-US" dirty="0" err="1" smtClean="0">
                <a:solidFill>
                  <a:srgbClr val="7F7F7F"/>
                </a:solidFill>
                <a:latin typeface="Gotham Light"/>
                <a:cs typeface="Gotham Light"/>
              </a:rPr>
              <a:t>SubZero</a:t>
            </a:r>
            <a:endParaRPr lang="en-US" dirty="0" smtClean="0">
              <a:solidFill>
                <a:srgbClr val="7F7F7F"/>
              </a:solidFill>
              <a:latin typeface="Gotham Light"/>
              <a:cs typeface="Gotham Light"/>
            </a:endParaRPr>
          </a:p>
          <a:p>
            <a:pPr algn="ctr"/>
            <a:endParaRPr lang="en-US" dirty="0">
              <a:solidFill>
                <a:srgbClr val="7F7F7F"/>
              </a:solidFill>
              <a:latin typeface="Gotham Light"/>
              <a:cs typeface="Gotham Light"/>
            </a:endParaRPr>
          </a:p>
        </p:txBody>
      </p:sp>
    </p:spTree>
    <p:extLst>
      <p:ext uri="{BB962C8B-B14F-4D97-AF65-F5344CB8AC3E}">
        <p14:creationId xmlns:p14="http://schemas.microsoft.com/office/powerpoint/2010/main" val="499813161"/>
      </p:ext>
    </p:extLst>
  </p:cSld>
  <p:clrMapOvr>
    <a:masterClrMapping/>
  </p:clrMapOvr>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rotWithShape="1">
          <a:blip r:embed="rId2"/>
          <a:srcRect l="9305" t="5694" r="5000" b="35139"/>
          <a:stretch/>
        </p:blipFill>
        <p:spPr>
          <a:xfrm>
            <a:off x="-35343" y="1595896"/>
            <a:ext cx="8952424" cy="3090545"/>
          </a:xfrm>
          <a:prstGeom prst="rect">
            <a:avLst/>
          </a:prstGeom>
        </p:spPr>
      </p:pic>
      <p:sp>
        <p:nvSpPr>
          <p:cNvPr id="2" name="Title 1"/>
          <p:cNvSpPr>
            <a:spLocks noGrp="1"/>
          </p:cNvSpPr>
          <p:nvPr>
            <p:ph type="title"/>
          </p:nvPr>
        </p:nvSpPr>
        <p:spPr/>
        <p:txBody>
          <a:bodyPr>
            <a:normAutofit fontScale="90000"/>
          </a:bodyPr>
          <a:lstStyle/>
          <a:p>
            <a:r>
              <a:rPr lang="en-US" dirty="0" smtClean="0"/>
              <a:t>Backward Lineage Query Costs</a:t>
            </a:r>
            <a:br>
              <a:rPr lang="en-US" dirty="0" smtClean="0"/>
            </a:br>
            <a:r>
              <a:rPr lang="en-US" dirty="0" smtClean="0"/>
              <a:t>(sec, log)</a:t>
            </a:r>
            <a:endParaRPr lang="en-US" dirty="0"/>
          </a:p>
        </p:txBody>
      </p:sp>
      <p:sp>
        <p:nvSpPr>
          <p:cNvPr id="16" name="TextBox 15"/>
          <p:cNvSpPr txBox="1"/>
          <p:nvPr/>
        </p:nvSpPr>
        <p:spPr>
          <a:xfrm>
            <a:off x="1493520" y="4709160"/>
            <a:ext cx="1076591" cy="646331"/>
          </a:xfrm>
          <a:prstGeom prst="rect">
            <a:avLst/>
          </a:prstGeom>
          <a:noFill/>
        </p:spPr>
        <p:txBody>
          <a:bodyPr wrap="none" rtlCol="0">
            <a:spAutoFit/>
          </a:bodyPr>
          <a:lstStyle/>
          <a:p>
            <a:pPr algn="ctr"/>
            <a:r>
              <a:rPr lang="en-US" dirty="0" smtClean="0">
                <a:solidFill>
                  <a:srgbClr val="7F7F7F"/>
                </a:solidFill>
                <a:latin typeface="Gotham Light"/>
                <a:cs typeface="Gotham Light"/>
              </a:rPr>
              <a:t>Coarse</a:t>
            </a:r>
          </a:p>
          <a:p>
            <a:pPr algn="ctr"/>
            <a:r>
              <a:rPr lang="en-US" dirty="0" smtClean="0">
                <a:solidFill>
                  <a:srgbClr val="7F7F7F"/>
                </a:solidFill>
                <a:latin typeface="Gotham Light"/>
                <a:cs typeface="Gotham Light"/>
              </a:rPr>
              <a:t>Grained</a:t>
            </a:r>
            <a:endParaRPr lang="en-US" dirty="0">
              <a:solidFill>
                <a:srgbClr val="7F7F7F"/>
              </a:solidFill>
              <a:latin typeface="Gotham Light"/>
              <a:cs typeface="Gotham Light"/>
            </a:endParaRPr>
          </a:p>
        </p:txBody>
      </p:sp>
      <p:sp>
        <p:nvSpPr>
          <p:cNvPr id="17" name="TextBox 16"/>
          <p:cNvSpPr txBox="1"/>
          <p:nvPr/>
        </p:nvSpPr>
        <p:spPr>
          <a:xfrm>
            <a:off x="2955757" y="4709160"/>
            <a:ext cx="2083002" cy="646331"/>
          </a:xfrm>
          <a:prstGeom prst="rect">
            <a:avLst/>
          </a:prstGeom>
          <a:noFill/>
        </p:spPr>
        <p:txBody>
          <a:bodyPr wrap="none" rtlCol="0">
            <a:spAutoFit/>
          </a:bodyPr>
          <a:lstStyle/>
          <a:p>
            <a:pPr algn="ctr"/>
            <a:r>
              <a:rPr lang="en-US" dirty="0" smtClean="0">
                <a:solidFill>
                  <a:srgbClr val="7F7F7F"/>
                </a:solidFill>
                <a:latin typeface="Gotham Light"/>
                <a:cs typeface="Gotham Light"/>
              </a:rPr>
              <a:t>Full Region Pairs</a:t>
            </a:r>
          </a:p>
          <a:p>
            <a:pPr algn="ctr"/>
            <a:r>
              <a:rPr lang="en-US" dirty="0" err="1" smtClean="0">
                <a:solidFill>
                  <a:srgbClr val="7F7F7F"/>
                </a:solidFill>
                <a:latin typeface="Gotham Light"/>
                <a:cs typeface="Gotham Light"/>
              </a:rPr>
              <a:t>RTree</a:t>
            </a:r>
            <a:endParaRPr lang="en-US" dirty="0">
              <a:solidFill>
                <a:srgbClr val="7F7F7F"/>
              </a:solidFill>
              <a:latin typeface="Gotham Light"/>
              <a:cs typeface="Gotham Light"/>
            </a:endParaRPr>
          </a:p>
        </p:txBody>
      </p:sp>
      <p:sp>
        <p:nvSpPr>
          <p:cNvPr id="18" name="TextBox 17"/>
          <p:cNvSpPr txBox="1"/>
          <p:nvPr/>
        </p:nvSpPr>
        <p:spPr>
          <a:xfrm>
            <a:off x="5026209" y="4709160"/>
            <a:ext cx="2083002" cy="646331"/>
          </a:xfrm>
          <a:prstGeom prst="rect">
            <a:avLst/>
          </a:prstGeom>
          <a:noFill/>
        </p:spPr>
        <p:txBody>
          <a:bodyPr wrap="none" rtlCol="0">
            <a:spAutoFit/>
          </a:bodyPr>
          <a:lstStyle/>
          <a:p>
            <a:pPr algn="ctr"/>
            <a:r>
              <a:rPr lang="en-US" dirty="0" smtClean="0">
                <a:solidFill>
                  <a:srgbClr val="7F7F7F"/>
                </a:solidFill>
                <a:latin typeface="Gotham Light"/>
                <a:cs typeface="Gotham Light"/>
              </a:rPr>
              <a:t>Full Region Pairs</a:t>
            </a:r>
          </a:p>
          <a:p>
            <a:pPr algn="ctr"/>
            <a:r>
              <a:rPr lang="en-US" dirty="0" smtClean="0">
                <a:solidFill>
                  <a:srgbClr val="7F7F7F"/>
                </a:solidFill>
                <a:latin typeface="Gotham Light"/>
                <a:cs typeface="Gotham Light"/>
              </a:rPr>
              <a:t>Hash</a:t>
            </a:r>
            <a:endParaRPr lang="en-US" dirty="0">
              <a:solidFill>
                <a:srgbClr val="7F7F7F"/>
              </a:solidFill>
              <a:latin typeface="Gotham Light"/>
              <a:cs typeface="Gotham Light"/>
            </a:endParaRPr>
          </a:p>
        </p:txBody>
      </p:sp>
      <p:sp>
        <p:nvSpPr>
          <p:cNvPr id="19" name="TextBox 18"/>
          <p:cNvSpPr txBox="1"/>
          <p:nvPr/>
        </p:nvSpPr>
        <p:spPr>
          <a:xfrm>
            <a:off x="7399834" y="4709160"/>
            <a:ext cx="1159923" cy="646331"/>
          </a:xfrm>
          <a:prstGeom prst="rect">
            <a:avLst/>
          </a:prstGeom>
          <a:noFill/>
        </p:spPr>
        <p:txBody>
          <a:bodyPr wrap="none" rtlCol="0">
            <a:spAutoFit/>
          </a:bodyPr>
          <a:lstStyle/>
          <a:p>
            <a:pPr algn="ctr"/>
            <a:r>
              <a:rPr lang="en-US" dirty="0" err="1" smtClean="0">
                <a:solidFill>
                  <a:srgbClr val="7F7F7F"/>
                </a:solidFill>
                <a:latin typeface="Gotham Light"/>
                <a:cs typeface="Gotham Light"/>
              </a:rPr>
              <a:t>SubZero</a:t>
            </a:r>
            <a:endParaRPr lang="en-US" dirty="0" smtClean="0">
              <a:solidFill>
                <a:srgbClr val="7F7F7F"/>
              </a:solidFill>
              <a:latin typeface="Gotham Light"/>
              <a:cs typeface="Gotham Light"/>
            </a:endParaRPr>
          </a:p>
          <a:p>
            <a:pPr algn="ctr"/>
            <a:endParaRPr lang="en-US" dirty="0">
              <a:solidFill>
                <a:srgbClr val="7F7F7F"/>
              </a:solidFill>
              <a:latin typeface="Gotham Light"/>
              <a:cs typeface="Gotham Light"/>
            </a:endParaRPr>
          </a:p>
        </p:txBody>
      </p:sp>
      <p:grpSp>
        <p:nvGrpSpPr>
          <p:cNvPr id="22" name="Group 21"/>
          <p:cNvGrpSpPr/>
          <p:nvPr/>
        </p:nvGrpSpPr>
        <p:grpSpPr>
          <a:xfrm>
            <a:off x="2538186" y="5631906"/>
            <a:ext cx="1439765" cy="523220"/>
            <a:chOff x="2131786" y="6068786"/>
            <a:chExt cx="1439765" cy="523220"/>
          </a:xfrm>
        </p:grpSpPr>
        <p:sp>
          <p:nvSpPr>
            <p:cNvPr id="23" name="Rectangle 22"/>
            <p:cNvSpPr/>
            <p:nvPr/>
          </p:nvSpPr>
          <p:spPr>
            <a:xfrm>
              <a:off x="2131786" y="6099075"/>
              <a:ext cx="462642" cy="462642"/>
            </a:xfrm>
            <a:prstGeom prst="rect">
              <a:avLst/>
            </a:prstGeom>
            <a:solidFill>
              <a:srgbClr val="47A4E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p:nvSpPr>
          <p:spPr>
            <a:xfrm>
              <a:off x="2594428" y="6068786"/>
              <a:ext cx="977123" cy="523220"/>
            </a:xfrm>
            <a:prstGeom prst="rect">
              <a:avLst/>
            </a:prstGeom>
            <a:noFill/>
          </p:spPr>
          <p:txBody>
            <a:bodyPr wrap="none" rtlCol="0">
              <a:spAutoFit/>
            </a:bodyPr>
            <a:lstStyle/>
            <a:p>
              <a:r>
                <a:rPr lang="en-US" sz="2800" dirty="0" smtClean="0">
                  <a:latin typeface="Gotham Light"/>
                  <a:cs typeface="Gotham Light"/>
                </a:rPr>
                <a:t>BQ 1</a:t>
              </a:r>
              <a:endParaRPr lang="en-US" sz="2800" dirty="0">
                <a:latin typeface="Gotham Light"/>
                <a:cs typeface="Gotham Light"/>
              </a:endParaRPr>
            </a:p>
          </p:txBody>
        </p:sp>
      </p:grpSp>
      <p:grpSp>
        <p:nvGrpSpPr>
          <p:cNvPr id="25" name="Group 24"/>
          <p:cNvGrpSpPr/>
          <p:nvPr/>
        </p:nvGrpSpPr>
        <p:grpSpPr>
          <a:xfrm>
            <a:off x="4345689" y="5631906"/>
            <a:ext cx="1531330" cy="523220"/>
            <a:chOff x="3844471" y="6068786"/>
            <a:chExt cx="1531330" cy="523220"/>
          </a:xfrm>
        </p:grpSpPr>
        <p:sp>
          <p:nvSpPr>
            <p:cNvPr id="26" name="Rectangle 25"/>
            <p:cNvSpPr/>
            <p:nvPr/>
          </p:nvSpPr>
          <p:spPr>
            <a:xfrm>
              <a:off x="3844471" y="6099075"/>
              <a:ext cx="462642" cy="462642"/>
            </a:xfrm>
            <a:prstGeom prst="rect">
              <a:avLst/>
            </a:prstGeom>
            <a:solidFill>
              <a:srgbClr val="2FA27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4307113" y="6068786"/>
              <a:ext cx="1068688" cy="523220"/>
            </a:xfrm>
            <a:prstGeom prst="rect">
              <a:avLst/>
            </a:prstGeom>
            <a:noFill/>
          </p:spPr>
          <p:txBody>
            <a:bodyPr wrap="none" rtlCol="0">
              <a:spAutoFit/>
            </a:bodyPr>
            <a:lstStyle/>
            <a:p>
              <a:r>
                <a:rPr lang="en-US" sz="2800" dirty="0" smtClean="0">
                  <a:latin typeface="Gotham Light"/>
                  <a:cs typeface="Gotham Light"/>
                </a:rPr>
                <a:t>BQ 2</a:t>
              </a:r>
              <a:endParaRPr lang="en-US" sz="2800" dirty="0">
                <a:latin typeface="Gotham Light"/>
                <a:cs typeface="Gotham Light"/>
              </a:endParaRPr>
            </a:p>
          </p:txBody>
        </p:sp>
      </p:grpSp>
      <p:grpSp>
        <p:nvGrpSpPr>
          <p:cNvPr id="28" name="Group 27"/>
          <p:cNvGrpSpPr/>
          <p:nvPr/>
        </p:nvGrpSpPr>
        <p:grpSpPr>
          <a:xfrm>
            <a:off x="6244757" y="5631906"/>
            <a:ext cx="1538508" cy="523220"/>
            <a:chOff x="5838357" y="6068786"/>
            <a:chExt cx="1538508" cy="523220"/>
          </a:xfrm>
        </p:grpSpPr>
        <p:sp>
          <p:nvSpPr>
            <p:cNvPr id="29" name="Rectangle 28"/>
            <p:cNvSpPr/>
            <p:nvPr/>
          </p:nvSpPr>
          <p:spPr>
            <a:xfrm>
              <a:off x="5838357" y="6099075"/>
              <a:ext cx="462642" cy="462642"/>
            </a:xfrm>
            <a:prstGeom prst="rect">
              <a:avLst/>
            </a:prstGeom>
            <a:solidFill>
              <a:srgbClr val="DD2C3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Box 29"/>
            <p:cNvSpPr txBox="1"/>
            <p:nvPr/>
          </p:nvSpPr>
          <p:spPr>
            <a:xfrm>
              <a:off x="6300999" y="6068786"/>
              <a:ext cx="1075866" cy="523220"/>
            </a:xfrm>
            <a:prstGeom prst="rect">
              <a:avLst/>
            </a:prstGeom>
            <a:noFill/>
          </p:spPr>
          <p:txBody>
            <a:bodyPr wrap="none" rtlCol="0">
              <a:spAutoFit/>
            </a:bodyPr>
            <a:lstStyle/>
            <a:p>
              <a:r>
                <a:rPr lang="en-US" sz="2800" dirty="0" smtClean="0">
                  <a:latin typeface="Gotham Light"/>
                  <a:cs typeface="Gotham Light"/>
                </a:rPr>
                <a:t>BQ 3</a:t>
              </a:r>
              <a:endParaRPr lang="en-US" sz="2800" dirty="0">
                <a:latin typeface="Gotham Light"/>
                <a:cs typeface="Gotham Light"/>
              </a:endParaRPr>
            </a:p>
          </p:txBody>
        </p:sp>
      </p:grpSp>
    </p:spTree>
    <p:extLst>
      <p:ext uri="{BB962C8B-B14F-4D97-AF65-F5344CB8AC3E}">
        <p14:creationId xmlns:p14="http://schemas.microsoft.com/office/powerpoint/2010/main" val="1875071690"/>
      </p:ext>
    </p:extLst>
  </p:cSld>
  <p:clrMapOvr>
    <a:masterClrMapping/>
  </p:clrMapOvr>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290320"/>
            <a:ext cx="7772400" cy="4267199"/>
          </a:xfrm>
        </p:spPr>
        <p:txBody>
          <a:bodyPr>
            <a:normAutofit/>
          </a:bodyPr>
          <a:lstStyle/>
          <a:p>
            <a:r>
              <a:rPr lang="en-US" sz="3200" dirty="0" smtClean="0">
                <a:solidFill>
                  <a:schemeClr val="bg1">
                    <a:lumMod val="75000"/>
                  </a:schemeClr>
                </a:solidFill>
              </a:rPr>
              <a:t>Representing Lineage</a:t>
            </a:r>
            <a:br>
              <a:rPr lang="en-US" sz="3200" dirty="0" smtClean="0">
                <a:solidFill>
                  <a:schemeClr val="bg1">
                    <a:lumMod val="75000"/>
                  </a:schemeClr>
                </a:solidFill>
              </a:rPr>
            </a:br>
            <a:r>
              <a:rPr lang="en-US" sz="3200" dirty="0" smtClean="0">
                <a:solidFill>
                  <a:schemeClr val="bg1">
                    <a:lumMod val="75000"/>
                  </a:schemeClr>
                </a:solidFill>
              </a:rPr>
              <a:t>Exposing Operator Lineage</a:t>
            </a:r>
            <a:br>
              <a:rPr lang="en-US" sz="3200" dirty="0" smtClean="0">
                <a:solidFill>
                  <a:schemeClr val="bg1">
                    <a:lumMod val="75000"/>
                  </a:schemeClr>
                </a:solidFill>
              </a:rPr>
            </a:br>
            <a:r>
              <a:rPr lang="en-US" sz="3200" dirty="0" smtClean="0">
                <a:solidFill>
                  <a:schemeClr val="bg1">
                    <a:lumMod val="75000"/>
                  </a:schemeClr>
                </a:solidFill>
              </a:rPr>
              <a:t>What lineage to store?</a:t>
            </a:r>
            <a:br>
              <a:rPr lang="en-US" sz="3200" dirty="0" smtClean="0">
                <a:solidFill>
                  <a:schemeClr val="bg1">
                    <a:lumMod val="75000"/>
                  </a:schemeClr>
                </a:solidFill>
              </a:rPr>
            </a:br>
            <a:r>
              <a:rPr lang="en-US" sz="3200" dirty="0" smtClean="0">
                <a:solidFill>
                  <a:schemeClr val="bg1">
                    <a:lumMod val="75000"/>
                  </a:schemeClr>
                </a:solidFill>
              </a:rPr>
              <a:t>Does this work?</a:t>
            </a:r>
            <a:br>
              <a:rPr lang="en-US" sz="3200" dirty="0" smtClean="0">
                <a:solidFill>
                  <a:schemeClr val="bg1">
                    <a:lumMod val="75000"/>
                  </a:schemeClr>
                </a:solidFill>
              </a:rPr>
            </a:br>
            <a:r>
              <a:rPr lang="en-US" b="1" dirty="0" err="1" smtClean="0">
                <a:solidFill>
                  <a:schemeClr val="tx2"/>
                </a:solidFill>
              </a:rPr>
              <a:t>Misc</a:t>
            </a:r>
            <a:r>
              <a:rPr lang="en-US" b="1" dirty="0" smtClean="0">
                <a:solidFill>
                  <a:schemeClr val="tx2"/>
                </a:solidFill>
              </a:rPr>
              <a:t>…</a:t>
            </a:r>
            <a:endParaRPr lang="en-US" b="1" dirty="0">
              <a:solidFill>
                <a:schemeClr val="tx2"/>
              </a:solidFill>
            </a:endParaRPr>
          </a:p>
        </p:txBody>
      </p:sp>
    </p:spTree>
    <p:extLst>
      <p:ext uri="{BB962C8B-B14F-4D97-AF65-F5344CB8AC3E}">
        <p14:creationId xmlns:p14="http://schemas.microsoft.com/office/powerpoint/2010/main" val="1347625529"/>
      </p:ext>
    </p:extLst>
  </p:cSld>
  <p:clrMapOvr>
    <a:masterClrMapping/>
  </p:clrMapOvr>
  <p:timing>
    <p:tnLst>
      <p:par>
        <p:cTn xmlns:p14="http://schemas.microsoft.com/office/powerpoint/2010/mai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Way more work!</a:t>
            </a:r>
            <a:endParaRPr lang="en-US" dirty="0"/>
          </a:p>
        </p:txBody>
      </p:sp>
      <p:sp>
        <p:nvSpPr>
          <p:cNvPr id="3" name="Content Placeholder 2"/>
          <p:cNvSpPr>
            <a:spLocks noGrp="1"/>
          </p:cNvSpPr>
          <p:nvPr>
            <p:ph idx="1"/>
          </p:nvPr>
        </p:nvSpPr>
        <p:spPr/>
        <p:txBody>
          <a:bodyPr/>
          <a:lstStyle/>
          <a:p>
            <a:r>
              <a:rPr lang="en-US" dirty="0" smtClean="0"/>
              <a:t>Reduce developer effort</a:t>
            </a:r>
          </a:p>
          <a:p>
            <a:r>
              <a:rPr lang="en-US" dirty="0" smtClean="0"/>
              <a:t>Semantics</a:t>
            </a:r>
          </a:p>
          <a:p>
            <a:r>
              <a:rPr lang="en-US" dirty="0" smtClean="0"/>
              <a:t>Approximate lineage</a:t>
            </a:r>
          </a:p>
          <a:p>
            <a:endParaRPr lang="en-US" dirty="0" smtClean="0"/>
          </a:p>
        </p:txBody>
      </p:sp>
    </p:spTree>
    <p:extLst>
      <p:ext uri="{BB962C8B-B14F-4D97-AF65-F5344CB8AC3E}">
        <p14:creationId xmlns:p14="http://schemas.microsoft.com/office/powerpoint/2010/main" val="115886252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Take Away</a:t>
            </a:r>
            <a:endParaRPr lang="en-US" dirty="0"/>
          </a:p>
        </p:txBody>
      </p:sp>
      <p:sp>
        <p:nvSpPr>
          <p:cNvPr id="3" name="Content Placeholder 2"/>
          <p:cNvSpPr>
            <a:spLocks noGrp="1"/>
          </p:cNvSpPr>
          <p:nvPr>
            <p:ph idx="1"/>
          </p:nvPr>
        </p:nvSpPr>
        <p:spPr>
          <a:xfrm>
            <a:off x="457200" y="1600200"/>
            <a:ext cx="8229600" cy="4946073"/>
          </a:xfrm>
        </p:spPr>
        <p:txBody>
          <a:bodyPr>
            <a:normAutofit fontScale="92500" lnSpcReduction="10000"/>
          </a:bodyPr>
          <a:lstStyle/>
          <a:p>
            <a:pPr marL="0" indent="0">
              <a:buNone/>
            </a:pPr>
            <a:r>
              <a:rPr lang="en-US" dirty="0" smtClean="0"/>
              <a:t>Open up black-box operators</a:t>
            </a:r>
          </a:p>
          <a:p>
            <a:pPr lvl="1">
              <a:buFont typeface="Arial"/>
              <a:buChar char="•"/>
            </a:pPr>
            <a:r>
              <a:rPr lang="en-US" dirty="0" smtClean="0">
                <a:solidFill>
                  <a:schemeClr val="bg1">
                    <a:lumMod val="50000"/>
                  </a:schemeClr>
                </a:solidFill>
              </a:rPr>
              <a:t>Region Pairs representation</a:t>
            </a:r>
          </a:p>
          <a:p>
            <a:pPr lvl="1">
              <a:buFont typeface="Arial"/>
              <a:buChar char="•"/>
            </a:pPr>
            <a:r>
              <a:rPr lang="en-US" dirty="0" smtClean="0">
                <a:solidFill>
                  <a:schemeClr val="bg1">
                    <a:lumMod val="50000"/>
                  </a:schemeClr>
                </a:solidFill>
              </a:rPr>
              <a:t>Lineage API</a:t>
            </a:r>
          </a:p>
          <a:p>
            <a:pPr lvl="1">
              <a:buFont typeface="Arial"/>
              <a:buChar char="•"/>
            </a:pPr>
            <a:r>
              <a:rPr lang="en-US" dirty="0" smtClean="0">
                <a:solidFill>
                  <a:schemeClr val="bg1">
                    <a:lumMod val="50000"/>
                  </a:schemeClr>
                </a:solidFill>
              </a:rPr>
              <a:t>Effective for several science apps.</a:t>
            </a:r>
          </a:p>
          <a:p>
            <a:pPr lvl="1">
              <a:buFont typeface="Arial"/>
              <a:buChar char="•"/>
            </a:pPr>
            <a:endParaRPr lang="en-US" dirty="0" smtClean="0"/>
          </a:p>
          <a:p>
            <a:pPr marL="0" indent="0">
              <a:buNone/>
            </a:pPr>
            <a:r>
              <a:rPr lang="en-US" dirty="0" smtClean="0"/>
              <a:t>System optimizes lineage to generate</a:t>
            </a:r>
          </a:p>
          <a:p>
            <a:pPr lvl="1">
              <a:buFont typeface="Arial"/>
              <a:buChar char="•"/>
            </a:pPr>
            <a:r>
              <a:rPr lang="en-US" dirty="0" smtClean="0">
                <a:solidFill>
                  <a:srgbClr val="7F7F7F"/>
                </a:solidFill>
              </a:rPr>
              <a:t>Trade lineage storage overhead for query performance</a:t>
            </a:r>
          </a:p>
          <a:p>
            <a:pPr marL="0" indent="0">
              <a:buNone/>
            </a:pPr>
            <a:endParaRPr lang="en-US" dirty="0" smtClean="0">
              <a:solidFill>
                <a:schemeClr val="accent2"/>
              </a:solidFill>
            </a:endParaRPr>
          </a:p>
          <a:p>
            <a:pPr marL="0" indent="0">
              <a:buNone/>
            </a:pPr>
            <a:r>
              <a:rPr lang="en-US" dirty="0" smtClean="0">
                <a:solidFill>
                  <a:schemeClr val="bg1"/>
                </a:solidFill>
              </a:rPr>
              <a:t>Developer must instrument operators :(</a:t>
            </a:r>
          </a:p>
          <a:p>
            <a:endParaRPr lang="en-US" dirty="0"/>
          </a:p>
        </p:txBody>
      </p:sp>
    </p:spTree>
    <p:extLst>
      <p:ext uri="{BB962C8B-B14F-4D97-AF65-F5344CB8AC3E}">
        <p14:creationId xmlns:p14="http://schemas.microsoft.com/office/powerpoint/2010/main" val="631579877"/>
      </p:ext>
    </p:extLst>
  </p:cSld>
  <p:clrMapOvr>
    <a:masterClrMapping/>
  </p:clrMapOvr>
  <p:timing>
    <p:tnLst>
      <p:par>
        <p:cTn xmlns:p14="http://schemas.microsoft.com/office/powerpoint/2010/mai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Take Away</a:t>
            </a:r>
            <a:endParaRPr lang="en-US" dirty="0"/>
          </a:p>
        </p:txBody>
      </p:sp>
      <p:sp>
        <p:nvSpPr>
          <p:cNvPr id="3" name="Content Placeholder 2"/>
          <p:cNvSpPr>
            <a:spLocks noGrp="1"/>
          </p:cNvSpPr>
          <p:nvPr>
            <p:ph idx="1"/>
          </p:nvPr>
        </p:nvSpPr>
        <p:spPr>
          <a:xfrm>
            <a:off x="457200" y="1600200"/>
            <a:ext cx="8229600" cy="4946073"/>
          </a:xfrm>
        </p:spPr>
        <p:txBody>
          <a:bodyPr>
            <a:normAutofit fontScale="92500" lnSpcReduction="10000"/>
          </a:bodyPr>
          <a:lstStyle/>
          <a:p>
            <a:pPr marL="0" indent="0">
              <a:buNone/>
            </a:pPr>
            <a:r>
              <a:rPr lang="en-US" dirty="0" smtClean="0"/>
              <a:t>Open up black-box operators</a:t>
            </a:r>
          </a:p>
          <a:p>
            <a:pPr lvl="1">
              <a:buFont typeface="Arial"/>
              <a:buChar char="•"/>
            </a:pPr>
            <a:r>
              <a:rPr lang="en-US" dirty="0" smtClean="0">
                <a:solidFill>
                  <a:schemeClr val="bg1">
                    <a:lumMod val="50000"/>
                  </a:schemeClr>
                </a:solidFill>
              </a:rPr>
              <a:t>Region Pairs representation</a:t>
            </a:r>
          </a:p>
          <a:p>
            <a:pPr lvl="1">
              <a:buFont typeface="Arial"/>
              <a:buChar char="•"/>
            </a:pPr>
            <a:r>
              <a:rPr lang="en-US" dirty="0" smtClean="0">
                <a:solidFill>
                  <a:schemeClr val="bg1">
                    <a:lumMod val="50000"/>
                  </a:schemeClr>
                </a:solidFill>
              </a:rPr>
              <a:t>Lineage API</a:t>
            </a:r>
          </a:p>
          <a:p>
            <a:pPr lvl="1">
              <a:buFont typeface="Arial"/>
              <a:buChar char="•"/>
            </a:pPr>
            <a:r>
              <a:rPr lang="en-US" dirty="0" smtClean="0">
                <a:solidFill>
                  <a:schemeClr val="bg1">
                    <a:lumMod val="50000"/>
                  </a:schemeClr>
                </a:solidFill>
              </a:rPr>
              <a:t>Effective for several science apps.</a:t>
            </a:r>
          </a:p>
          <a:p>
            <a:pPr lvl="1">
              <a:buFont typeface="Arial"/>
              <a:buChar char="•"/>
            </a:pPr>
            <a:endParaRPr lang="en-US" dirty="0" smtClean="0"/>
          </a:p>
          <a:p>
            <a:pPr marL="0" indent="0">
              <a:buNone/>
            </a:pPr>
            <a:r>
              <a:rPr lang="en-US" dirty="0" smtClean="0"/>
              <a:t>System optimizes lineage to generate</a:t>
            </a:r>
          </a:p>
          <a:p>
            <a:pPr lvl="1">
              <a:buFont typeface="Arial"/>
              <a:buChar char="•"/>
            </a:pPr>
            <a:r>
              <a:rPr lang="en-US" dirty="0" smtClean="0">
                <a:solidFill>
                  <a:srgbClr val="7F7F7F"/>
                </a:solidFill>
              </a:rPr>
              <a:t>Trade lineage storage overhead for query performance</a:t>
            </a:r>
          </a:p>
          <a:p>
            <a:pPr marL="0" indent="0">
              <a:buNone/>
            </a:pPr>
            <a:endParaRPr lang="en-US" dirty="0" smtClean="0">
              <a:solidFill>
                <a:schemeClr val="accent2"/>
              </a:solidFill>
            </a:endParaRPr>
          </a:p>
          <a:p>
            <a:pPr marL="0" indent="0">
              <a:buNone/>
            </a:pPr>
            <a:r>
              <a:rPr lang="en-US" dirty="0" smtClean="0">
                <a:solidFill>
                  <a:schemeClr val="accent2"/>
                </a:solidFill>
              </a:rPr>
              <a:t>Developer must instrument operators :(</a:t>
            </a:r>
          </a:p>
          <a:p>
            <a:endParaRPr lang="en-US" dirty="0"/>
          </a:p>
        </p:txBody>
      </p:sp>
    </p:spTree>
    <p:extLst>
      <p:ext uri="{BB962C8B-B14F-4D97-AF65-F5344CB8AC3E}">
        <p14:creationId xmlns:p14="http://schemas.microsoft.com/office/powerpoint/2010/main" val="2451490600"/>
      </p:ext>
    </p:extLst>
  </p:cSld>
  <p:clrMapOvr>
    <a:masterClrMapping/>
  </p:clrMapOvr>
  <p:timing>
    <p:tnLst>
      <p:par>
        <p:cTn xmlns:p14="http://schemas.microsoft.com/office/powerpoint/2010/mai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Program analysis/taint tracking</a:t>
            </a:r>
          </a:p>
          <a:p>
            <a:r>
              <a:rPr lang="en-US" dirty="0" smtClean="0"/>
              <a:t>Operator/lineage semantics</a:t>
            </a:r>
          </a:p>
          <a:p>
            <a:pPr lvl="1"/>
            <a:r>
              <a:rPr lang="en-US" dirty="0" smtClean="0"/>
              <a:t>What does a relationship between input/output mean?</a:t>
            </a:r>
          </a:p>
          <a:p>
            <a:pPr lvl="1"/>
            <a:r>
              <a:rPr lang="en-US" dirty="0" smtClean="0"/>
              <a:t>Affected?  Value used?</a:t>
            </a:r>
            <a:endParaRPr lang="en-US" dirty="0"/>
          </a:p>
        </p:txBody>
      </p:sp>
    </p:spTree>
    <p:extLst>
      <p:ext uri="{BB962C8B-B14F-4D97-AF65-F5344CB8AC3E}">
        <p14:creationId xmlns:p14="http://schemas.microsoft.com/office/powerpoint/2010/main" val="33836441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23357</TotalTime>
  <Words>3769</Words>
  <Application>Microsoft Macintosh PowerPoint</Application>
  <PresentationFormat>On-screen Show (4:3)</PresentationFormat>
  <Paragraphs>1164</Paragraphs>
  <Slides>109</Slides>
  <Notes>66</Notes>
  <HiddenSlides>2</HiddenSlides>
  <MMClips>0</MMClips>
  <ScaleCrop>false</ScaleCrop>
  <HeadingPairs>
    <vt:vector size="4" baseType="variant">
      <vt:variant>
        <vt:lpstr>Theme</vt:lpstr>
      </vt:variant>
      <vt:variant>
        <vt:i4>1</vt:i4>
      </vt:variant>
      <vt:variant>
        <vt:lpstr>Slide Titles</vt:lpstr>
      </vt:variant>
      <vt:variant>
        <vt:i4>109</vt:i4>
      </vt:variant>
    </vt:vector>
  </HeadingPairs>
  <TitlesOfParts>
    <vt:vector size="110" baseType="lpstr">
      <vt:lpstr>Office Theme</vt:lpstr>
      <vt:lpstr>SubZero Lineage APIs for Scientific Databases</vt:lpstr>
      <vt:lpstr>SubZero Lineage APIs for Scientific Databases</vt:lpstr>
      <vt:lpstr> Lineage APIs for Scientific Databases</vt:lpstr>
      <vt:lpstr>Considerations</vt:lpstr>
      <vt:lpstr>PowerPoint Presentation</vt:lpstr>
      <vt:lpstr>LSST</vt:lpstr>
      <vt:lpstr>LSST</vt:lpstr>
      <vt:lpstr>LSST Pipeline</vt:lpstr>
      <vt:lpstr>LSST Pipeline</vt:lpstr>
      <vt:lpstr>LSST Pipeline</vt:lpstr>
      <vt:lpstr>LSST Pipeline</vt:lpstr>
      <vt:lpstr>Considerations</vt:lpstr>
      <vt:lpstr>LSST Data Scale</vt:lpstr>
      <vt:lpstr>LSST Data Scale</vt:lpstr>
      <vt:lpstr>LSST Data Scale</vt:lpstr>
      <vt:lpstr>What kind of lineage queries?</vt:lpstr>
      <vt:lpstr>What kind of lineage queries?</vt:lpstr>
      <vt:lpstr>What kind of lineage queries?</vt:lpstr>
      <vt:lpstr>What information to store?</vt:lpstr>
      <vt:lpstr>What kind of lineage queries?</vt:lpstr>
      <vt:lpstr>What kind of lineage queries?</vt:lpstr>
      <vt:lpstr>What kind of lineage queries?</vt:lpstr>
      <vt:lpstr>What information to store?</vt:lpstr>
      <vt:lpstr>What information to store?</vt:lpstr>
      <vt:lpstr>What information to store?</vt:lpstr>
      <vt:lpstr>Considerations</vt:lpstr>
      <vt:lpstr>PowerPoint Presentation</vt:lpstr>
      <vt:lpstr>PowerPoint Presentation</vt:lpstr>
      <vt:lpstr>PowerPoint Presentation</vt:lpstr>
      <vt:lpstr>PowerPoint Presentation</vt:lpstr>
      <vt:lpstr>Considerations</vt:lpstr>
      <vt:lpstr>Considerations</vt:lpstr>
      <vt:lpstr>Considerations</vt:lpstr>
      <vt:lpstr>SubZero</vt:lpstr>
      <vt:lpstr>SubZero</vt:lpstr>
      <vt:lpstr>SubZero</vt:lpstr>
      <vt:lpstr>SubZero</vt:lpstr>
      <vt:lpstr>SubZero</vt:lpstr>
      <vt:lpstr>SubZero</vt:lpstr>
      <vt:lpstr>SubZero</vt:lpstr>
      <vt:lpstr>Representing Lineage Exposing Operator Lineage What lineage to store? Does this work? Misc…</vt:lpstr>
      <vt:lpstr> Focus  Fine-grained backward lineage </vt:lpstr>
      <vt:lpstr>Convolution</vt:lpstr>
      <vt:lpstr>Convolution</vt:lpstr>
      <vt:lpstr>Convolution</vt:lpstr>
      <vt:lpstr>Convolution</vt:lpstr>
      <vt:lpstr>Naïve Representation</vt:lpstr>
      <vt:lpstr>Naïve Representation</vt:lpstr>
      <vt:lpstr>Region Pairs</vt:lpstr>
      <vt:lpstr>Convolution</vt:lpstr>
      <vt:lpstr>Convolution</vt:lpstr>
      <vt:lpstr>Convolution</vt:lpstr>
      <vt:lpstr>Convolution</vt:lpstr>
      <vt:lpstr>Describing Region Lineage</vt:lpstr>
      <vt:lpstr>Describing Region Lineage</vt:lpstr>
      <vt:lpstr>Describing Region Lineage</vt:lpstr>
      <vt:lpstr>Describing Region Lineage</vt:lpstr>
      <vt:lpstr>Describing Region Lineage</vt:lpstr>
      <vt:lpstr>Describing Region Lineage</vt:lpstr>
      <vt:lpstr>Describing Region Lineage</vt:lpstr>
      <vt:lpstr>Describing Region Lineage</vt:lpstr>
      <vt:lpstr>Describing Region Lineage</vt:lpstr>
      <vt:lpstr>Describing Region Lineage</vt:lpstr>
      <vt:lpstr>Describing Region Lineage</vt:lpstr>
      <vt:lpstr>Describing Region Lineage</vt:lpstr>
      <vt:lpstr>Describing Region Lineage</vt:lpstr>
      <vt:lpstr>Describing Region Lineage</vt:lpstr>
      <vt:lpstr>Representing Lineage Exposing Operator Lineage What lineage to store? Does this work? Misc…</vt:lpstr>
      <vt:lpstr>Architecture</vt:lpstr>
      <vt:lpstr>Architecture</vt:lpstr>
      <vt:lpstr>Lineage API</vt:lpstr>
      <vt:lpstr>Lineage API</vt:lpstr>
      <vt:lpstr>Lineage API</vt:lpstr>
      <vt:lpstr>Lineage API</vt:lpstr>
      <vt:lpstr>Lineage API</vt:lpstr>
      <vt:lpstr>Lineage API</vt:lpstr>
      <vt:lpstr>Lineage API</vt:lpstr>
      <vt:lpstr>API</vt:lpstr>
      <vt:lpstr>Representing Lineage Exposing Operator Lineage What lineage to store? Does this work? Misc…</vt:lpstr>
      <vt:lpstr>Architecture</vt:lpstr>
      <vt:lpstr>Architecture</vt:lpstr>
      <vt:lpstr>Storage Strategy (per operator)</vt:lpstr>
      <vt:lpstr>Storage Strategy (per operator)</vt:lpstr>
      <vt:lpstr>Storage Strategy (per operator)</vt:lpstr>
      <vt:lpstr>Storage Strategy (per operator)</vt:lpstr>
      <vt:lpstr>Storage Strategy (per operator)</vt:lpstr>
      <vt:lpstr>ILP Formulation</vt:lpstr>
      <vt:lpstr>Representing Lineage Exposing Operator Lineage What lineage to store? Does this work? Misc…</vt:lpstr>
      <vt:lpstr>LSST Pipeline</vt:lpstr>
      <vt:lpstr>LSST Pipeline</vt:lpstr>
      <vt:lpstr>PowerPoint Presentation</vt:lpstr>
      <vt:lpstr>Disk Overhead (MB)</vt:lpstr>
      <vt:lpstr>Runtime Overhead (sec)</vt:lpstr>
      <vt:lpstr>Backward Lineage Query Costs (sec, log)</vt:lpstr>
      <vt:lpstr>Representing Lineage Exposing Operator Lineage What lineage to store? Does this work? Misc…</vt:lpstr>
      <vt:lpstr>Way more work!</vt:lpstr>
      <vt:lpstr>Take Away</vt:lpstr>
      <vt:lpstr>Take Away</vt:lpstr>
      <vt:lpstr>PowerPoint Presentation</vt:lpstr>
      <vt:lpstr>Representing Lineage Exposing Operator Lineage What lineage to store? Does this work? Misc…</vt:lpstr>
      <vt:lpstr>Related work</vt:lpstr>
      <vt:lpstr>More Problems</vt:lpstr>
      <vt:lpstr>Provenance is everywhere</vt:lpstr>
      <vt:lpstr>PowerPoint Presentation</vt:lpstr>
      <vt:lpstr>PowerPoint Presentation</vt:lpstr>
      <vt:lpstr>PowerPoint Presentation</vt:lpstr>
      <vt:lpstr>Practical problem</vt:lpstr>
      <vt:lpstr>PowerPoint Presentation</vt:lpstr>
      <vt:lpstr>Query driven provenance system</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eugene</dc:creator>
  <cp:lastModifiedBy>eugene</cp:lastModifiedBy>
  <cp:revision>831</cp:revision>
  <dcterms:created xsi:type="dcterms:W3CDTF">2013-03-08T16:52:25Z</dcterms:created>
  <dcterms:modified xsi:type="dcterms:W3CDTF">2013-04-08T10:38:46Z</dcterms:modified>
</cp:coreProperties>
</file>

<file path=docProps/thumbnail.jpeg>
</file>